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307" r:id="rId6"/>
    <p:sldId id="308" r:id="rId7"/>
    <p:sldId id="309" r:id="rId8"/>
    <p:sldId id="260" r:id="rId9"/>
    <p:sldId id="261" r:id="rId10"/>
    <p:sldId id="267" r:id="rId11"/>
    <p:sldId id="311" r:id="rId12"/>
    <p:sldId id="277" r:id="rId13"/>
    <p:sldId id="315" r:id="rId14"/>
    <p:sldId id="278" r:id="rId15"/>
    <p:sldId id="279" r:id="rId16"/>
    <p:sldId id="273" r:id="rId17"/>
    <p:sldId id="275" r:id="rId18"/>
    <p:sldId id="276" r:id="rId19"/>
    <p:sldId id="310" r:id="rId20"/>
    <p:sldId id="280" r:id="rId21"/>
    <p:sldId id="268" r:id="rId22"/>
    <p:sldId id="269" r:id="rId23"/>
    <p:sldId id="281" r:id="rId24"/>
    <p:sldId id="270" r:id="rId25"/>
    <p:sldId id="271" r:id="rId26"/>
    <p:sldId id="272" r:id="rId27"/>
    <p:sldId id="312" r:id="rId28"/>
    <p:sldId id="285" r:id="rId29"/>
    <p:sldId id="286" r:id="rId30"/>
    <p:sldId id="288" r:id="rId31"/>
    <p:sldId id="313" r:id="rId32"/>
    <p:sldId id="314" r:id="rId33"/>
    <p:sldId id="289" r:id="rId34"/>
    <p:sldId id="290" r:id="rId35"/>
    <p:sldId id="316" r:id="rId36"/>
    <p:sldId id="293" r:id="rId37"/>
    <p:sldId id="317" r:id="rId38"/>
    <p:sldId id="294" r:id="rId39"/>
    <p:sldId id="295" r:id="rId40"/>
    <p:sldId id="318" r:id="rId41"/>
    <p:sldId id="296" r:id="rId42"/>
    <p:sldId id="297" r:id="rId43"/>
    <p:sldId id="320" r:id="rId44"/>
    <p:sldId id="319" r:id="rId45"/>
    <p:sldId id="321" r:id="rId46"/>
    <p:sldId id="299" r:id="rId47"/>
    <p:sldId id="300" r:id="rId48"/>
    <p:sldId id="301" r:id="rId49"/>
    <p:sldId id="302" r:id="rId50"/>
    <p:sldId id="322" r:id="rId51"/>
    <p:sldId id="323" r:id="rId52"/>
    <p:sldId id="303" r:id="rId53"/>
    <p:sldId id="305" r:id="rId54"/>
    <p:sldId id="306" r:id="rId55"/>
  </p:sldIdLst>
  <p:sldSz cx="18288000" cy="10287000"/>
  <p:notesSz cx="18288000" cy="10287000"/>
  <p:defaultTextStyle>
    <a:defPPr>
      <a:defRPr kern="0"/>
    </a:defPPr>
  </p:defaultTextStyle>
  <p:extLst>
    <p:ext uri="{521415D9-36F7-43E2-AB2F-B90AF26B5E84}">
      <p14:sectionLst xmlns:p14="http://schemas.microsoft.com/office/powerpoint/2010/main">
        <p14:section name="Default Section" id="{11307DE5-B838-4E59-8FC7-9FAFC13C0A4C}">
          <p14:sldIdLst>
            <p14:sldId id="256"/>
            <p14:sldId id="257"/>
            <p14:sldId id="258"/>
            <p14:sldId id="259"/>
            <p14:sldId id="307"/>
            <p14:sldId id="308"/>
            <p14:sldId id="309"/>
            <p14:sldId id="260"/>
            <p14:sldId id="261"/>
            <p14:sldId id="267"/>
            <p14:sldId id="311"/>
            <p14:sldId id="277"/>
            <p14:sldId id="315"/>
            <p14:sldId id="278"/>
            <p14:sldId id="279"/>
            <p14:sldId id="273"/>
            <p14:sldId id="275"/>
            <p14:sldId id="276"/>
            <p14:sldId id="310"/>
            <p14:sldId id="280"/>
            <p14:sldId id="268"/>
          </p14:sldIdLst>
        </p14:section>
        <p14:section name="Untitled Section" id="{71DDAF5D-52A0-49C1-8CE9-72D8CACB6099}">
          <p14:sldIdLst>
            <p14:sldId id="269"/>
            <p14:sldId id="281"/>
            <p14:sldId id="270"/>
            <p14:sldId id="271"/>
            <p14:sldId id="272"/>
            <p14:sldId id="312"/>
            <p14:sldId id="285"/>
            <p14:sldId id="286"/>
            <p14:sldId id="288"/>
            <p14:sldId id="313"/>
            <p14:sldId id="314"/>
            <p14:sldId id="289"/>
            <p14:sldId id="290"/>
            <p14:sldId id="316"/>
            <p14:sldId id="293"/>
            <p14:sldId id="317"/>
            <p14:sldId id="294"/>
            <p14:sldId id="295"/>
            <p14:sldId id="318"/>
            <p14:sldId id="296"/>
            <p14:sldId id="297"/>
            <p14:sldId id="320"/>
            <p14:sldId id="319"/>
            <p14:sldId id="321"/>
            <p14:sldId id="299"/>
            <p14:sldId id="300"/>
            <p14:sldId id="301"/>
            <p14:sldId id="302"/>
            <p14:sldId id="322"/>
            <p14:sldId id="323"/>
            <p14:sldId id="303"/>
            <p14:sldId id="305"/>
            <p14:sldId id="306"/>
          </p14:sldIdLst>
        </p14:section>
      </p14:sectionLst>
    </p:ex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5256" autoAdjust="0"/>
  </p:normalViewPr>
  <p:slideViewPr>
    <p:cSldViewPr>
      <p:cViewPr varScale="1">
        <p:scale>
          <a:sx n="55" d="100"/>
          <a:sy n="55" d="100"/>
        </p:scale>
        <p:origin x="667" y="4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69382" y="137573"/>
            <a:ext cx="12920451" cy="996318"/>
          </a:xfrm>
          <a:prstGeom prst="rect">
            <a:avLst/>
          </a:prstGeom>
        </p:spPr>
        <p:txBody>
          <a:bodyPr wrap="square" lIns="0" tIns="0" rIns="0" bIns="0">
            <a:spAutoFit/>
          </a:bodyPr>
          <a:lstStyle>
            <a:lvl1pPr>
              <a:defRPr sz="2700" b="0" i="0">
                <a:solidFill>
                  <a:schemeClr val="tx1"/>
                </a:solidFill>
                <a:latin typeface="Verdana"/>
                <a:cs typeface="Verdana"/>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3350" b="0" i="0">
                <a:solidFill>
                  <a:schemeClr val="tx1"/>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3/18/2026</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0" i="0">
                <a:solidFill>
                  <a:schemeClr val="tx1"/>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3350" b="0" i="0">
                <a:solidFill>
                  <a:schemeClr val="tx1"/>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3/18/2026</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0" i="0">
                <a:solidFill>
                  <a:schemeClr val="tx1"/>
                </a:solidFill>
                <a:latin typeface="Verdana"/>
                <a:cs typeface="Verdana"/>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3/18/2026</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0" i="0">
                <a:solidFill>
                  <a:schemeClr val="tx1"/>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3/18/2026</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3/18/2026</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F1EFEB"/>
          </a:solidFill>
        </p:spPr>
        <p:txBody>
          <a:bodyPr wrap="square" lIns="0" tIns="0" rIns="0" bIns="0" rtlCol="0"/>
          <a:lstStyle/>
          <a:p>
            <a:endParaRPr dirty="0"/>
          </a:p>
        </p:txBody>
      </p:sp>
      <p:sp>
        <p:nvSpPr>
          <p:cNvPr id="2" name="Holder 2"/>
          <p:cNvSpPr>
            <a:spLocks noGrp="1"/>
          </p:cNvSpPr>
          <p:nvPr>
            <p:ph type="title"/>
          </p:nvPr>
        </p:nvSpPr>
        <p:spPr>
          <a:xfrm>
            <a:off x="131409" y="17779"/>
            <a:ext cx="18025181" cy="1454150"/>
          </a:xfrm>
          <a:prstGeom prst="rect">
            <a:avLst/>
          </a:prstGeom>
        </p:spPr>
        <p:txBody>
          <a:bodyPr wrap="square" lIns="0" tIns="0" rIns="0" bIns="0">
            <a:spAutoFit/>
          </a:bodyPr>
          <a:lstStyle>
            <a:lvl1pPr>
              <a:defRPr sz="2700" b="0" i="0">
                <a:solidFill>
                  <a:schemeClr val="tx1"/>
                </a:solidFill>
                <a:latin typeface="Verdana"/>
                <a:cs typeface="Verdana"/>
              </a:defRPr>
            </a:lvl1pPr>
          </a:lstStyle>
          <a:p>
            <a:endParaRPr/>
          </a:p>
        </p:txBody>
      </p:sp>
      <p:sp>
        <p:nvSpPr>
          <p:cNvPr id="3" name="Holder 3"/>
          <p:cNvSpPr>
            <a:spLocks noGrp="1"/>
          </p:cNvSpPr>
          <p:nvPr>
            <p:ph type="body" idx="1"/>
          </p:nvPr>
        </p:nvSpPr>
        <p:spPr>
          <a:xfrm>
            <a:off x="572898" y="4343346"/>
            <a:ext cx="7450455" cy="3006725"/>
          </a:xfrm>
          <a:prstGeom prst="rect">
            <a:avLst/>
          </a:prstGeom>
        </p:spPr>
        <p:txBody>
          <a:bodyPr wrap="square" lIns="0" tIns="0" rIns="0" bIns="0">
            <a:spAutoFit/>
          </a:bodyPr>
          <a:lstStyle>
            <a:lvl1pPr>
              <a:defRPr sz="3350" b="0" i="0">
                <a:solidFill>
                  <a:schemeClr val="tx1"/>
                </a:solidFill>
                <a:latin typeface="Verdana"/>
                <a:cs typeface="Verdana"/>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3/18/2026</a:t>
            </a:fld>
            <a:endParaRPr lang="en-US" dirty="0"/>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dashboard.tawk.to/"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docs.google.com/spreadsheets/d/1WpW54clQs2pp8qb_L88BnWLhwtp0381DyOfcsBJmwgY/edit?gid=489779968#gid=489779968"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hyperlink" Target="https://favelin.com/admin/" TargetMode="External"/><Relationship Id="rId4" Type="http://schemas.openxmlformats.org/officeDocument/2006/relationships/hyperlink" Target="https://phone.awfarcc.com/agen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hyperlink" Target="https://docs.google.com/forms/d/e/1FAIpQLScWnus4unPH_ch31-2K7LXGvaGKrLsx4UMYSbJNMp_zK9cwEg/viewform" TargetMode="External"/><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docs.google.com/spreadsheets/d/1WpW54clQs2pp8qb_L88BnWLhwtp0381DyOfcsBJmwgY/edit?gid=2099490814#gid=2099490814"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docs.google.com/spreadsheets/d/1WpW54clQs2pp8qb_L88BnWLhwtp0381DyOfcsBJmwgY/edit?gid=1195143614#gid=1195143614"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dashboard.tawk.to/"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docs.google.com/forms/d/e/1FAIpQLSfvkHWyoXGbjb1bC6iIlZr4d_9AhVrzh0PU3QzIEikB5reqIw/viewform"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docs.google.com/forms/d/e/1FAIpQLSfvkHWyoXGbjb1bC6iIlZr4d_9AhVrzh0PU3QzIEikB5reqIw/viewform" TargetMode="External"/><Relationship Id="rId2" Type="http://schemas.openxmlformats.org/officeDocument/2006/relationships/hyperlink" Target="https://docs.google.com/spreadsheets/d/1h-ERhF1WS51jWdzynfYBbrbz1u6HVCjJnIBydzwQuOI/edit?gid=919565720&amp;gid=919565720" TargetMode="External"/><Relationship Id="rId1" Type="http://schemas.openxmlformats.org/officeDocument/2006/relationships/slideLayout" Target="../slideLayouts/slideLayout5.xml"/><Relationship Id="rId4" Type="http://schemas.openxmlformats.org/officeDocument/2006/relationships/hyperlink" Target="https://docs.google.com/spreadsheets/d/1l_jW-QdBCc2v7vYzjtNBQAKU39dqzghTB0BTZBVLgKE/edit?gid=1713924715&amp;gid=1713924715"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docs.google.com/spreadsheets/d/1QPS9DgsN7UEevDXWQqEyBWI4nZj4eN7_7V4cHCQBbL0/edit?gid=94389970&amp;gid=94389970" TargetMode="External"/><Relationship Id="rId2" Type="http://schemas.openxmlformats.org/officeDocument/2006/relationships/hyperlink" Target="https://docs.google.com/forms/d/e/1FAIpQLScWnus4unPH_ch31-2K7LXGvaGKrLsx4UMYSbJNMp_zK9cwEg/viewform"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docs.google.com/spreadsheets/d/13635a8mS8z2YH4OpIQYOYb4vIDkadTfygL23yn8iK28/edit?gid=1631722168&amp;gid=1631722168" TargetMode="External"/><Relationship Id="rId2" Type="http://schemas.openxmlformats.org/officeDocument/2006/relationships/hyperlink" Target="https://docs.google.com/forms/u/0/d/e/1FAIpQLSd1Nq9zOzdyoWsdgHIH7Ge9NOXGloOa1sqGh3iif-kgS3C5RA/formResponse"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docs.google.com/spreadsheets/d/1rWQW_bShf-pku_PpsopYAiM6_Q_NBUB2Qidfg4Ovk0Y/edit#gid%3D1440801047" TargetMode="External"/><Relationship Id="rId2" Type="http://schemas.openxmlformats.org/officeDocument/2006/relationships/hyperlink" Target="https://docs.google.com/forms/d/e/1FAIpQLSfYy7ET2PnCEPUi87aOS64oiVbz8RmVMs1_J3NLqb5H2pjNFA/viewform"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docs.google.com/spreadsheets/d/1h-ERhF1WS51jWdzynfYBbrbz1u6HVCjJnIBydzwQuOI/edit?gid=242582919#gid=242582919" TargetMode="External"/><Relationship Id="rId2" Type="http://schemas.openxmlformats.org/officeDocument/2006/relationships/hyperlink" Target="https://docs.google.com/spreadsheets/d/1OPEd5gjATZmKhQODxg3U4gCHcmTw8CMYHHGrBSi86fQ/edit?pli=1&amp;gid=0#gid=0"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hyperlink" Target="https://docs.google.com/spreadsheets/d/1OPEd5gjATZmKhQODxg3U4gCHcmTw8CMYHHGrBSi86fQ/edit?pli=1&amp;gid=0&amp;gid=0"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7.jpg"/><Relationship Id="rId4" Type="http://schemas.openxmlformats.org/officeDocument/2006/relationships/image" Target="../media/image56.jpg"/></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50.png"/><Relationship Id="rId7" Type="http://schemas.openxmlformats.org/officeDocument/2006/relationships/image" Target="../media/image65.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64.png"/><Relationship Id="rId10" Type="http://schemas.openxmlformats.org/officeDocument/2006/relationships/hyperlink" Target="https://docs.google.com/document/d/1A9Lan2rXDBa_puFWv0TovlvL6qG5X1xcBNT0qu6pSXo/edit?tab=t.0" TargetMode="External"/><Relationship Id="rId4" Type="http://schemas.openxmlformats.org/officeDocument/2006/relationships/image" Target="../media/image63.png"/><Relationship Id="rId9" Type="http://schemas.openxmlformats.org/officeDocument/2006/relationships/image" Target="../media/image67.png"/></Relationships>
</file>

<file path=ppt/slides/_rels/slide5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3201" y="-317964"/>
            <a:ext cx="13051790" cy="4796155"/>
          </a:xfrm>
          <a:prstGeom prst="rect">
            <a:avLst/>
          </a:prstGeom>
        </p:spPr>
        <p:txBody>
          <a:bodyPr vert="horz" wrap="square" lIns="0" tIns="316865" rIns="0" bIns="0" rtlCol="0">
            <a:spAutoFit/>
          </a:bodyPr>
          <a:lstStyle/>
          <a:p>
            <a:pPr marL="12700" marR="5080">
              <a:lnSpc>
                <a:spcPts val="11720"/>
              </a:lnSpc>
              <a:spcBef>
                <a:spcPts val="2495"/>
              </a:spcBef>
            </a:pPr>
            <a:r>
              <a:rPr sz="11750" spc="200" dirty="0">
                <a:solidFill>
                  <a:srgbClr val="785333"/>
                </a:solidFill>
                <a:latin typeface="Cambria"/>
                <a:cs typeface="Cambria"/>
              </a:rPr>
              <a:t>Standard</a:t>
            </a:r>
            <a:r>
              <a:rPr sz="11750" spc="-20" dirty="0">
                <a:solidFill>
                  <a:srgbClr val="785333"/>
                </a:solidFill>
                <a:latin typeface="Cambria"/>
                <a:cs typeface="Cambria"/>
              </a:rPr>
              <a:t> </a:t>
            </a:r>
            <a:r>
              <a:rPr sz="11750" spc="204" dirty="0">
                <a:solidFill>
                  <a:srgbClr val="785333"/>
                </a:solidFill>
                <a:latin typeface="Cambria"/>
                <a:cs typeface="Cambria"/>
              </a:rPr>
              <a:t>Operating </a:t>
            </a:r>
            <a:r>
              <a:rPr sz="11750" spc="170" dirty="0">
                <a:solidFill>
                  <a:srgbClr val="785333"/>
                </a:solidFill>
                <a:latin typeface="Cambria"/>
                <a:cs typeface="Cambria"/>
              </a:rPr>
              <a:t>Procedure</a:t>
            </a:r>
            <a:r>
              <a:rPr sz="11750" spc="-110" dirty="0">
                <a:solidFill>
                  <a:srgbClr val="785333"/>
                </a:solidFill>
                <a:latin typeface="Cambria"/>
                <a:cs typeface="Cambria"/>
              </a:rPr>
              <a:t> </a:t>
            </a:r>
            <a:r>
              <a:rPr sz="11750" spc="-405" dirty="0">
                <a:solidFill>
                  <a:srgbClr val="785333"/>
                </a:solidFill>
                <a:latin typeface="Cambria"/>
                <a:cs typeface="Cambria"/>
              </a:rPr>
              <a:t>F</a:t>
            </a:r>
            <a:r>
              <a:rPr sz="11750" spc="195" dirty="0">
                <a:solidFill>
                  <a:srgbClr val="785333"/>
                </a:solidFill>
                <a:latin typeface="Cambria"/>
                <a:cs typeface="Cambria"/>
              </a:rPr>
              <a:t>o</a:t>
            </a:r>
            <a:r>
              <a:rPr sz="11750" spc="200" dirty="0">
                <a:solidFill>
                  <a:srgbClr val="785333"/>
                </a:solidFill>
                <a:latin typeface="Cambria"/>
                <a:cs typeface="Cambria"/>
              </a:rPr>
              <a:t>r</a:t>
            </a:r>
            <a:r>
              <a:rPr sz="11750" spc="-105" dirty="0">
                <a:solidFill>
                  <a:srgbClr val="785333"/>
                </a:solidFill>
                <a:latin typeface="Cambria"/>
                <a:cs typeface="Cambria"/>
              </a:rPr>
              <a:t> </a:t>
            </a:r>
            <a:r>
              <a:rPr sz="11750" spc="-25" dirty="0">
                <a:solidFill>
                  <a:srgbClr val="785333"/>
                </a:solidFill>
                <a:latin typeface="Cambria"/>
                <a:cs typeface="Cambria"/>
              </a:rPr>
              <a:t>FO </a:t>
            </a:r>
            <a:r>
              <a:rPr sz="11750" spc="-535" dirty="0">
                <a:solidFill>
                  <a:srgbClr val="785333"/>
                </a:solidFill>
                <a:latin typeface="Cambria"/>
                <a:cs typeface="Cambria"/>
              </a:rPr>
              <a:t>T</a:t>
            </a:r>
            <a:r>
              <a:rPr sz="11750" spc="260" dirty="0">
                <a:solidFill>
                  <a:srgbClr val="785333"/>
                </a:solidFill>
                <a:latin typeface="Cambria"/>
                <a:cs typeface="Cambria"/>
              </a:rPr>
              <a:t>e</a:t>
            </a:r>
            <a:r>
              <a:rPr sz="11750" spc="285" dirty="0">
                <a:solidFill>
                  <a:srgbClr val="785333"/>
                </a:solidFill>
                <a:latin typeface="Cambria"/>
                <a:cs typeface="Cambria"/>
              </a:rPr>
              <a:t>a</a:t>
            </a:r>
            <a:r>
              <a:rPr sz="11750" spc="310" dirty="0">
                <a:solidFill>
                  <a:srgbClr val="785333"/>
                </a:solidFill>
                <a:latin typeface="Cambria"/>
                <a:cs typeface="Cambria"/>
              </a:rPr>
              <a:t>m</a:t>
            </a:r>
            <a:endParaRPr sz="11750" dirty="0">
              <a:latin typeface="Cambria"/>
              <a:cs typeface="Cambria"/>
            </a:endParaRPr>
          </a:p>
        </p:txBody>
      </p:sp>
      <p:pic>
        <p:nvPicPr>
          <p:cNvPr id="3" name="object 3"/>
          <p:cNvPicPr/>
          <p:nvPr/>
        </p:nvPicPr>
        <p:blipFill>
          <a:blip r:embed="rId2" cstate="print"/>
          <a:stretch>
            <a:fillRect/>
          </a:stretch>
        </p:blipFill>
        <p:spPr>
          <a:xfrm>
            <a:off x="11371062" y="2867863"/>
            <a:ext cx="6343649" cy="7134224"/>
          </a:xfrm>
          <a:prstGeom prst="rect">
            <a:avLst/>
          </a:prstGeom>
        </p:spPr>
      </p:pic>
      <p:sp>
        <p:nvSpPr>
          <p:cNvPr id="4" name="object 4"/>
          <p:cNvSpPr txBox="1"/>
          <p:nvPr/>
        </p:nvSpPr>
        <p:spPr>
          <a:xfrm>
            <a:off x="1214387" y="7953651"/>
            <a:ext cx="3053080" cy="1739900"/>
          </a:xfrm>
          <a:prstGeom prst="rect">
            <a:avLst/>
          </a:prstGeom>
        </p:spPr>
        <p:txBody>
          <a:bodyPr vert="horz" wrap="square" lIns="0" tIns="12065" rIns="0" bIns="0" rtlCol="0">
            <a:spAutoFit/>
          </a:bodyPr>
          <a:lstStyle/>
          <a:p>
            <a:pPr marL="12065" marR="5080" indent="-89535" algn="ctr">
              <a:lnSpc>
                <a:spcPct val="117200"/>
              </a:lnSpc>
              <a:spcBef>
                <a:spcPts val="95"/>
              </a:spcBef>
            </a:pPr>
            <a:r>
              <a:rPr sz="3200" dirty="0">
                <a:solidFill>
                  <a:srgbClr val="785333"/>
                </a:solidFill>
                <a:latin typeface="Cambria"/>
                <a:cs typeface="Cambria"/>
              </a:rPr>
              <a:t>FO</a:t>
            </a:r>
            <a:r>
              <a:rPr sz="3200" spc="40" dirty="0">
                <a:solidFill>
                  <a:srgbClr val="785333"/>
                </a:solidFill>
                <a:latin typeface="Cambria"/>
                <a:cs typeface="Cambria"/>
              </a:rPr>
              <a:t> </a:t>
            </a:r>
            <a:r>
              <a:rPr sz="3200" dirty="0">
                <a:solidFill>
                  <a:srgbClr val="785333"/>
                </a:solidFill>
                <a:latin typeface="Cambria"/>
                <a:cs typeface="Cambria"/>
              </a:rPr>
              <a:t>Team</a:t>
            </a:r>
            <a:r>
              <a:rPr sz="3200" spc="80" dirty="0">
                <a:solidFill>
                  <a:srgbClr val="785333"/>
                </a:solidFill>
                <a:latin typeface="Cambria"/>
                <a:cs typeface="Cambria"/>
              </a:rPr>
              <a:t> </a:t>
            </a:r>
            <a:r>
              <a:rPr sz="3200" spc="45" dirty="0">
                <a:solidFill>
                  <a:srgbClr val="785333"/>
                </a:solidFill>
                <a:latin typeface="Cambria"/>
                <a:cs typeface="Cambria"/>
              </a:rPr>
              <a:t>Leader </a:t>
            </a:r>
            <a:r>
              <a:rPr sz="3200" dirty="0">
                <a:solidFill>
                  <a:srgbClr val="785333"/>
                </a:solidFill>
                <a:latin typeface="Cambria"/>
                <a:cs typeface="Cambria"/>
              </a:rPr>
              <a:t>Hanen</a:t>
            </a:r>
            <a:r>
              <a:rPr sz="3200" spc="180" dirty="0">
                <a:solidFill>
                  <a:srgbClr val="785333"/>
                </a:solidFill>
                <a:latin typeface="Cambria"/>
                <a:cs typeface="Cambria"/>
              </a:rPr>
              <a:t> </a:t>
            </a:r>
            <a:r>
              <a:rPr sz="3200" spc="-10" dirty="0">
                <a:solidFill>
                  <a:srgbClr val="785333"/>
                </a:solidFill>
                <a:latin typeface="Cambria"/>
                <a:cs typeface="Cambria"/>
              </a:rPr>
              <a:t>Mohamed </a:t>
            </a:r>
            <a:r>
              <a:rPr sz="3200" dirty="0">
                <a:solidFill>
                  <a:srgbClr val="785333"/>
                </a:solidFill>
                <a:latin typeface="Cambria"/>
                <a:cs typeface="Cambria"/>
              </a:rPr>
              <a:t>2</a:t>
            </a:r>
            <a:r>
              <a:rPr sz="3200" spc="-15" dirty="0">
                <a:solidFill>
                  <a:srgbClr val="785333"/>
                </a:solidFill>
                <a:latin typeface="Cambria"/>
                <a:cs typeface="Cambria"/>
              </a:rPr>
              <a:t> </a:t>
            </a:r>
            <a:r>
              <a:rPr sz="3200" dirty="0">
                <a:solidFill>
                  <a:srgbClr val="785333"/>
                </a:solidFill>
                <a:latin typeface="Cambria"/>
                <a:cs typeface="Cambria"/>
              </a:rPr>
              <a:t>-</a:t>
            </a:r>
            <a:r>
              <a:rPr sz="3200" spc="-15" dirty="0">
                <a:solidFill>
                  <a:srgbClr val="785333"/>
                </a:solidFill>
                <a:latin typeface="Cambria"/>
                <a:cs typeface="Cambria"/>
              </a:rPr>
              <a:t> </a:t>
            </a:r>
            <a:r>
              <a:rPr sz="3200" dirty="0">
                <a:solidFill>
                  <a:srgbClr val="785333"/>
                </a:solidFill>
                <a:latin typeface="Cambria"/>
                <a:cs typeface="Cambria"/>
              </a:rPr>
              <a:t>Fab</a:t>
            </a:r>
            <a:r>
              <a:rPr sz="3200" spc="-15" dirty="0">
                <a:solidFill>
                  <a:srgbClr val="785333"/>
                </a:solidFill>
                <a:latin typeface="Cambria"/>
                <a:cs typeface="Cambria"/>
              </a:rPr>
              <a:t> </a:t>
            </a:r>
            <a:r>
              <a:rPr sz="3200" dirty="0">
                <a:solidFill>
                  <a:srgbClr val="785333"/>
                </a:solidFill>
                <a:latin typeface="Cambria"/>
                <a:cs typeface="Cambria"/>
              </a:rPr>
              <a:t>-</a:t>
            </a:r>
            <a:r>
              <a:rPr sz="3200" spc="-15" dirty="0">
                <a:solidFill>
                  <a:srgbClr val="785333"/>
                </a:solidFill>
                <a:latin typeface="Cambria"/>
                <a:cs typeface="Cambria"/>
              </a:rPr>
              <a:t> </a:t>
            </a:r>
            <a:r>
              <a:rPr sz="3200" spc="-20" dirty="0">
                <a:solidFill>
                  <a:srgbClr val="785333"/>
                </a:solidFill>
                <a:latin typeface="Cambria"/>
                <a:cs typeface="Cambria"/>
              </a:rPr>
              <a:t>2026</a:t>
            </a:r>
            <a:endParaRPr sz="3200" dirty="0">
              <a:latin typeface="Cambria"/>
              <a:cs typeface="Cambria"/>
            </a:endParaRPr>
          </a:p>
        </p:txBody>
      </p:sp>
      <p:sp>
        <p:nvSpPr>
          <p:cNvPr id="5" name="object 5"/>
          <p:cNvSpPr txBox="1"/>
          <p:nvPr/>
        </p:nvSpPr>
        <p:spPr>
          <a:xfrm>
            <a:off x="2560368" y="5348601"/>
            <a:ext cx="5081270" cy="802640"/>
          </a:xfrm>
          <a:prstGeom prst="rect">
            <a:avLst/>
          </a:prstGeom>
        </p:spPr>
        <p:txBody>
          <a:bodyPr vert="horz" wrap="square" lIns="0" tIns="12700" rIns="0" bIns="0" rtlCol="0">
            <a:spAutoFit/>
          </a:bodyPr>
          <a:lstStyle/>
          <a:p>
            <a:pPr marL="12700">
              <a:lnSpc>
                <a:spcPct val="100000"/>
              </a:lnSpc>
              <a:spcBef>
                <a:spcPts val="100"/>
              </a:spcBef>
            </a:pPr>
            <a:r>
              <a:rPr sz="5100" spc="85" dirty="0">
                <a:solidFill>
                  <a:srgbClr val="785333"/>
                </a:solidFill>
                <a:latin typeface="Cambria"/>
                <a:cs typeface="Cambria"/>
              </a:rPr>
              <a:t>Company:</a:t>
            </a:r>
            <a:r>
              <a:rPr sz="5100" spc="-5" dirty="0">
                <a:solidFill>
                  <a:srgbClr val="785333"/>
                </a:solidFill>
                <a:latin typeface="Cambria"/>
                <a:cs typeface="Cambria"/>
              </a:rPr>
              <a:t> </a:t>
            </a:r>
            <a:r>
              <a:rPr sz="5100" spc="-10" dirty="0">
                <a:solidFill>
                  <a:srgbClr val="785333"/>
                </a:solidFill>
                <a:latin typeface="Cambria"/>
                <a:cs typeface="Cambria"/>
              </a:rPr>
              <a:t>Favelin</a:t>
            </a:r>
            <a:endParaRPr sz="5100" dirty="0">
              <a:latin typeface="Cambria"/>
              <a:cs typeface="Cambri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1000" y="1482465"/>
            <a:ext cx="15104744" cy="4881080"/>
          </a:xfrm>
          <a:prstGeom prst="rect">
            <a:avLst/>
          </a:prstGeom>
        </p:spPr>
        <p:txBody>
          <a:bodyPr vert="horz" wrap="square" lIns="0" tIns="12700" rIns="0" bIns="0" rtlCol="0">
            <a:spAutoFit/>
          </a:bodyPr>
          <a:lstStyle/>
          <a:p>
            <a:pPr marL="12700" marR="60325">
              <a:lnSpc>
                <a:spcPct val="122500"/>
              </a:lnSpc>
              <a:spcBef>
                <a:spcPts val="100"/>
              </a:spcBef>
            </a:pPr>
            <a:r>
              <a:rPr sz="2550" dirty="0">
                <a:latin typeface="Verdana"/>
                <a:cs typeface="Verdana"/>
              </a:rPr>
              <a:t>The</a:t>
            </a:r>
            <a:r>
              <a:rPr sz="2550" spc="-90" dirty="0">
                <a:latin typeface="Verdana"/>
                <a:cs typeface="Verdana"/>
              </a:rPr>
              <a:t> </a:t>
            </a:r>
            <a:r>
              <a:rPr sz="2550" spc="60" dirty="0">
                <a:latin typeface="Verdana"/>
                <a:cs typeface="Verdana"/>
              </a:rPr>
              <a:t>FO</a:t>
            </a:r>
            <a:r>
              <a:rPr sz="2550" spc="-90" dirty="0">
                <a:latin typeface="Verdana"/>
                <a:cs typeface="Verdana"/>
              </a:rPr>
              <a:t> </a:t>
            </a:r>
            <a:r>
              <a:rPr sz="2550" spc="-20" dirty="0">
                <a:latin typeface="Verdana"/>
                <a:cs typeface="Verdana"/>
              </a:rPr>
              <a:t>team</a:t>
            </a:r>
            <a:r>
              <a:rPr sz="2550" spc="-85" dirty="0">
                <a:latin typeface="Verdana"/>
                <a:cs typeface="Verdana"/>
              </a:rPr>
              <a:t> </a:t>
            </a:r>
            <a:r>
              <a:rPr sz="2550" dirty="0">
                <a:latin typeface="Verdana"/>
                <a:cs typeface="Verdana"/>
              </a:rPr>
              <a:t>stands</a:t>
            </a:r>
            <a:r>
              <a:rPr sz="2550" spc="-90" dirty="0">
                <a:latin typeface="Verdana"/>
                <a:cs typeface="Verdana"/>
              </a:rPr>
              <a:t> </a:t>
            </a:r>
            <a:r>
              <a:rPr sz="2550" dirty="0">
                <a:latin typeface="Verdana"/>
                <a:cs typeface="Verdana"/>
              </a:rPr>
              <a:t>for</a:t>
            </a:r>
            <a:r>
              <a:rPr sz="2550" spc="-85" dirty="0">
                <a:latin typeface="Verdana"/>
                <a:cs typeface="Verdana"/>
              </a:rPr>
              <a:t> </a:t>
            </a:r>
            <a:r>
              <a:rPr sz="2550" spc="-40" dirty="0">
                <a:latin typeface="Verdana"/>
                <a:cs typeface="Verdana"/>
              </a:rPr>
              <a:t>Front</a:t>
            </a:r>
            <a:r>
              <a:rPr sz="2550" spc="-90" dirty="0">
                <a:latin typeface="Verdana"/>
                <a:cs typeface="Verdana"/>
              </a:rPr>
              <a:t> </a:t>
            </a:r>
            <a:r>
              <a:rPr sz="2550" spc="65" dirty="0">
                <a:latin typeface="Verdana"/>
                <a:cs typeface="Verdana"/>
              </a:rPr>
              <a:t>Office</a:t>
            </a:r>
            <a:r>
              <a:rPr sz="2550" spc="-85" dirty="0">
                <a:latin typeface="Verdana"/>
                <a:cs typeface="Verdana"/>
              </a:rPr>
              <a:t> </a:t>
            </a:r>
            <a:r>
              <a:rPr sz="2550" spc="-150" dirty="0">
                <a:latin typeface="Verdana"/>
                <a:cs typeface="Verdana"/>
              </a:rPr>
              <a:t>Team.</a:t>
            </a:r>
            <a:r>
              <a:rPr sz="2550" spc="-85" dirty="0">
                <a:latin typeface="Verdana"/>
                <a:cs typeface="Verdana"/>
              </a:rPr>
              <a:t> </a:t>
            </a:r>
            <a:r>
              <a:rPr sz="2550" spc="-110" dirty="0">
                <a:latin typeface="Verdana"/>
                <a:cs typeface="Verdana"/>
              </a:rPr>
              <a:t>Its</a:t>
            </a:r>
            <a:r>
              <a:rPr sz="2550" spc="-85" dirty="0">
                <a:latin typeface="Verdana"/>
                <a:cs typeface="Verdana"/>
              </a:rPr>
              <a:t> </a:t>
            </a:r>
            <a:r>
              <a:rPr sz="2550" spc="-100" dirty="0">
                <a:latin typeface="Verdana"/>
                <a:cs typeface="Verdana"/>
              </a:rPr>
              <a:t>main</a:t>
            </a:r>
            <a:r>
              <a:rPr sz="2550" spc="-90" dirty="0">
                <a:latin typeface="Verdana"/>
                <a:cs typeface="Verdana"/>
              </a:rPr>
              <a:t> </a:t>
            </a:r>
            <a:r>
              <a:rPr sz="2550" dirty="0">
                <a:latin typeface="Verdana"/>
                <a:cs typeface="Verdana"/>
              </a:rPr>
              <a:t>responsibilities</a:t>
            </a:r>
            <a:r>
              <a:rPr sz="2550" spc="-90" dirty="0">
                <a:latin typeface="Verdana"/>
                <a:cs typeface="Verdana"/>
              </a:rPr>
              <a:t> </a:t>
            </a:r>
            <a:r>
              <a:rPr sz="2550" dirty="0">
                <a:latin typeface="Verdana"/>
                <a:cs typeface="Verdana"/>
              </a:rPr>
              <a:t>divided</a:t>
            </a:r>
            <a:r>
              <a:rPr sz="2550" spc="-85" dirty="0">
                <a:latin typeface="Verdana"/>
                <a:cs typeface="Verdana"/>
              </a:rPr>
              <a:t> </a:t>
            </a:r>
            <a:r>
              <a:rPr sz="2550" spc="-45" dirty="0">
                <a:latin typeface="Verdana"/>
                <a:cs typeface="Verdana"/>
              </a:rPr>
              <a:t>into</a:t>
            </a:r>
            <a:r>
              <a:rPr sz="2550" spc="-90" dirty="0">
                <a:latin typeface="Verdana"/>
                <a:cs typeface="Verdana"/>
              </a:rPr>
              <a:t> </a:t>
            </a:r>
            <a:r>
              <a:rPr sz="2550" dirty="0">
                <a:latin typeface="Verdana"/>
                <a:cs typeface="Verdana"/>
              </a:rPr>
              <a:t>two</a:t>
            </a:r>
            <a:r>
              <a:rPr sz="2550" spc="-85" dirty="0">
                <a:latin typeface="Verdana"/>
                <a:cs typeface="Verdana"/>
              </a:rPr>
              <a:t> </a:t>
            </a:r>
            <a:r>
              <a:rPr sz="2550" spc="-10" dirty="0">
                <a:latin typeface="Verdana"/>
                <a:cs typeface="Verdana"/>
              </a:rPr>
              <a:t>sections: </a:t>
            </a:r>
            <a:r>
              <a:rPr sz="2550" dirty="0">
                <a:latin typeface="Verdana"/>
                <a:cs typeface="Verdana"/>
              </a:rPr>
              <a:t>Chats</a:t>
            </a:r>
            <a:r>
              <a:rPr sz="2550" spc="-105" dirty="0">
                <a:latin typeface="Verdana"/>
                <a:cs typeface="Verdana"/>
              </a:rPr>
              <a:t> </a:t>
            </a:r>
            <a:r>
              <a:rPr sz="2550" dirty="0">
                <a:latin typeface="Verdana"/>
                <a:cs typeface="Verdana"/>
              </a:rPr>
              <a:t>and</a:t>
            </a:r>
            <a:r>
              <a:rPr sz="2550" spc="-100" dirty="0">
                <a:latin typeface="Verdana"/>
                <a:cs typeface="Verdana"/>
              </a:rPr>
              <a:t> </a:t>
            </a:r>
            <a:r>
              <a:rPr sz="2550" spc="-10" dirty="0">
                <a:latin typeface="Verdana"/>
                <a:cs typeface="Verdana"/>
              </a:rPr>
              <a:t>Calls.</a:t>
            </a:r>
            <a:endParaRPr sz="2550" dirty="0">
              <a:latin typeface="Verdana"/>
              <a:cs typeface="Verdana"/>
            </a:endParaRPr>
          </a:p>
          <a:p>
            <a:pPr>
              <a:lnSpc>
                <a:spcPct val="100000"/>
              </a:lnSpc>
              <a:spcBef>
                <a:spcPts val="655"/>
              </a:spcBef>
            </a:pPr>
            <a:endParaRPr sz="2550" dirty="0">
              <a:latin typeface="Verdana"/>
              <a:cs typeface="Verdana"/>
            </a:endParaRPr>
          </a:p>
          <a:p>
            <a:pPr marL="12700" marR="27940">
              <a:lnSpc>
                <a:spcPct val="122500"/>
              </a:lnSpc>
            </a:pPr>
            <a:r>
              <a:rPr sz="2550" b="1" dirty="0">
                <a:latin typeface="Tahoma"/>
                <a:cs typeface="Tahoma"/>
              </a:rPr>
              <a:t>The</a:t>
            </a:r>
            <a:r>
              <a:rPr sz="2550" b="1" spc="50" dirty="0">
                <a:latin typeface="Tahoma"/>
                <a:cs typeface="Tahoma"/>
              </a:rPr>
              <a:t> </a:t>
            </a:r>
            <a:r>
              <a:rPr sz="2550" b="1" dirty="0">
                <a:latin typeface="Tahoma"/>
                <a:cs typeface="Tahoma"/>
              </a:rPr>
              <a:t>chat</a:t>
            </a:r>
            <a:r>
              <a:rPr sz="2550" b="1" spc="50" dirty="0">
                <a:latin typeface="Tahoma"/>
                <a:cs typeface="Tahoma"/>
              </a:rPr>
              <a:t> </a:t>
            </a:r>
            <a:r>
              <a:rPr sz="2550" b="1" dirty="0">
                <a:latin typeface="Tahoma"/>
                <a:cs typeface="Tahoma"/>
              </a:rPr>
              <a:t>section</a:t>
            </a:r>
            <a:r>
              <a:rPr sz="2550" dirty="0">
                <a:latin typeface="Verdana"/>
                <a:cs typeface="Verdana"/>
              </a:rPr>
              <a:t>:</a:t>
            </a:r>
            <a:r>
              <a:rPr sz="2550" spc="-75" dirty="0">
                <a:latin typeface="Verdana"/>
                <a:cs typeface="Verdana"/>
              </a:rPr>
              <a:t> </a:t>
            </a:r>
            <a:r>
              <a:rPr sz="2550" dirty="0">
                <a:latin typeface="Verdana"/>
                <a:cs typeface="Verdana"/>
              </a:rPr>
              <a:t>handles</a:t>
            </a:r>
            <a:r>
              <a:rPr sz="2550" spc="-65" dirty="0">
                <a:latin typeface="Verdana"/>
                <a:cs typeface="Verdana"/>
              </a:rPr>
              <a:t> </a:t>
            </a:r>
            <a:r>
              <a:rPr sz="2550" spc="60" dirty="0">
                <a:latin typeface="Verdana"/>
                <a:cs typeface="Verdana"/>
              </a:rPr>
              <a:t>social</a:t>
            </a:r>
            <a:r>
              <a:rPr sz="2550" spc="-70" dirty="0">
                <a:latin typeface="Verdana"/>
                <a:cs typeface="Verdana"/>
              </a:rPr>
              <a:t> </a:t>
            </a:r>
            <a:r>
              <a:rPr sz="2550" dirty="0">
                <a:latin typeface="Verdana"/>
                <a:cs typeface="Verdana"/>
              </a:rPr>
              <a:t>media</a:t>
            </a:r>
            <a:r>
              <a:rPr sz="2550" spc="-70" dirty="0">
                <a:latin typeface="Verdana"/>
                <a:cs typeface="Verdana"/>
              </a:rPr>
              <a:t> </a:t>
            </a:r>
            <a:r>
              <a:rPr sz="2550" dirty="0">
                <a:latin typeface="Verdana"/>
                <a:cs typeface="Verdana"/>
              </a:rPr>
              <a:t>platforms</a:t>
            </a:r>
            <a:r>
              <a:rPr sz="2550" spc="-70" dirty="0">
                <a:latin typeface="Verdana"/>
                <a:cs typeface="Verdana"/>
              </a:rPr>
              <a:t> </a:t>
            </a:r>
            <a:r>
              <a:rPr sz="2550" dirty="0">
                <a:latin typeface="Verdana"/>
                <a:cs typeface="Verdana"/>
              </a:rPr>
              <a:t>for</a:t>
            </a:r>
            <a:r>
              <a:rPr sz="2550" spc="-70" dirty="0">
                <a:latin typeface="Verdana"/>
                <a:cs typeface="Verdana"/>
              </a:rPr>
              <a:t> </a:t>
            </a:r>
            <a:r>
              <a:rPr sz="2550" spc="-50" dirty="0">
                <a:latin typeface="Verdana"/>
                <a:cs typeface="Verdana"/>
              </a:rPr>
              <a:t>Favelin,</a:t>
            </a:r>
            <a:r>
              <a:rPr sz="2550" spc="-70" dirty="0">
                <a:latin typeface="Verdana"/>
                <a:cs typeface="Verdana"/>
              </a:rPr>
              <a:t> </a:t>
            </a:r>
            <a:r>
              <a:rPr sz="2550" dirty="0">
                <a:latin typeface="Verdana"/>
                <a:cs typeface="Verdana"/>
              </a:rPr>
              <a:t>including</a:t>
            </a:r>
            <a:r>
              <a:rPr sz="2550" spc="-70" dirty="0">
                <a:latin typeface="Verdana"/>
                <a:cs typeface="Verdana"/>
              </a:rPr>
              <a:t> </a:t>
            </a:r>
            <a:r>
              <a:rPr sz="2550" dirty="0">
                <a:latin typeface="Verdana"/>
                <a:cs typeface="Verdana"/>
              </a:rPr>
              <a:t>Facebook,</a:t>
            </a:r>
            <a:r>
              <a:rPr sz="2550" spc="-70" dirty="0">
                <a:latin typeface="Verdana"/>
                <a:cs typeface="Verdana"/>
              </a:rPr>
              <a:t> </a:t>
            </a:r>
            <a:r>
              <a:rPr sz="2550" spc="-40" dirty="0">
                <a:latin typeface="Verdana"/>
                <a:cs typeface="Verdana"/>
              </a:rPr>
              <a:t>Instagram, </a:t>
            </a:r>
            <a:endParaRPr lang="en-US" sz="2550" spc="-40" dirty="0">
              <a:latin typeface="Verdana"/>
              <a:cs typeface="Verdana"/>
            </a:endParaRPr>
          </a:p>
          <a:p>
            <a:pPr marL="12700" marR="27940">
              <a:lnSpc>
                <a:spcPct val="122500"/>
              </a:lnSpc>
            </a:pPr>
            <a:r>
              <a:rPr sz="2550" spc="-35" dirty="0">
                <a:latin typeface="Verdana"/>
                <a:cs typeface="Verdana"/>
              </a:rPr>
              <a:t>TikTok,</a:t>
            </a:r>
            <a:r>
              <a:rPr sz="2550" spc="-100" dirty="0">
                <a:latin typeface="Verdana"/>
                <a:cs typeface="Verdana"/>
              </a:rPr>
              <a:t> </a:t>
            </a:r>
            <a:r>
              <a:rPr sz="2550" dirty="0">
                <a:latin typeface="Verdana"/>
                <a:cs typeface="Verdana"/>
              </a:rPr>
              <a:t>as</a:t>
            </a:r>
            <a:r>
              <a:rPr sz="2550" spc="-95" dirty="0">
                <a:latin typeface="Verdana"/>
                <a:cs typeface="Verdana"/>
              </a:rPr>
              <a:t> </a:t>
            </a:r>
            <a:r>
              <a:rPr sz="2550" dirty="0">
                <a:latin typeface="Verdana"/>
                <a:cs typeface="Verdana"/>
              </a:rPr>
              <a:t>well</a:t>
            </a:r>
            <a:r>
              <a:rPr sz="2550" spc="-95" dirty="0">
                <a:latin typeface="Verdana"/>
                <a:cs typeface="Verdana"/>
              </a:rPr>
              <a:t> </a:t>
            </a:r>
            <a:r>
              <a:rPr sz="2550" dirty="0">
                <a:latin typeface="Verdana"/>
                <a:cs typeface="Verdana"/>
              </a:rPr>
              <a:t>as</a:t>
            </a:r>
            <a:r>
              <a:rPr sz="2550" spc="-95" dirty="0">
                <a:latin typeface="Verdana"/>
                <a:cs typeface="Verdana"/>
              </a:rPr>
              <a:t> </a:t>
            </a:r>
            <a:r>
              <a:rPr sz="2550" dirty="0">
                <a:latin typeface="Verdana"/>
                <a:cs typeface="Verdana"/>
              </a:rPr>
              <a:t>live</a:t>
            </a:r>
            <a:r>
              <a:rPr sz="2550" spc="-95" dirty="0">
                <a:latin typeface="Verdana"/>
                <a:cs typeface="Verdana"/>
              </a:rPr>
              <a:t> </a:t>
            </a:r>
            <a:r>
              <a:rPr sz="2550" dirty="0">
                <a:latin typeface="Verdana"/>
                <a:cs typeface="Verdana"/>
              </a:rPr>
              <a:t>chat</a:t>
            </a:r>
            <a:r>
              <a:rPr sz="2550" spc="-95" dirty="0">
                <a:latin typeface="Verdana"/>
                <a:cs typeface="Verdana"/>
              </a:rPr>
              <a:t> </a:t>
            </a:r>
            <a:r>
              <a:rPr sz="2550" spc="-40" dirty="0">
                <a:latin typeface="Verdana"/>
                <a:cs typeface="Verdana"/>
              </a:rPr>
              <a:t>through</a:t>
            </a:r>
            <a:r>
              <a:rPr sz="2550" spc="-95" dirty="0">
                <a:latin typeface="Verdana"/>
                <a:cs typeface="Verdana"/>
              </a:rPr>
              <a:t> </a:t>
            </a:r>
            <a:r>
              <a:rPr sz="2550" dirty="0">
                <a:latin typeface="Verdana"/>
                <a:cs typeface="Verdana"/>
              </a:rPr>
              <a:t>the</a:t>
            </a:r>
            <a:r>
              <a:rPr sz="2550" spc="-95" dirty="0">
                <a:latin typeface="Verdana"/>
                <a:cs typeface="Verdana"/>
              </a:rPr>
              <a:t> </a:t>
            </a:r>
            <a:r>
              <a:rPr sz="2550" u="heavy" spc="-80" dirty="0" err="1">
                <a:uFill>
                  <a:solidFill>
                    <a:srgbClr val="000000"/>
                  </a:solidFill>
                </a:uFill>
                <a:latin typeface="Verdana"/>
                <a:cs typeface="Verdana"/>
                <a:hlinkClick r:id="rId2"/>
              </a:rPr>
              <a:t>Tawk</a:t>
            </a:r>
            <a:r>
              <a:rPr sz="2550" spc="-95" dirty="0">
                <a:latin typeface="Verdana"/>
                <a:cs typeface="Verdana"/>
              </a:rPr>
              <a:t> </a:t>
            </a:r>
            <a:r>
              <a:rPr sz="2550" spc="-705" dirty="0">
                <a:latin typeface="Verdana"/>
                <a:cs typeface="Verdana"/>
              </a:rPr>
              <a:t>:</a:t>
            </a:r>
            <a:endParaRPr lang="en-US" sz="2550" spc="-705" dirty="0">
              <a:latin typeface="Verdana"/>
              <a:cs typeface="Verdana"/>
            </a:endParaRPr>
          </a:p>
          <a:p>
            <a:pPr marL="12700" marR="27940">
              <a:lnSpc>
                <a:spcPct val="122500"/>
              </a:lnSpc>
            </a:pPr>
            <a:r>
              <a:rPr lang="en-US" sz="2550" b="1" dirty="0">
                <a:latin typeface="Tahoma"/>
                <a:cs typeface="Tahoma"/>
              </a:rPr>
              <a:t>Comments : </a:t>
            </a:r>
            <a:r>
              <a:rPr lang="en-US" sz="2800" dirty="0"/>
              <a:t>We also respond to customer comments posted on social media. Depending on the situation, we either reply publicly or reach out privately to address all customer inquiries.</a:t>
            </a:r>
            <a:endParaRPr sz="2550" dirty="0">
              <a:latin typeface="Verdana"/>
              <a:cs typeface="Verdana"/>
            </a:endParaRPr>
          </a:p>
          <a:p>
            <a:pPr marL="12700" marR="5080">
              <a:lnSpc>
                <a:spcPct val="122500"/>
              </a:lnSpc>
            </a:pPr>
            <a:r>
              <a:rPr sz="2550" b="1" dirty="0">
                <a:latin typeface="Tahoma"/>
                <a:cs typeface="Tahoma"/>
              </a:rPr>
              <a:t>The</a:t>
            </a:r>
            <a:r>
              <a:rPr sz="2550" b="1" spc="55" dirty="0">
                <a:latin typeface="Tahoma"/>
                <a:cs typeface="Tahoma"/>
              </a:rPr>
              <a:t> </a:t>
            </a:r>
            <a:r>
              <a:rPr sz="2550" b="1" spc="105" dirty="0">
                <a:latin typeface="Tahoma"/>
                <a:cs typeface="Tahoma"/>
              </a:rPr>
              <a:t>calls</a:t>
            </a:r>
            <a:r>
              <a:rPr sz="2550" b="1" spc="60" dirty="0">
                <a:latin typeface="Tahoma"/>
                <a:cs typeface="Tahoma"/>
              </a:rPr>
              <a:t> </a:t>
            </a:r>
            <a:r>
              <a:rPr sz="2550" b="1" dirty="0">
                <a:latin typeface="Tahoma"/>
                <a:cs typeface="Tahoma"/>
              </a:rPr>
              <a:t>section</a:t>
            </a:r>
            <a:r>
              <a:rPr sz="2550" dirty="0">
                <a:latin typeface="Verdana"/>
                <a:cs typeface="Verdana"/>
              </a:rPr>
              <a:t>:includes</a:t>
            </a:r>
            <a:r>
              <a:rPr sz="2550" spc="-60" dirty="0">
                <a:latin typeface="Verdana"/>
                <a:cs typeface="Verdana"/>
              </a:rPr>
              <a:t> </a:t>
            </a:r>
            <a:r>
              <a:rPr sz="2550" dirty="0">
                <a:latin typeface="Verdana"/>
                <a:cs typeface="Verdana"/>
              </a:rPr>
              <a:t>phone</a:t>
            </a:r>
            <a:r>
              <a:rPr sz="2550" spc="-60" dirty="0">
                <a:latin typeface="Verdana"/>
                <a:cs typeface="Verdana"/>
              </a:rPr>
              <a:t> </a:t>
            </a:r>
            <a:r>
              <a:rPr sz="2550" spc="80" dirty="0">
                <a:latin typeface="Verdana"/>
                <a:cs typeface="Verdana"/>
              </a:rPr>
              <a:t>calls</a:t>
            </a:r>
            <a:r>
              <a:rPr sz="2550" spc="-65" dirty="0">
                <a:latin typeface="Verdana"/>
                <a:cs typeface="Verdana"/>
              </a:rPr>
              <a:t> </a:t>
            </a:r>
            <a:r>
              <a:rPr sz="2550" dirty="0">
                <a:latin typeface="Verdana"/>
                <a:cs typeface="Verdana"/>
              </a:rPr>
              <a:t>for</a:t>
            </a:r>
            <a:r>
              <a:rPr sz="2550" spc="-60" dirty="0">
                <a:latin typeface="Verdana"/>
                <a:cs typeface="Verdana"/>
              </a:rPr>
              <a:t> </a:t>
            </a:r>
            <a:r>
              <a:rPr sz="2550" dirty="0">
                <a:latin typeface="Verdana"/>
                <a:cs typeface="Verdana"/>
              </a:rPr>
              <a:t>order</a:t>
            </a:r>
            <a:r>
              <a:rPr sz="2550" spc="-60" dirty="0">
                <a:latin typeface="Verdana"/>
                <a:cs typeface="Verdana"/>
              </a:rPr>
              <a:t> </a:t>
            </a:r>
            <a:r>
              <a:rPr sz="2550" spc="-35" dirty="0">
                <a:latin typeface="Verdana"/>
                <a:cs typeface="Verdana"/>
              </a:rPr>
              <a:t>confirmation,</a:t>
            </a:r>
            <a:r>
              <a:rPr sz="2550" spc="-60" dirty="0">
                <a:latin typeface="Verdana"/>
                <a:cs typeface="Verdana"/>
              </a:rPr>
              <a:t> </a:t>
            </a:r>
            <a:r>
              <a:rPr sz="2550" spc="50" dirty="0">
                <a:latin typeface="Verdana"/>
                <a:cs typeface="Verdana"/>
              </a:rPr>
              <a:t>collecting</a:t>
            </a:r>
            <a:r>
              <a:rPr sz="2550" spc="-60" dirty="0">
                <a:latin typeface="Verdana"/>
                <a:cs typeface="Verdana"/>
              </a:rPr>
              <a:t> </a:t>
            </a:r>
            <a:r>
              <a:rPr sz="2550" dirty="0">
                <a:latin typeface="Verdana"/>
                <a:cs typeface="Verdana"/>
              </a:rPr>
              <a:t>customer</a:t>
            </a:r>
            <a:r>
              <a:rPr sz="2550" spc="-60" dirty="0">
                <a:latin typeface="Verdana"/>
                <a:cs typeface="Verdana"/>
              </a:rPr>
              <a:t> </a:t>
            </a:r>
            <a:r>
              <a:rPr sz="2550" spc="-10" dirty="0">
                <a:latin typeface="Verdana"/>
                <a:cs typeface="Verdana"/>
              </a:rPr>
              <a:t>feedback, </a:t>
            </a:r>
            <a:r>
              <a:rPr sz="2550" dirty="0">
                <a:latin typeface="Verdana"/>
                <a:cs typeface="Verdana"/>
              </a:rPr>
              <a:t>Field</a:t>
            </a:r>
            <a:r>
              <a:rPr sz="2550" spc="-114" dirty="0">
                <a:latin typeface="Verdana"/>
                <a:cs typeface="Verdana"/>
              </a:rPr>
              <a:t> </a:t>
            </a:r>
            <a:r>
              <a:rPr sz="2550" spc="-20" dirty="0">
                <a:latin typeface="Verdana"/>
                <a:cs typeface="Verdana"/>
              </a:rPr>
              <a:t>delivery</a:t>
            </a:r>
            <a:r>
              <a:rPr sz="2550" spc="-114" dirty="0">
                <a:latin typeface="Verdana"/>
                <a:cs typeface="Verdana"/>
              </a:rPr>
              <a:t> </a:t>
            </a:r>
            <a:r>
              <a:rPr sz="2550" dirty="0">
                <a:latin typeface="Verdana"/>
                <a:cs typeface="Verdana"/>
              </a:rPr>
              <a:t>follow-</a:t>
            </a:r>
            <a:r>
              <a:rPr sz="2550" spc="-10" dirty="0">
                <a:latin typeface="Verdana"/>
                <a:cs typeface="Verdana"/>
              </a:rPr>
              <a:t>ups,</a:t>
            </a:r>
            <a:r>
              <a:rPr sz="2550" spc="-114" dirty="0">
                <a:latin typeface="Verdana"/>
                <a:cs typeface="Verdana"/>
              </a:rPr>
              <a:t> </a:t>
            </a:r>
            <a:r>
              <a:rPr sz="2550" dirty="0">
                <a:latin typeface="Verdana"/>
                <a:cs typeface="Verdana"/>
              </a:rPr>
              <a:t>Failed</a:t>
            </a:r>
            <a:r>
              <a:rPr sz="2550" spc="-114" dirty="0">
                <a:latin typeface="Verdana"/>
                <a:cs typeface="Verdana"/>
              </a:rPr>
              <a:t> </a:t>
            </a:r>
            <a:r>
              <a:rPr sz="2550" spc="-35" dirty="0">
                <a:latin typeface="Verdana"/>
                <a:cs typeface="Verdana"/>
              </a:rPr>
              <a:t>payment</a:t>
            </a:r>
            <a:r>
              <a:rPr sz="2550" spc="-110" dirty="0">
                <a:latin typeface="Verdana"/>
                <a:cs typeface="Verdana"/>
              </a:rPr>
              <a:t> </a:t>
            </a:r>
            <a:r>
              <a:rPr sz="2550" dirty="0">
                <a:latin typeface="Verdana"/>
                <a:cs typeface="Verdana"/>
              </a:rPr>
              <a:t>and</a:t>
            </a:r>
            <a:r>
              <a:rPr sz="2550" spc="-114" dirty="0">
                <a:latin typeface="Verdana"/>
                <a:cs typeface="Verdana"/>
              </a:rPr>
              <a:t> </a:t>
            </a:r>
            <a:r>
              <a:rPr sz="2550" spc="-25" dirty="0">
                <a:latin typeface="Verdana"/>
                <a:cs typeface="Verdana"/>
              </a:rPr>
              <a:t>handling</a:t>
            </a:r>
            <a:r>
              <a:rPr sz="2550" spc="-114" dirty="0">
                <a:latin typeface="Verdana"/>
                <a:cs typeface="Verdana"/>
              </a:rPr>
              <a:t> </a:t>
            </a:r>
            <a:r>
              <a:rPr sz="2550" spc="105" dirty="0">
                <a:latin typeface="Verdana"/>
                <a:cs typeface="Verdana"/>
              </a:rPr>
              <a:t>cases</a:t>
            </a:r>
            <a:r>
              <a:rPr sz="2550" spc="-114" dirty="0">
                <a:latin typeface="Verdana"/>
                <a:cs typeface="Verdana"/>
              </a:rPr>
              <a:t> </a:t>
            </a:r>
            <a:r>
              <a:rPr sz="2550" dirty="0">
                <a:latin typeface="Verdana"/>
                <a:cs typeface="Verdana"/>
              </a:rPr>
              <a:t>where</a:t>
            </a:r>
            <a:r>
              <a:rPr sz="2550" spc="-110" dirty="0">
                <a:latin typeface="Verdana"/>
                <a:cs typeface="Verdana"/>
              </a:rPr>
              <a:t> </a:t>
            </a:r>
            <a:r>
              <a:rPr sz="2550" dirty="0">
                <a:latin typeface="Verdana"/>
                <a:cs typeface="Verdana"/>
              </a:rPr>
              <a:t>the</a:t>
            </a:r>
            <a:r>
              <a:rPr sz="2550" spc="-114" dirty="0">
                <a:latin typeface="Verdana"/>
                <a:cs typeface="Verdana"/>
              </a:rPr>
              <a:t> </a:t>
            </a:r>
            <a:r>
              <a:rPr sz="2550" dirty="0">
                <a:latin typeface="Verdana"/>
                <a:cs typeface="Verdana"/>
              </a:rPr>
              <a:t>customer</a:t>
            </a:r>
            <a:r>
              <a:rPr sz="2550" spc="-114" dirty="0">
                <a:latin typeface="Verdana"/>
                <a:cs typeface="Verdana"/>
              </a:rPr>
              <a:t> </a:t>
            </a:r>
            <a:r>
              <a:rPr sz="2550" spc="-10" dirty="0">
                <a:latin typeface="Verdana"/>
                <a:cs typeface="Verdana"/>
              </a:rPr>
              <a:t>prefers </a:t>
            </a:r>
            <a:r>
              <a:rPr sz="2550" dirty="0">
                <a:latin typeface="Verdana"/>
                <a:cs typeface="Verdana"/>
              </a:rPr>
              <a:t>phone</a:t>
            </a:r>
            <a:r>
              <a:rPr sz="2550" spc="-85" dirty="0">
                <a:latin typeface="Verdana"/>
                <a:cs typeface="Verdana"/>
              </a:rPr>
              <a:t> </a:t>
            </a:r>
            <a:r>
              <a:rPr sz="2550" spc="-10" dirty="0">
                <a:latin typeface="Verdana"/>
                <a:cs typeface="Verdana"/>
              </a:rPr>
              <a:t>communication</a:t>
            </a:r>
            <a:r>
              <a:rPr sz="2550" spc="-85" dirty="0">
                <a:latin typeface="Verdana"/>
                <a:cs typeface="Verdana"/>
              </a:rPr>
              <a:t> </a:t>
            </a:r>
            <a:r>
              <a:rPr sz="2550" dirty="0">
                <a:latin typeface="Verdana"/>
                <a:cs typeface="Verdana"/>
              </a:rPr>
              <a:t>instead</a:t>
            </a:r>
            <a:r>
              <a:rPr sz="2550" spc="-80" dirty="0">
                <a:latin typeface="Verdana"/>
                <a:cs typeface="Verdana"/>
              </a:rPr>
              <a:t> </a:t>
            </a:r>
            <a:r>
              <a:rPr sz="2550" dirty="0">
                <a:latin typeface="Verdana"/>
                <a:cs typeface="Verdana"/>
              </a:rPr>
              <a:t>of</a:t>
            </a:r>
            <a:r>
              <a:rPr sz="2550" spc="-85" dirty="0">
                <a:latin typeface="Verdana"/>
                <a:cs typeface="Verdana"/>
              </a:rPr>
              <a:t> </a:t>
            </a:r>
            <a:r>
              <a:rPr sz="2550" spc="-10" dirty="0">
                <a:latin typeface="Verdana"/>
                <a:cs typeface="Verdana"/>
              </a:rPr>
              <a:t>chat.</a:t>
            </a:r>
            <a:endParaRPr sz="2550" dirty="0">
              <a:latin typeface="Verdana"/>
              <a:cs typeface="Verdana"/>
            </a:endParaRPr>
          </a:p>
        </p:txBody>
      </p:sp>
      <p:pic>
        <p:nvPicPr>
          <p:cNvPr id="3" name="object 3"/>
          <p:cNvPicPr/>
          <p:nvPr/>
        </p:nvPicPr>
        <p:blipFill>
          <a:blip r:embed="rId3" cstate="print"/>
          <a:stretch>
            <a:fillRect/>
          </a:stretch>
        </p:blipFill>
        <p:spPr>
          <a:xfrm>
            <a:off x="12039600" y="6743699"/>
            <a:ext cx="5777295" cy="3540959"/>
          </a:xfrm>
          <a:prstGeom prst="rect">
            <a:avLst/>
          </a:prstGeom>
        </p:spPr>
      </p:pic>
      <p:sp>
        <p:nvSpPr>
          <p:cNvPr id="4" name="object 4"/>
          <p:cNvSpPr txBox="1">
            <a:spLocks noGrp="1"/>
          </p:cNvSpPr>
          <p:nvPr>
            <p:ph type="title"/>
          </p:nvPr>
        </p:nvSpPr>
        <p:spPr>
          <a:xfrm>
            <a:off x="6840444" y="98800"/>
            <a:ext cx="4192904" cy="1383665"/>
          </a:xfrm>
          <a:prstGeom prst="rect">
            <a:avLst/>
          </a:prstGeom>
        </p:spPr>
        <p:txBody>
          <a:bodyPr vert="horz" wrap="square" lIns="0" tIns="13970" rIns="0" bIns="0" rtlCol="0">
            <a:spAutoFit/>
          </a:bodyPr>
          <a:lstStyle/>
          <a:p>
            <a:pPr marL="12700">
              <a:lnSpc>
                <a:spcPct val="100000"/>
              </a:lnSpc>
              <a:spcBef>
                <a:spcPts val="110"/>
              </a:spcBef>
            </a:pPr>
            <a:r>
              <a:rPr sz="8900" dirty="0">
                <a:solidFill>
                  <a:srgbClr val="785333"/>
                </a:solidFill>
                <a:latin typeface="Cambria"/>
                <a:cs typeface="Cambria"/>
              </a:rPr>
              <a:t>Fo</a:t>
            </a:r>
            <a:r>
              <a:rPr sz="8900" spc="-465" dirty="0">
                <a:solidFill>
                  <a:srgbClr val="785333"/>
                </a:solidFill>
                <a:latin typeface="Cambria"/>
                <a:cs typeface="Cambria"/>
              </a:rPr>
              <a:t> </a:t>
            </a:r>
            <a:r>
              <a:rPr sz="8900" spc="-430" dirty="0">
                <a:solidFill>
                  <a:srgbClr val="785333"/>
                </a:solidFill>
                <a:latin typeface="Cambria"/>
                <a:cs typeface="Cambria"/>
              </a:rPr>
              <a:t>T</a:t>
            </a:r>
            <a:r>
              <a:rPr sz="8900" spc="180" dirty="0">
                <a:solidFill>
                  <a:srgbClr val="785333"/>
                </a:solidFill>
                <a:latin typeface="Cambria"/>
                <a:cs typeface="Cambria"/>
              </a:rPr>
              <a:t>e</a:t>
            </a:r>
            <a:r>
              <a:rPr sz="8900" spc="200" dirty="0">
                <a:solidFill>
                  <a:srgbClr val="785333"/>
                </a:solidFill>
                <a:latin typeface="Cambria"/>
                <a:cs typeface="Cambria"/>
              </a:rPr>
              <a:t>a</a:t>
            </a:r>
            <a:r>
              <a:rPr sz="8900" spc="220" dirty="0">
                <a:solidFill>
                  <a:srgbClr val="785333"/>
                </a:solidFill>
                <a:latin typeface="Cambria"/>
                <a:cs typeface="Cambria"/>
              </a:rPr>
              <a:t>m</a:t>
            </a:r>
            <a:endParaRPr sz="8900">
              <a:latin typeface="Cambria"/>
              <a:cs typeface="Cambria"/>
            </a:endParaRPr>
          </a:p>
        </p:txBody>
      </p:sp>
      <p:sp>
        <p:nvSpPr>
          <p:cNvPr id="5" name="object 5"/>
          <p:cNvSpPr txBox="1"/>
          <p:nvPr/>
        </p:nvSpPr>
        <p:spPr>
          <a:xfrm>
            <a:off x="16279854" y="9232264"/>
            <a:ext cx="173990" cy="299720"/>
          </a:xfrm>
          <a:prstGeom prst="rect">
            <a:avLst/>
          </a:prstGeom>
        </p:spPr>
        <p:txBody>
          <a:bodyPr vert="horz" wrap="square" lIns="0" tIns="12700" rIns="0" bIns="0" rtlCol="0">
            <a:spAutoFit/>
          </a:bodyPr>
          <a:lstStyle/>
          <a:p>
            <a:pPr marL="12700">
              <a:lnSpc>
                <a:spcPct val="100000"/>
              </a:lnSpc>
              <a:spcBef>
                <a:spcPts val="100"/>
              </a:spcBef>
            </a:pPr>
            <a:r>
              <a:rPr sz="1800" b="1" spc="-50" dirty="0">
                <a:solidFill>
                  <a:srgbClr val="F1EFEB"/>
                </a:solidFill>
                <a:latin typeface="Tahoma"/>
                <a:cs typeface="Tahoma"/>
              </a:rPr>
              <a:t>2</a:t>
            </a:r>
            <a:endParaRPr sz="1800">
              <a:latin typeface="Tahoma"/>
              <a:cs typeface="Tahom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66800" y="127190"/>
            <a:ext cx="14401799" cy="1072034"/>
          </a:xfrm>
          <a:prstGeom prst="rect">
            <a:avLst/>
          </a:prstGeom>
        </p:spPr>
        <p:txBody>
          <a:bodyPr vert="horz" wrap="square" lIns="0" tIns="177746" rIns="0" bIns="0" rtlCol="0">
            <a:spAutoFit/>
          </a:bodyPr>
          <a:lstStyle/>
          <a:p>
            <a:pPr marL="6981825">
              <a:lnSpc>
                <a:spcPct val="100000"/>
              </a:lnSpc>
              <a:spcBef>
                <a:spcPts val="100"/>
              </a:spcBef>
            </a:pPr>
            <a:r>
              <a:rPr lang="en-US" sz="5800" spc="90" dirty="0">
                <a:solidFill>
                  <a:srgbClr val="785333"/>
                </a:solidFill>
                <a:latin typeface="Cambria"/>
                <a:cs typeface="Cambria"/>
              </a:rPr>
              <a:t>Order Status Flow:</a:t>
            </a:r>
            <a:endParaRPr sz="5800" dirty="0">
              <a:latin typeface="Cambria"/>
              <a:cs typeface="Cambria"/>
            </a:endParaRPr>
          </a:p>
        </p:txBody>
      </p:sp>
      <p:sp>
        <p:nvSpPr>
          <p:cNvPr id="9" name="object 9"/>
          <p:cNvSpPr txBox="1"/>
          <p:nvPr/>
        </p:nvSpPr>
        <p:spPr>
          <a:xfrm>
            <a:off x="1214045" y="2019300"/>
            <a:ext cx="14401798" cy="5611793"/>
          </a:xfrm>
          <a:prstGeom prst="rect">
            <a:avLst/>
          </a:prstGeom>
        </p:spPr>
        <p:txBody>
          <a:bodyPr vert="horz" wrap="square" lIns="0" tIns="12700" rIns="0" bIns="0" rtlCol="0">
            <a:spAutoFit/>
          </a:bodyPr>
          <a:lstStyle/>
          <a:p>
            <a:pPr marL="457200" indent="-457200">
              <a:buFont typeface="Arial" panose="020B0604020202020204" pitchFamily="34" charset="0"/>
              <a:buChar char="•"/>
            </a:pPr>
            <a:r>
              <a:rPr lang="en-US" sz="2800" b="1" dirty="0"/>
              <a:t>Pending</a:t>
            </a:r>
            <a:r>
              <a:rPr lang="en-US" sz="2800" dirty="0"/>
              <a:t> – Order is received from the website or created by CX team </a:t>
            </a:r>
          </a:p>
          <a:p>
            <a:endParaRPr lang="en-US" sz="2800" dirty="0"/>
          </a:p>
          <a:p>
            <a:pPr marL="457200" indent="-457200">
              <a:buFont typeface="Arial" panose="020B0604020202020204" pitchFamily="34" charset="0"/>
              <a:buChar char="•"/>
            </a:pPr>
            <a:r>
              <a:rPr lang="en-US" sz="2800" b="1" dirty="0"/>
              <a:t>Processing</a:t>
            </a:r>
            <a:r>
              <a:rPr lang="en-US" sz="2800" dirty="0"/>
              <a:t> – Order is sent to the warehouse for preparation.</a:t>
            </a:r>
          </a:p>
          <a:p>
            <a:endParaRPr lang="en-US" sz="2800" dirty="0"/>
          </a:p>
          <a:p>
            <a:pPr marL="457200" indent="-457200">
              <a:buFont typeface="Arial" panose="020B0604020202020204" pitchFamily="34" charset="0"/>
              <a:buChar char="•"/>
            </a:pPr>
            <a:r>
              <a:rPr lang="en-US" sz="2800" b="1" dirty="0"/>
              <a:t>Shipment Created</a:t>
            </a:r>
            <a:r>
              <a:rPr lang="en-US" sz="2800" dirty="0"/>
              <a:t> – Order is ready for pickup by the shipping company and tracking number has been created </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b="1" dirty="0"/>
              <a:t>Shipped</a:t>
            </a:r>
            <a:r>
              <a:rPr lang="en-US" sz="2800" dirty="0"/>
              <a:t> – Shipping company has collected the order.</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b="1" dirty="0"/>
              <a:t>Delivered</a:t>
            </a:r>
            <a:r>
              <a:rPr lang="en-US" sz="2800" dirty="0"/>
              <a:t> – Customer has successfully received the order.</a:t>
            </a:r>
          </a:p>
          <a:p>
            <a:endParaRPr lang="en-US" sz="2800" dirty="0"/>
          </a:p>
          <a:p>
            <a:pPr marL="457200" indent="-457200">
              <a:buFont typeface="Arial" panose="020B0604020202020204" pitchFamily="34" charset="0"/>
              <a:buChar char="•"/>
            </a:pPr>
            <a:r>
              <a:rPr lang="en-US" sz="2800" b="1" dirty="0"/>
              <a:t>Failed Delivery</a:t>
            </a:r>
            <a:r>
              <a:rPr lang="en-US" sz="2800" dirty="0"/>
              <a:t> –It is returned to the warehouse.</a:t>
            </a:r>
          </a:p>
          <a:p>
            <a:pPr marL="12700">
              <a:lnSpc>
                <a:spcPct val="100000"/>
              </a:lnSpc>
              <a:spcBef>
                <a:spcPts val="100"/>
              </a:spcBef>
            </a:pPr>
            <a:endParaRPr sz="2700" dirty="0">
              <a:latin typeface="Verdana"/>
              <a:cs typeface="Verdan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164880"/>
            <a:ext cx="17872781" cy="988090"/>
          </a:xfrm>
          <a:prstGeom prst="rect">
            <a:avLst/>
          </a:prstGeom>
        </p:spPr>
        <p:txBody>
          <a:bodyPr vert="horz" wrap="square" lIns="0" tIns="338454" rIns="0" bIns="0" rtlCol="0">
            <a:spAutoFit/>
          </a:bodyPr>
          <a:lstStyle/>
          <a:p>
            <a:pPr marL="254000">
              <a:lnSpc>
                <a:spcPct val="100000"/>
              </a:lnSpc>
              <a:spcBef>
                <a:spcPts val="100"/>
              </a:spcBef>
            </a:pPr>
            <a:r>
              <a:rPr sz="4200" spc="65" dirty="0">
                <a:solidFill>
                  <a:srgbClr val="785333"/>
                </a:solidFill>
                <a:latin typeface="Cambria"/>
                <a:cs typeface="Cambria"/>
              </a:rPr>
              <a:t>Order</a:t>
            </a:r>
            <a:r>
              <a:rPr sz="4200" spc="110" dirty="0">
                <a:solidFill>
                  <a:srgbClr val="785333"/>
                </a:solidFill>
                <a:latin typeface="Cambria"/>
                <a:cs typeface="Cambria"/>
              </a:rPr>
              <a:t> </a:t>
            </a:r>
            <a:r>
              <a:rPr sz="4200" spc="95" dirty="0">
                <a:solidFill>
                  <a:srgbClr val="785333"/>
                </a:solidFill>
                <a:latin typeface="Cambria"/>
                <a:cs typeface="Cambria"/>
              </a:rPr>
              <a:t>Confirmation</a:t>
            </a:r>
            <a:r>
              <a:rPr sz="4200" spc="114" dirty="0">
                <a:solidFill>
                  <a:srgbClr val="785333"/>
                </a:solidFill>
                <a:latin typeface="Cambria"/>
                <a:cs typeface="Cambria"/>
              </a:rPr>
              <a:t> </a:t>
            </a:r>
            <a:r>
              <a:rPr sz="4200" dirty="0">
                <a:solidFill>
                  <a:srgbClr val="785333"/>
                </a:solidFill>
                <a:latin typeface="Cambria"/>
                <a:cs typeface="Cambria"/>
              </a:rPr>
              <a:t>Process</a:t>
            </a:r>
            <a:r>
              <a:rPr sz="4200" spc="114" dirty="0">
                <a:solidFill>
                  <a:srgbClr val="785333"/>
                </a:solidFill>
                <a:latin typeface="Cambria"/>
                <a:cs typeface="Cambria"/>
              </a:rPr>
              <a:t> </a:t>
            </a:r>
            <a:r>
              <a:rPr sz="4200" spc="45" dirty="0">
                <a:solidFill>
                  <a:srgbClr val="785333"/>
                </a:solidFill>
                <a:latin typeface="Cambria"/>
                <a:cs typeface="Cambria"/>
              </a:rPr>
              <a:t>Overview</a:t>
            </a:r>
            <a:endParaRPr sz="4200" dirty="0">
              <a:latin typeface="Cambria"/>
              <a:cs typeface="Cambria"/>
            </a:endParaRPr>
          </a:p>
        </p:txBody>
      </p:sp>
      <p:pic>
        <p:nvPicPr>
          <p:cNvPr id="3" name="object 3"/>
          <p:cNvPicPr/>
          <p:nvPr/>
        </p:nvPicPr>
        <p:blipFill>
          <a:blip r:embed="rId2" cstate="print"/>
          <a:stretch>
            <a:fillRect/>
          </a:stretch>
        </p:blipFill>
        <p:spPr>
          <a:xfrm>
            <a:off x="13487400" y="5905499"/>
            <a:ext cx="4637146" cy="3946049"/>
          </a:xfrm>
          <a:prstGeom prst="rect">
            <a:avLst/>
          </a:prstGeom>
        </p:spPr>
      </p:pic>
      <p:sp>
        <p:nvSpPr>
          <p:cNvPr id="7" name="object 7"/>
          <p:cNvSpPr txBox="1"/>
          <p:nvPr/>
        </p:nvSpPr>
        <p:spPr>
          <a:xfrm>
            <a:off x="205518" y="1896046"/>
            <a:ext cx="14272482" cy="1532471"/>
          </a:xfrm>
          <a:prstGeom prst="rect">
            <a:avLst/>
          </a:prstGeom>
        </p:spPr>
        <p:txBody>
          <a:bodyPr vert="horz" wrap="square" lIns="0" tIns="16510" rIns="0" bIns="0" rtlCol="0">
            <a:spAutoFit/>
          </a:bodyPr>
          <a:lstStyle/>
          <a:p>
            <a:pPr marL="12700">
              <a:lnSpc>
                <a:spcPct val="100000"/>
              </a:lnSpc>
              <a:spcBef>
                <a:spcPts val="130"/>
              </a:spcBef>
            </a:pPr>
            <a:r>
              <a:rPr sz="4250" spc="60" dirty="0">
                <a:solidFill>
                  <a:srgbClr val="785333"/>
                </a:solidFill>
                <a:latin typeface="Cambria"/>
                <a:cs typeface="Cambria"/>
              </a:rPr>
              <a:t>what</a:t>
            </a:r>
            <a:r>
              <a:rPr sz="4250" spc="25" dirty="0">
                <a:solidFill>
                  <a:srgbClr val="785333"/>
                </a:solidFill>
                <a:latin typeface="Cambria"/>
                <a:cs typeface="Cambria"/>
              </a:rPr>
              <a:t> </a:t>
            </a:r>
            <a:r>
              <a:rPr sz="4250" dirty="0">
                <a:solidFill>
                  <a:srgbClr val="785333"/>
                </a:solidFill>
                <a:latin typeface="Cambria"/>
                <a:cs typeface="Cambria"/>
              </a:rPr>
              <a:t>is</a:t>
            </a:r>
            <a:r>
              <a:rPr sz="4250" spc="30" dirty="0">
                <a:solidFill>
                  <a:srgbClr val="785333"/>
                </a:solidFill>
                <a:latin typeface="Cambria"/>
                <a:cs typeface="Cambria"/>
              </a:rPr>
              <a:t> </a:t>
            </a:r>
            <a:r>
              <a:rPr sz="4250" spc="105" dirty="0">
                <a:solidFill>
                  <a:srgbClr val="785333"/>
                </a:solidFill>
                <a:latin typeface="Cambria"/>
                <a:cs typeface="Cambria"/>
              </a:rPr>
              <a:t>confirmation</a:t>
            </a:r>
            <a:endParaRPr sz="4250" dirty="0">
              <a:latin typeface="Cambria"/>
              <a:cs typeface="Cambria"/>
            </a:endParaRPr>
          </a:p>
          <a:p>
            <a:r>
              <a:rPr lang="en-US" sz="2800" b="1" dirty="0"/>
              <a:t>Pending orders confirmation methods:</a:t>
            </a:r>
          </a:p>
          <a:p>
            <a:endParaRPr lang="en-US" sz="2800" b="1" dirty="0"/>
          </a:p>
        </p:txBody>
      </p:sp>
      <p:sp>
        <p:nvSpPr>
          <p:cNvPr id="14" name="TextBox 13">
            <a:extLst>
              <a:ext uri="{FF2B5EF4-FFF2-40B4-BE49-F238E27FC236}">
                <a16:creationId xmlns:a16="http://schemas.microsoft.com/office/drawing/2014/main" id="{77371633-CFEE-69FD-32A4-28F26159FD94}"/>
              </a:ext>
            </a:extLst>
          </p:cNvPr>
          <p:cNvSpPr txBox="1"/>
          <p:nvPr/>
        </p:nvSpPr>
        <p:spPr>
          <a:xfrm>
            <a:off x="255158" y="3238499"/>
            <a:ext cx="13918042" cy="3539430"/>
          </a:xfrm>
          <a:prstGeom prst="rect">
            <a:avLst/>
          </a:prstGeom>
          <a:noFill/>
        </p:spPr>
        <p:txBody>
          <a:bodyPr wrap="square" rtlCol="0">
            <a:spAutoFit/>
          </a:bodyPr>
          <a:lstStyle/>
          <a:p>
            <a:r>
              <a:rPr lang="en-US" sz="2800" b="1" dirty="0"/>
              <a:t>1-SMS confirmation</a:t>
            </a:r>
            <a:r>
              <a:rPr lang="en-US" sz="2800" dirty="0"/>
              <a:t>: Some pending orders are automatically confirmed via an SMS sent to the customer.</a:t>
            </a:r>
          </a:p>
          <a:p>
            <a:endParaRPr lang="en-US" sz="2800" dirty="0"/>
          </a:p>
          <a:p>
            <a:r>
              <a:rPr lang="en-US" sz="2800" b="1" dirty="0"/>
              <a:t>2-System auto-confirmation: </a:t>
            </a:r>
            <a:r>
              <a:rPr lang="en-US" sz="2800" dirty="0"/>
              <a:t>Orders from trusted customers can be automatically confirmed by the system without manual intervention.</a:t>
            </a:r>
          </a:p>
          <a:p>
            <a:endParaRPr lang="en-US" sz="2800" dirty="0"/>
          </a:p>
          <a:p>
            <a:r>
              <a:rPr lang="en-US" sz="2800" b="1" dirty="0"/>
              <a:t>3-Customer Experience (CX) team: </a:t>
            </a:r>
            <a:r>
              <a:rPr lang="en-US" sz="2800" dirty="0"/>
              <a:t>For other cases, the CX team manually confirms pending orders.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B7DB2-45B8-2163-F75A-666EDC6DCB40}"/>
              </a:ext>
            </a:extLst>
          </p:cNvPr>
          <p:cNvSpPr>
            <a:spLocks noGrp="1"/>
          </p:cNvSpPr>
          <p:nvPr>
            <p:ph type="title"/>
          </p:nvPr>
        </p:nvSpPr>
        <p:spPr>
          <a:xfrm>
            <a:off x="368709" y="723900"/>
            <a:ext cx="18025181" cy="615553"/>
          </a:xfrm>
        </p:spPr>
        <p:txBody>
          <a:bodyPr/>
          <a:lstStyle/>
          <a:p>
            <a:r>
              <a:rPr lang="en-US" sz="4000" b="1" dirty="0">
                <a:solidFill>
                  <a:schemeClr val="accent6">
                    <a:lumMod val="50000"/>
                  </a:schemeClr>
                </a:solidFill>
              </a:rPr>
              <a:t>Order Confirmation Process by CX</a:t>
            </a:r>
          </a:p>
        </p:txBody>
      </p:sp>
      <p:sp>
        <p:nvSpPr>
          <p:cNvPr id="3" name="Text Placeholder 2">
            <a:extLst>
              <a:ext uri="{FF2B5EF4-FFF2-40B4-BE49-F238E27FC236}">
                <a16:creationId xmlns:a16="http://schemas.microsoft.com/office/drawing/2014/main" id="{E22C2F78-5478-35DC-C39A-D1A85F423B32}"/>
              </a:ext>
            </a:extLst>
          </p:cNvPr>
          <p:cNvSpPr>
            <a:spLocks noGrp="1"/>
          </p:cNvSpPr>
          <p:nvPr>
            <p:ph type="body" idx="1"/>
          </p:nvPr>
        </p:nvSpPr>
        <p:spPr>
          <a:xfrm>
            <a:off x="368709" y="2171700"/>
            <a:ext cx="17775591" cy="3839513"/>
          </a:xfrm>
        </p:spPr>
        <p:txBody>
          <a:bodyPr/>
          <a:lstStyle/>
          <a:p>
            <a:pPr marL="457200" indent="-457200">
              <a:buFont typeface="Wingdings" panose="05000000000000000000" pitchFamily="2" charset="2"/>
              <a:buChar char="Ø"/>
            </a:pPr>
            <a:r>
              <a:rPr lang="en-US" sz="2400" b="1" dirty="0"/>
              <a:t>Prepare</a:t>
            </a:r>
            <a:r>
              <a:rPr lang="en-US" sz="2400" dirty="0"/>
              <a:t> – Open the system and verify customer data and order number.</a:t>
            </a:r>
          </a:p>
          <a:p>
            <a:pPr marL="457200" indent="-457200">
              <a:buFont typeface="Wingdings" panose="05000000000000000000" pitchFamily="2" charset="2"/>
              <a:buChar char="Ø"/>
            </a:pPr>
            <a:endParaRPr lang="en-US" sz="2400" dirty="0"/>
          </a:p>
          <a:p>
            <a:pPr marL="457200" indent="-457200">
              <a:buFont typeface="Wingdings" panose="05000000000000000000" pitchFamily="2" charset="2"/>
              <a:buChar char="Ø"/>
            </a:pPr>
            <a:r>
              <a:rPr lang="en-US" sz="2400" b="1" dirty="0"/>
              <a:t>Call</a:t>
            </a:r>
            <a:r>
              <a:rPr lang="en-US" sz="2400" dirty="0"/>
              <a:t> – Contact the customer, confirm order details, delivery, and answer questions.</a:t>
            </a:r>
          </a:p>
          <a:p>
            <a:pPr marL="457200" indent="-457200">
              <a:buFont typeface="Wingdings" panose="05000000000000000000" pitchFamily="2" charset="2"/>
              <a:buChar char="Ø"/>
            </a:pPr>
            <a:endParaRPr lang="en-US" sz="2400" dirty="0"/>
          </a:p>
          <a:p>
            <a:pPr marL="457200" indent="-457200">
              <a:buFont typeface="Wingdings" panose="05000000000000000000" pitchFamily="2" charset="2"/>
              <a:buChar char="Ø"/>
            </a:pPr>
            <a:r>
              <a:rPr lang="en-US" sz="2400" b="1" dirty="0"/>
              <a:t>Action</a:t>
            </a:r>
            <a:r>
              <a:rPr lang="en-US" sz="2400" dirty="0"/>
              <a:t> – Take any required actions based on the call.</a:t>
            </a:r>
          </a:p>
          <a:p>
            <a:pPr marL="457200" indent="-457200">
              <a:buFont typeface="Wingdings" panose="05000000000000000000" pitchFamily="2" charset="2"/>
              <a:buChar char="Ø"/>
            </a:pPr>
            <a:endParaRPr lang="en-US" sz="2400" dirty="0"/>
          </a:p>
          <a:p>
            <a:pPr marL="457200" indent="-457200">
              <a:buFont typeface="Wingdings" panose="05000000000000000000" pitchFamily="2" charset="2"/>
              <a:buChar char="Ø"/>
            </a:pPr>
            <a:r>
              <a:rPr lang="en-US" sz="2400" b="1" dirty="0"/>
              <a:t>Documentation</a:t>
            </a:r>
            <a:r>
              <a:rPr lang="en-US" sz="2400" dirty="0"/>
              <a:t> – Record the call details and actions taken.</a:t>
            </a:r>
          </a:p>
          <a:p>
            <a:br>
              <a:rPr lang="en-US" sz="2400" dirty="0"/>
            </a:br>
            <a:endParaRPr lang="en-US" sz="2400" dirty="0"/>
          </a:p>
          <a:p>
            <a:endParaRPr lang="en-US" dirty="0"/>
          </a:p>
        </p:txBody>
      </p:sp>
    </p:spTree>
    <p:extLst>
      <p:ext uri="{BB962C8B-B14F-4D97-AF65-F5344CB8AC3E}">
        <p14:creationId xmlns:p14="http://schemas.microsoft.com/office/powerpoint/2010/main" val="209155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1399F-325B-313C-9B28-38DFEB4305DC}"/>
              </a:ext>
            </a:extLst>
          </p:cNvPr>
          <p:cNvSpPr>
            <a:spLocks noGrp="1"/>
          </p:cNvSpPr>
          <p:nvPr>
            <p:ph type="title"/>
          </p:nvPr>
        </p:nvSpPr>
        <p:spPr>
          <a:xfrm>
            <a:off x="131409" y="17779"/>
            <a:ext cx="18025181" cy="415498"/>
          </a:xfrm>
        </p:spPr>
        <p:txBody>
          <a:bodyPr/>
          <a:lstStyle/>
          <a:p>
            <a:r>
              <a:rPr lang="en-US" b="1" dirty="0">
                <a:solidFill>
                  <a:schemeClr val="accent6">
                    <a:lumMod val="50000"/>
                  </a:schemeClr>
                </a:solidFill>
              </a:rPr>
              <a:t>1. Preparation</a:t>
            </a:r>
            <a:r>
              <a:rPr lang="en-US" b="1" dirty="0"/>
              <a:t>:</a:t>
            </a:r>
            <a:endParaRPr lang="en-US" dirty="0"/>
          </a:p>
        </p:txBody>
      </p:sp>
      <p:sp>
        <p:nvSpPr>
          <p:cNvPr id="3" name="Text Placeholder 2">
            <a:extLst>
              <a:ext uri="{FF2B5EF4-FFF2-40B4-BE49-F238E27FC236}">
                <a16:creationId xmlns:a16="http://schemas.microsoft.com/office/drawing/2014/main" id="{405BFD34-7A5F-FCE6-C5E9-CA868941D6B2}"/>
              </a:ext>
            </a:extLst>
          </p:cNvPr>
          <p:cNvSpPr>
            <a:spLocks noGrp="1"/>
          </p:cNvSpPr>
          <p:nvPr>
            <p:ph type="body" idx="1"/>
          </p:nvPr>
        </p:nvSpPr>
        <p:spPr>
          <a:xfrm>
            <a:off x="131409" y="800100"/>
            <a:ext cx="17318391" cy="3608680"/>
          </a:xfrm>
        </p:spPr>
        <p:txBody>
          <a:bodyPr/>
          <a:lstStyle/>
          <a:p>
            <a:pPr marL="514350" indent="-514350">
              <a:buFont typeface="Wingdings" panose="05000000000000000000" pitchFamily="2" charset="2"/>
              <a:buChar char="Ø"/>
            </a:pPr>
            <a:r>
              <a:rPr lang="en-US" dirty="0"/>
              <a:t>Open the orders sheet and review the orders assigned by name.</a:t>
            </a:r>
          </a:p>
          <a:p>
            <a:r>
              <a:rPr lang="en-US" dirty="0">
                <a:hlinkClick r:id="rId2"/>
              </a:rPr>
              <a:t>https://docs.google.com/spreadsheets/d/1WpW54clQs2pp8qb_L88BnWLhwtp0381DyOfcsBJmwgY/edit?gid=489779968#gid=489779968</a:t>
            </a:r>
            <a:endParaRPr lang="en-US" dirty="0"/>
          </a:p>
          <a:p>
            <a:endParaRPr lang="en-US" dirty="0"/>
          </a:p>
          <a:p>
            <a:pPr marL="457200" indent="-457200">
              <a:buFont typeface="Wingdings" panose="05000000000000000000" pitchFamily="2" charset="2"/>
              <a:buChar char="Ø"/>
            </a:pPr>
            <a:r>
              <a:rPr lang="en-US" dirty="0"/>
              <a:t>Select the customer email to verify the order number and ensure the customer has no other pending orders.</a:t>
            </a:r>
          </a:p>
          <a:p>
            <a:endParaRPr lang="en-US" dirty="0"/>
          </a:p>
        </p:txBody>
      </p:sp>
      <p:pic>
        <p:nvPicPr>
          <p:cNvPr id="9" name="Picture 8">
            <a:extLst>
              <a:ext uri="{FF2B5EF4-FFF2-40B4-BE49-F238E27FC236}">
                <a16:creationId xmlns:a16="http://schemas.microsoft.com/office/drawing/2014/main" id="{59E3F123-D25D-C947-F134-272E45A150B7}"/>
              </a:ext>
            </a:extLst>
          </p:cNvPr>
          <p:cNvPicPr>
            <a:picLocks noChangeAspect="1"/>
          </p:cNvPicPr>
          <p:nvPr/>
        </p:nvPicPr>
        <p:blipFill>
          <a:blip r:embed="rId3"/>
          <a:stretch>
            <a:fillRect/>
          </a:stretch>
        </p:blipFill>
        <p:spPr>
          <a:xfrm>
            <a:off x="2514600" y="4408780"/>
            <a:ext cx="11811000" cy="5527193"/>
          </a:xfrm>
          <a:prstGeom prst="rect">
            <a:avLst/>
          </a:prstGeom>
        </p:spPr>
      </p:pic>
    </p:spTree>
    <p:extLst>
      <p:ext uri="{BB962C8B-B14F-4D97-AF65-F5344CB8AC3E}">
        <p14:creationId xmlns:p14="http://schemas.microsoft.com/office/powerpoint/2010/main" val="801249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B81EE-1A9A-AB32-46AD-ECED7E25AD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AEED13-B1F2-1D38-583C-8C50C5F49E10}"/>
              </a:ext>
            </a:extLst>
          </p:cNvPr>
          <p:cNvSpPr>
            <a:spLocks noGrp="1"/>
          </p:cNvSpPr>
          <p:nvPr>
            <p:ph type="title"/>
          </p:nvPr>
        </p:nvSpPr>
        <p:spPr>
          <a:xfrm>
            <a:off x="131409" y="17779"/>
            <a:ext cx="18025181" cy="415498"/>
          </a:xfrm>
        </p:spPr>
        <p:txBody>
          <a:bodyPr/>
          <a:lstStyle/>
          <a:p>
            <a:r>
              <a:rPr lang="en-US" b="1" dirty="0">
                <a:solidFill>
                  <a:schemeClr val="accent6">
                    <a:lumMod val="50000"/>
                  </a:schemeClr>
                </a:solidFill>
              </a:rPr>
              <a:t>1. Preparation</a:t>
            </a:r>
            <a:r>
              <a:rPr lang="en-US" b="1" dirty="0"/>
              <a:t>:</a:t>
            </a:r>
            <a:endParaRPr lang="en-US" dirty="0"/>
          </a:p>
        </p:txBody>
      </p:sp>
      <p:sp>
        <p:nvSpPr>
          <p:cNvPr id="4" name="Rectangle 1">
            <a:extLst>
              <a:ext uri="{FF2B5EF4-FFF2-40B4-BE49-F238E27FC236}">
                <a16:creationId xmlns:a16="http://schemas.microsoft.com/office/drawing/2014/main" id="{5EDE1FCD-D386-462B-3F7B-A9306284193C}"/>
              </a:ext>
            </a:extLst>
          </p:cNvPr>
          <p:cNvSpPr>
            <a:spLocks noGrp="1" noChangeArrowheads="1"/>
          </p:cNvSpPr>
          <p:nvPr>
            <p:ph type="body" idx="1"/>
          </p:nvPr>
        </p:nvSpPr>
        <p:spPr bwMode="auto">
          <a:xfrm>
            <a:off x="158448" y="689678"/>
            <a:ext cx="8137164"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altLang="en-US" sz="3200" b="0" i="0" u="none" strike="noStrike" cap="none" normalizeH="0" baseline="0" dirty="0">
                <a:ln>
                  <a:noFill/>
                </a:ln>
                <a:solidFill>
                  <a:schemeClr val="tx1"/>
                </a:solidFill>
                <a:effectLst/>
                <a:latin typeface="Arial" panose="020B0604020202020204" pitchFamily="34" charset="0"/>
              </a:rPr>
              <a:t>Log in to Magento using your credentials.</a:t>
            </a:r>
          </a:p>
          <a:p>
            <a:pPr marR="0" lvl="0" algn="l" defTabSz="914400" rtl="0" eaLnBrk="0" fontAlgn="base" latinLnBrk="0" hangingPunct="0">
              <a:lnSpc>
                <a:spcPct val="100000"/>
              </a:lnSpc>
              <a:spcBef>
                <a:spcPct val="0"/>
              </a:spcBef>
              <a:spcAft>
                <a:spcPct val="0"/>
              </a:spcAft>
              <a:buClrTx/>
              <a:buSzTx/>
              <a:tabLst/>
            </a:pPr>
            <a:r>
              <a:rPr lang="en-US" altLang="en-US" sz="3200" dirty="0">
                <a:latin typeface="Arial" panose="020B0604020202020204" pitchFamily="34" charset="0"/>
              </a:rPr>
              <a:t>https://favelin.com/admin</a:t>
            </a:r>
            <a:endParaRPr kumimoji="0" lang="en-US" altLang="en-US" sz="3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0488EABD-5D55-BE87-5504-B9F848928B28}"/>
              </a:ext>
            </a:extLst>
          </p:cNvPr>
          <p:cNvPicPr>
            <a:picLocks noChangeAspect="1"/>
          </p:cNvPicPr>
          <p:nvPr/>
        </p:nvPicPr>
        <p:blipFill>
          <a:blip r:embed="rId2"/>
          <a:stretch>
            <a:fillRect/>
          </a:stretch>
        </p:blipFill>
        <p:spPr>
          <a:xfrm>
            <a:off x="131409" y="2300297"/>
            <a:ext cx="4505325" cy="3829050"/>
          </a:xfrm>
          <a:prstGeom prst="rect">
            <a:avLst/>
          </a:prstGeom>
        </p:spPr>
      </p:pic>
      <p:sp>
        <p:nvSpPr>
          <p:cNvPr id="7" name="TextBox 6">
            <a:extLst>
              <a:ext uri="{FF2B5EF4-FFF2-40B4-BE49-F238E27FC236}">
                <a16:creationId xmlns:a16="http://schemas.microsoft.com/office/drawing/2014/main" id="{B442D138-D711-9783-37A7-1CDDCDE1F996}"/>
              </a:ext>
            </a:extLst>
          </p:cNvPr>
          <p:cNvSpPr txBox="1"/>
          <p:nvPr/>
        </p:nvSpPr>
        <p:spPr>
          <a:xfrm>
            <a:off x="131409" y="7048500"/>
            <a:ext cx="16937391" cy="2062103"/>
          </a:xfrm>
          <a:prstGeom prst="rect">
            <a:avLst/>
          </a:prstGeom>
          <a:noFill/>
        </p:spPr>
        <p:txBody>
          <a:bodyPr wrap="square" rtlCol="0">
            <a:spAutoFit/>
          </a:bodyPr>
          <a:lstStyle/>
          <a:p>
            <a:pPr marL="285750" indent="-285750">
              <a:buFont typeface="Wingdings" panose="05000000000000000000" pitchFamily="2" charset="2"/>
              <a:buChar char="Ø"/>
            </a:pPr>
            <a:r>
              <a:rPr lang="en-US" sz="3200" dirty="0"/>
              <a:t>Go to </a:t>
            </a:r>
            <a:r>
              <a:rPr lang="en-US" sz="3200" b="1" dirty="0"/>
              <a:t>Sales → Orders</a:t>
            </a:r>
            <a:r>
              <a:rPr lang="en-US" sz="3200" dirty="0"/>
              <a:t>, click </a:t>
            </a:r>
            <a:r>
              <a:rPr lang="en-US" sz="3200" b="1" dirty="0"/>
              <a:t>Filter</a:t>
            </a:r>
            <a:r>
              <a:rPr lang="en-US" sz="3200" dirty="0"/>
              <a:t>, and paste the customer email in the customer email box.</a:t>
            </a:r>
          </a:p>
          <a:p>
            <a:pPr marL="285750" indent="-285750">
              <a:buFont typeface="Wingdings" panose="05000000000000000000" pitchFamily="2" charset="2"/>
              <a:buChar char="Ø"/>
            </a:pPr>
            <a:endParaRPr lang="en-US" sz="3200" dirty="0"/>
          </a:p>
          <a:p>
            <a:pPr marL="285750" indent="-285750">
              <a:buFont typeface="Wingdings" panose="05000000000000000000" pitchFamily="2" charset="2"/>
              <a:buChar char="Ø"/>
            </a:pPr>
            <a:r>
              <a:rPr lang="en-US" sz="3200" dirty="0"/>
              <a:t>Open the relevant order and ensure all required data is complete and accurate.</a:t>
            </a:r>
          </a:p>
        </p:txBody>
      </p:sp>
      <p:pic>
        <p:nvPicPr>
          <p:cNvPr id="8" name="object 3">
            <a:extLst>
              <a:ext uri="{FF2B5EF4-FFF2-40B4-BE49-F238E27FC236}">
                <a16:creationId xmlns:a16="http://schemas.microsoft.com/office/drawing/2014/main" id="{D92C7491-1CA7-9577-5C0E-F534FE2C60E3}"/>
              </a:ext>
            </a:extLst>
          </p:cNvPr>
          <p:cNvPicPr/>
          <p:nvPr/>
        </p:nvPicPr>
        <p:blipFill>
          <a:blip r:embed="rId3" cstate="print"/>
          <a:stretch>
            <a:fillRect/>
          </a:stretch>
        </p:blipFill>
        <p:spPr>
          <a:xfrm>
            <a:off x="5361604" y="2300297"/>
            <a:ext cx="4733925" cy="3829050"/>
          </a:xfrm>
          <a:prstGeom prst="rect">
            <a:avLst/>
          </a:prstGeom>
        </p:spPr>
      </p:pic>
      <p:pic>
        <p:nvPicPr>
          <p:cNvPr id="11" name="Picture 10">
            <a:extLst>
              <a:ext uri="{FF2B5EF4-FFF2-40B4-BE49-F238E27FC236}">
                <a16:creationId xmlns:a16="http://schemas.microsoft.com/office/drawing/2014/main" id="{AA00C974-040C-4029-BA08-61B5E91FFE4B}"/>
              </a:ext>
            </a:extLst>
          </p:cNvPr>
          <p:cNvPicPr>
            <a:picLocks noChangeAspect="1"/>
          </p:cNvPicPr>
          <p:nvPr/>
        </p:nvPicPr>
        <p:blipFill>
          <a:blip r:embed="rId4"/>
          <a:stretch>
            <a:fillRect/>
          </a:stretch>
        </p:blipFill>
        <p:spPr>
          <a:xfrm>
            <a:off x="10668000" y="2265669"/>
            <a:ext cx="7214030" cy="3863678"/>
          </a:xfrm>
          <a:prstGeom prst="rect">
            <a:avLst/>
          </a:prstGeom>
        </p:spPr>
      </p:pic>
    </p:spTree>
    <p:extLst>
      <p:ext uri="{BB962C8B-B14F-4D97-AF65-F5344CB8AC3E}">
        <p14:creationId xmlns:p14="http://schemas.microsoft.com/office/powerpoint/2010/main" val="2526358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119654" y="769226"/>
            <a:ext cx="17406346" cy="4374274"/>
          </a:xfrm>
          <a:prstGeom prst="rect">
            <a:avLst/>
          </a:prstGeom>
        </p:spPr>
        <p:txBody>
          <a:bodyPr vert="horz" wrap="square" lIns="0" tIns="11430" rIns="0" bIns="0" rtlCol="0">
            <a:spAutoFit/>
          </a:bodyPr>
          <a:lstStyle/>
          <a:p>
            <a:pPr marL="514350" indent="-514350">
              <a:buFont typeface="+mj-lt"/>
              <a:buAutoNum type="arabicPeriod"/>
            </a:pPr>
            <a:r>
              <a:rPr lang="en-US" sz="2800" b="1" dirty="0"/>
              <a:t>Greeting &amp; Introduction:</a:t>
            </a:r>
            <a:r>
              <a:rPr lang="en-US" sz="2800" dirty="0"/>
              <a:t> Begin the call with a polite greeting. Introduce yourself and mention that you are calling on behalf of the </a:t>
            </a:r>
            <a:r>
              <a:rPr lang="en-US" sz="2800" b="1" dirty="0" err="1"/>
              <a:t>Favelin</a:t>
            </a:r>
            <a:r>
              <a:rPr lang="en-US" sz="2800" dirty="0"/>
              <a:t> brand.</a:t>
            </a:r>
          </a:p>
          <a:p>
            <a:pPr marL="514350" indent="-514350">
              <a:buFont typeface="+mj-lt"/>
              <a:buAutoNum type="arabicPeriod"/>
            </a:pPr>
            <a:r>
              <a:rPr lang="en-US" sz="2800" b="1" dirty="0"/>
              <a:t>Order Confirmation:</a:t>
            </a:r>
            <a:r>
              <a:rPr lang="en-US" sz="2800" dirty="0"/>
              <a:t> Confirm the customer’s order details, including the products, total price (after any discount code), and applicable shipping fees.</a:t>
            </a:r>
          </a:p>
          <a:p>
            <a:pPr marL="514350" indent="-514350">
              <a:buFont typeface="+mj-lt"/>
              <a:buAutoNum type="arabicPeriod"/>
            </a:pPr>
            <a:r>
              <a:rPr lang="en-US" sz="2800" b="1" dirty="0"/>
              <a:t>Address Verification:</a:t>
            </a:r>
            <a:r>
              <a:rPr lang="en-US" sz="2800" dirty="0"/>
              <a:t> Verify the delivery address with the customer to ensure accuracy.</a:t>
            </a:r>
          </a:p>
          <a:p>
            <a:pPr marL="514350" indent="-514350">
              <a:buFont typeface="+mj-lt"/>
              <a:buAutoNum type="arabicPeriod"/>
            </a:pPr>
            <a:r>
              <a:rPr lang="en-US" sz="2800" b="1" dirty="0"/>
              <a:t>Delivery Information:</a:t>
            </a:r>
            <a:r>
              <a:rPr lang="en-US" sz="2800" dirty="0"/>
              <a:t> Inform the customer that delivery will occur within </a:t>
            </a:r>
            <a:r>
              <a:rPr lang="en-US" sz="2800" b="1" dirty="0"/>
              <a:t>3–5 business days</a:t>
            </a:r>
            <a:r>
              <a:rPr lang="en-US" sz="2800" dirty="0"/>
              <a:t>. Explain that the courier will contact them directly to coordinate the delivery.</a:t>
            </a:r>
          </a:p>
          <a:p>
            <a:pPr marL="514350" indent="-514350">
              <a:buFont typeface="+mj-lt"/>
              <a:buAutoNum type="arabicPeriod"/>
            </a:pPr>
            <a:r>
              <a:rPr lang="en-US" sz="2800" b="1" dirty="0"/>
              <a:t>Closure &amp; Assistance:</a:t>
            </a:r>
            <a:r>
              <a:rPr lang="en-US" sz="2800" dirty="0"/>
              <a:t> Ask the customer if they require any further assistance. End the call courteously by wishing them a pleasant day.</a:t>
            </a:r>
          </a:p>
          <a:p>
            <a:pPr marL="12700">
              <a:lnSpc>
                <a:spcPct val="100000"/>
              </a:lnSpc>
              <a:spcBef>
                <a:spcPts val="585"/>
              </a:spcBef>
            </a:pPr>
            <a:endParaRPr sz="2650" dirty="0">
              <a:latin typeface="Verdana"/>
              <a:cs typeface="Verdana"/>
            </a:endParaRPr>
          </a:p>
        </p:txBody>
      </p:sp>
      <p:sp>
        <p:nvSpPr>
          <p:cNvPr id="10" name="object 10"/>
          <p:cNvSpPr txBox="1">
            <a:spLocks noGrp="1"/>
          </p:cNvSpPr>
          <p:nvPr>
            <p:ph type="title"/>
          </p:nvPr>
        </p:nvSpPr>
        <p:spPr>
          <a:xfrm>
            <a:off x="141777" y="86798"/>
            <a:ext cx="13487400" cy="443711"/>
          </a:xfrm>
          <a:prstGeom prst="rect">
            <a:avLst/>
          </a:prstGeom>
        </p:spPr>
        <p:txBody>
          <a:bodyPr vert="horz" wrap="square" lIns="0" tIns="12700" rIns="0" bIns="0" rtlCol="0">
            <a:spAutoFit/>
          </a:bodyPr>
          <a:lstStyle/>
          <a:p>
            <a:pPr marL="12700">
              <a:lnSpc>
                <a:spcPct val="100000"/>
              </a:lnSpc>
              <a:spcBef>
                <a:spcPts val="100"/>
              </a:spcBef>
            </a:pPr>
            <a:r>
              <a:rPr lang="en-US" sz="2800" b="1" dirty="0">
                <a:solidFill>
                  <a:schemeClr val="accent6">
                    <a:lumMod val="50000"/>
                  </a:schemeClr>
                </a:solidFill>
              </a:rPr>
              <a:t>2-Order Confirmation Call Procedure</a:t>
            </a:r>
            <a:endParaRPr sz="2800" b="1" dirty="0">
              <a:solidFill>
                <a:schemeClr val="accent6">
                  <a:lumMod val="50000"/>
                </a:schemeClr>
              </a:solidFill>
              <a:latin typeface="Cambria"/>
              <a:cs typeface="Cambria"/>
            </a:endParaRPr>
          </a:p>
        </p:txBody>
      </p:sp>
      <p:pic>
        <p:nvPicPr>
          <p:cNvPr id="5" name="Picture 4">
            <a:extLst>
              <a:ext uri="{FF2B5EF4-FFF2-40B4-BE49-F238E27FC236}">
                <a16:creationId xmlns:a16="http://schemas.microsoft.com/office/drawing/2014/main" id="{9C6F89DE-715F-549D-5976-BFB0F8556C26}"/>
              </a:ext>
            </a:extLst>
          </p:cNvPr>
          <p:cNvPicPr>
            <a:picLocks noChangeAspect="1"/>
          </p:cNvPicPr>
          <p:nvPr/>
        </p:nvPicPr>
        <p:blipFill>
          <a:blip r:embed="rId2"/>
          <a:stretch>
            <a:fillRect/>
          </a:stretch>
        </p:blipFill>
        <p:spPr>
          <a:xfrm>
            <a:off x="141777" y="4838700"/>
            <a:ext cx="6868623" cy="4876800"/>
          </a:xfrm>
          <a:prstGeom prst="rect">
            <a:avLst/>
          </a:prstGeom>
        </p:spPr>
      </p:pic>
      <p:pic>
        <p:nvPicPr>
          <p:cNvPr id="7" name="Picture 6">
            <a:extLst>
              <a:ext uri="{FF2B5EF4-FFF2-40B4-BE49-F238E27FC236}">
                <a16:creationId xmlns:a16="http://schemas.microsoft.com/office/drawing/2014/main" id="{6AFDFA2C-3531-A2DB-B2FB-AF6CF1CF7829}"/>
              </a:ext>
            </a:extLst>
          </p:cNvPr>
          <p:cNvPicPr>
            <a:picLocks noChangeAspect="1"/>
          </p:cNvPicPr>
          <p:nvPr/>
        </p:nvPicPr>
        <p:blipFill>
          <a:blip r:embed="rId3"/>
          <a:stretch>
            <a:fillRect/>
          </a:stretch>
        </p:blipFill>
        <p:spPr>
          <a:xfrm>
            <a:off x="7597286" y="4831773"/>
            <a:ext cx="10548937" cy="484562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292703" y="9244964"/>
            <a:ext cx="147955" cy="283210"/>
          </a:xfrm>
          <a:prstGeom prst="rect">
            <a:avLst/>
          </a:prstGeom>
        </p:spPr>
        <p:txBody>
          <a:bodyPr vert="horz" wrap="square" lIns="0" tIns="0" rIns="0" bIns="0" rtlCol="0">
            <a:spAutoFit/>
          </a:bodyPr>
          <a:lstStyle/>
          <a:p>
            <a:pPr>
              <a:lnSpc>
                <a:spcPct val="100000"/>
              </a:lnSpc>
            </a:pPr>
            <a:r>
              <a:rPr sz="1800" b="1" spc="-50" dirty="0">
                <a:solidFill>
                  <a:srgbClr val="0D0D0D"/>
                </a:solidFill>
                <a:latin typeface="Tahoma"/>
                <a:cs typeface="Tahoma"/>
              </a:rPr>
              <a:t>4</a:t>
            </a:r>
            <a:endParaRPr sz="1800" dirty="0">
              <a:latin typeface="Tahoma"/>
              <a:cs typeface="Tahoma"/>
            </a:endParaRPr>
          </a:p>
        </p:txBody>
      </p:sp>
      <p:sp>
        <p:nvSpPr>
          <p:cNvPr id="3" name="object 3"/>
          <p:cNvSpPr/>
          <p:nvPr/>
        </p:nvSpPr>
        <p:spPr>
          <a:xfrm>
            <a:off x="429113" y="2146482"/>
            <a:ext cx="6632575" cy="1102360"/>
          </a:xfrm>
          <a:custGeom>
            <a:avLst/>
            <a:gdLst/>
            <a:ahLst/>
            <a:cxnLst/>
            <a:rect l="l" t="t" r="r" b="b"/>
            <a:pathLst>
              <a:path w="6632575" h="1102360">
                <a:moveTo>
                  <a:pt x="6081550" y="1101932"/>
                </a:moveTo>
                <a:lnTo>
                  <a:pt x="550966" y="1101932"/>
                </a:lnTo>
                <a:lnTo>
                  <a:pt x="503427" y="1099910"/>
                </a:lnTo>
                <a:lnTo>
                  <a:pt x="457010" y="1093953"/>
                </a:lnTo>
                <a:lnTo>
                  <a:pt x="411882" y="1084227"/>
                </a:lnTo>
                <a:lnTo>
                  <a:pt x="368207" y="1070898"/>
                </a:lnTo>
                <a:lnTo>
                  <a:pt x="326152" y="1054129"/>
                </a:lnTo>
                <a:lnTo>
                  <a:pt x="285881" y="1034088"/>
                </a:lnTo>
                <a:lnTo>
                  <a:pt x="247560" y="1010940"/>
                </a:lnTo>
                <a:lnTo>
                  <a:pt x="211354" y="984849"/>
                </a:lnTo>
                <a:lnTo>
                  <a:pt x="177429" y="955982"/>
                </a:lnTo>
                <a:lnTo>
                  <a:pt x="145950" y="924503"/>
                </a:lnTo>
                <a:lnTo>
                  <a:pt x="117083" y="890578"/>
                </a:lnTo>
                <a:lnTo>
                  <a:pt x="90992" y="854372"/>
                </a:lnTo>
                <a:lnTo>
                  <a:pt x="67844" y="816051"/>
                </a:lnTo>
                <a:lnTo>
                  <a:pt x="47802" y="775780"/>
                </a:lnTo>
                <a:lnTo>
                  <a:pt x="31034" y="733725"/>
                </a:lnTo>
                <a:lnTo>
                  <a:pt x="17705" y="690050"/>
                </a:lnTo>
                <a:lnTo>
                  <a:pt x="7979" y="644922"/>
                </a:lnTo>
                <a:lnTo>
                  <a:pt x="2022" y="598506"/>
                </a:lnTo>
                <a:lnTo>
                  <a:pt x="0" y="550966"/>
                </a:lnTo>
                <a:lnTo>
                  <a:pt x="2022" y="503427"/>
                </a:lnTo>
                <a:lnTo>
                  <a:pt x="7979" y="457010"/>
                </a:lnTo>
                <a:lnTo>
                  <a:pt x="17705" y="411882"/>
                </a:lnTo>
                <a:lnTo>
                  <a:pt x="31034" y="368207"/>
                </a:lnTo>
                <a:lnTo>
                  <a:pt x="47802" y="326152"/>
                </a:lnTo>
                <a:lnTo>
                  <a:pt x="67844" y="285881"/>
                </a:lnTo>
                <a:lnTo>
                  <a:pt x="90992" y="247560"/>
                </a:lnTo>
                <a:lnTo>
                  <a:pt x="117083" y="211354"/>
                </a:lnTo>
                <a:lnTo>
                  <a:pt x="145950" y="177429"/>
                </a:lnTo>
                <a:lnTo>
                  <a:pt x="177429" y="145950"/>
                </a:lnTo>
                <a:lnTo>
                  <a:pt x="211354" y="117083"/>
                </a:lnTo>
                <a:lnTo>
                  <a:pt x="247560" y="90992"/>
                </a:lnTo>
                <a:lnTo>
                  <a:pt x="285881" y="67844"/>
                </a:lnTo>
                <a:lnTo>
                  <a:pt x="326152" y="47802"/>
                </a:lnTo>
                <a:lnTo>
                  <a:pt x="368207" y="31034"/>
                </a:lnTo>
                <a:lnTo>
                  <a:pt x="411882" y="17705"/>
                </a:lnTo>
                <a:lnTo>
                  <a:pt x="457010" y="7979"/>
                </a:lnTo>
                <a:lnTo>
                  <a:pt x="503427" y="2022"/>
                </a:lnTo>
                <a:lnTo>
                  <a:pt x="550966" y="0"/>
                </a:lnTo>
                <a:lnTo>
                  <a:pt x="6081550" y="0"/>
                </a:lnTo>
                <a:lnTo>
                  <a:pt x="6129089" y="2022"/>
                </a:lnTo>
                <a:lnTo>
                  <a:pt x="6175506" y="7979"/>
                </a:lnTo>
                <a:lnTo>
                  <a:pt x="6220634" y="17705"/>
                </a:lnTo>
                <a:lnTo>
                  <a:pt x="6264309" y="31034"/>
                </a:lnTo>
                <a:lnTo>
                  <a:pt x="6306364" y="47802"/>
                </a:lnTo>
                <a:lnTo>
                  <a:pt x="6346635" y="67844"/>
                </a:lnTo>
                <a:lnTo>
                  <a:pt x="6384956" y="90992"/>
                </a:lnTo>
                <a:lnTo>
                  <a:pt x="6421162" y="117083"/>
                </a:lnTo>
                <a:lnTo>
                  <a:pt x="6455087" y="145950"/>
                </a:lnTo>
                <a:lnTo>
                  <a:pt x="6486566" y="177429"/>
                </a:lnTo>
                <a:lnTo>
                  <a:pt x="6515433" y="211354"/>
                </a:lnTo>
                <a:lnTo>
                  <a:pt x="6541524" y="247560"/>
                </a:lnTo>
                <a:lnTo>
                  <a:pt x="6564673" y="285881"/>
                </a:lnTo>
                <a:lnTo>
                  <a:pt x="6584714" y="326152"/>
                </a:lnTo>
                <a:lnTo>
                  <a:pt x="6601482" y="368207"/>
                </a:lnTo>
                <a:lnTo>
                  <a:pt x="6614811" y="411882"/>
                </a:lnTo>
                <a:lnTo>
                  <a:pt x="6624537" y="457010"/>
                </a:lnTo>
                <a:lnTo>
                  <a:pt x="6630494" y="503427"/>
                </a:lnTo>
                <a:lnTo>
                  <a:pt x="6632517" y="550966"/>
                </a:lnTo>
                <a:lnTo>
                  <a:pt x="6630494" y="598506"/>
                </a:lnTo>
                <a:lnTo>
                  <a:pt x="6624537" y="644922"/>
                </a:lnTo>
                <a:lnTo>
                  <a:pt x="6614811" y="690050"/>
                </a:lnTo>
                <a:lnTo>
                  <a:pt x="6601482" y="733725"/>
                </a:lnTo>
                <a:lnTo>
                  <a:pt x="6584714" y="775780"/>
                </a:lnTo>
                <a:lnTo>
                  <a:pt x="6564673" y="816051"/>
                </a:lnTo>
                <a:lnTo>
                  <a:pt x="6541524" y="854372"/>
                </a:lnTo>
                <a:lnTo>
                  <a:pt x="6515433" y="890578"/>
                </a:lnTo>
                <a:lnTo>
                  <a:pt x="6486566" y="924503"/>
                </a:lnTo>
                <a:lnTo>
                  <a:pt x="6455087" y="955982"/>
                </a:lnTo>
                <a:lnTo>
                  <a:pt x="6421162" y="984849"/>
                </a:lnTo>
                <a:lnTo>
                  <a:pt x="6384956" y="1010940"/>
                </a:lnTo>
                <a:lnTo>
                  <a:pt x="6346635" y="1034088"/>
                </a:lnTo>
                <a:lnTo>
                  <a:pt x="6306364" y="1054129"/>
                </a:lnTo>
                <a:lnTo>
                  <a:pt x="6264309" y="1070898"/>
                </a:lnTo>
                <a:lnTo>
                  <a:pt x="6220634" y="1084227"/>
                </a:lnTo>
                <a:lnTo>
                  <a:pt x="6175506" y="1093953"/>
                </a:lnTo>
                <a:lnTo>
                  <a:pt x="6129089" y="1099910"/>
                </a:lnTo>
                <a:lnTo>
                  <a:pt x="6081550" y="1101932"/>
                </a:lnTo>
                <a:close/>
              </a:path>
            </a:pathLst>
          </a:custGeom>
          <a:solidFill>
            <a:srgbClr val="FFEBE4"/>
          </a:solidFill>
        </p:spPr>
        <p:txBody>
          <a:bodyPr wrap="square" lIns="0" tIns="0" rIns="0" bIns="0" rtlCol="0"/>
          <a:lstStyle/>
          <a:p>
            <a:endParaRPr dirty="0"/>
          </a:p>
        </p:txBody>
      </p:sp>
      <p:sp>
        <p:nvSpPr>
          <p:cNvPr id="4" name="object 4"/>
          <p:cNvSpPr/>
          <p:nvPr/>
        </p:nvSpPr>
        <p:spPr>
          <a:xfrm>
            <a:off x="533304" y="5733088"/>
            <a:ext cx="6632575" cy="1102360"/>
          </a:xfrm>
          <a:custGeom>
            <a:avLst/>
            <a:gdLst/>
            <a:ahLst/>
            <a:cxnLst/>
            <a:rect l="l" t="t" r="r" b="b"/>
            <a:pathLst>
              <a:path w="6632575" h="1102359">
                <a:moveTo>
                  <a:pt x="6081550" y="1101933"/>
                </a:moveTo>
                <a:lnTo>
                  <a:pt x="550966" y="1101933"/>
                </a:lnTo>
                <a:lnTo>
                  <a:pt x="503427" y="1099910"/>
                </a:lnTo>
                <a:lnTo>
                  <a:pt x="457010" y="1093953"/>
                </a:lnTo>
                <a:lnTo>
                  <a:pt x="411882" y="1084227"/>
                </a:lnTo>
                <a:lnTo>
                  <a:pt x="368207" y="1070898"/>
                </a:lnTo>
                <a:lnTo>
                  <a:pt x="326152" y="1054130"/>
                </a:lnTo>
                <a:lnTo>
                  <a:pt x="285881" y="1034089"/>
                </a:lnTo>
                <a:lnTo>
                  <a:pt x="247560" y="1010940"/>
                </a:lnTo>
                <a:lnTo>
                  <a:pt x="211354" y="984849"/>
                </a:lnTo>
                <a:lnTo>
                  <a:pt x="177429" y="955982"/>
                </a:lnTo>
                <a:lnTo>
                  <a:pt x="145950" y="924503"/>
                </a:lnTo>
                <a:lnTo>
                  <a:pt x="117083" y="890578"/>
                </a:lnTo>
                <a:lnTo>
                  <a:pt x="90992" y="854372"/>
                </a:lnTo>
                <a:lnTo>
                  <a:pt x="67844" y="816051"/>
                </a:lnTo>
                <a:lnTo>
                  <a:pt x="47802" y="775780"/>
                </a:lnTo>
                <a:lnTo>
                  <a:pt x="31034" y="733725"/>
                </a:lnTo>
                <a:lnTo>
                  <a:pt x="17705" y="690050"/>
                </a:lnTo>
                <a:lnTo>
                  <a:pt x="7979" y="644922"/>
                </a:lnTo>
                <a:lnTo>
                  <a:pt x="2022" y="598505"/>
                </a:lnTo>
                <a:lnTo>
                  <a:pt x="0" y="550966"/>
                </a:lnTo>
                <a:lnTo>
                  <a:pt x="2022" y="503426"/>
                </a:lnTo>
                <a:lnTo>
                  <a:pt x="7979" y="457010"/>
                </a:lnTo>
                <a:lnTo>
                  <a:pt x="17705" y="411882"/>
                </a:lnTo>
                <a:lnTo>
                  <a:pt x="31034" y="368207"/>
                </a:lnTo>
                <a:lnTo>
                  <a:pt x="47802" y="326152"/>
                </a:lnTo>
                <a:lnTo>
                  <a:pt x="67844" y="285881"/>
                </a:lnTo>
                <a:lnTo>
                  <a:pt x="90992" y="247560"/>
                </a:lnTo>
                <a:lnTo>
                  <a:pt x="117083" y="211354"/>
                </a:lnTo>
                <a:lnTo>
                  <a:pt x="145950" y="177429"/>
                </a:lnTo>
                <a:lnTo>
                  <a:pt x="177429" y="145950"/>
                </a:lnTo>
                <a:lnTo>
                  <a:pt x="211354" y="117083"/>
                </a:lnTo>
                <a:lnTo>
                  <a:pt x="247560" y="90992"/>
                </a:lnTo>
                <a:lnTo>
                  <a:pt x="285881" y="67843"/>
                </a:lnTo>
                <a:lnTo>
                  <a:pt x="326152" y="47802"/>
                </a:lnTo>
                <a:lnTo>
                  <a:pt x="368207" y="31034"/>
                </a:lnTo>
                <a:lnTo>
                  <a:pt x="411882" y="17705"/>
                </a:lnTo>
                <a:lnTo>
                  <a:pt x="457010" y="7979"/>
                </a:lnTo>
                <a:lnTo>
                  <a:pt x="503427" y="2022"/>
                </a:lnTo>
                <a:lnTo>
                  <a:pt x="550966" y="0"/>
                </a:lnTo>
                <a:lnTo>
                  <a:pt x="6081550" y="0"/>
                </a:lnTo>
                <a:lnTo>
                  <a:pt x="6129090" y="2022"/>
                </a:lnTo>
                <a:lnTo>
                  <a:pt x="6175506" y="7979"/>
                </a:lnTo>
                <a:lnTo>
                  <a:pt x="6220634" y="17705"/>
                </a:lnTo>
                <a:lnTo>
                  <a:pt x="6264309" y="31034"/>
                </a:lnTo>
                <a:lnTo>
                  <a:pt x="6306364" y="47802"/>
                </a:lnTo>
                <a:lnTo>
                  <a:pt x="6346635" y="67843"/>
                </a:lnTo>
                <a:lnTo>
                  <a:pt x="6384956" y="90992"/>
                </a:lnTo>
                <a:lnTo>
                  <a:pt x="6421162" y="117083"/>
                </a:lnTo>
                <a:lnTo>
                  <a:pt x="6455087" y="145950"/>
                </a:lnTo>
                <a:lnTo>
                  <a:pt x="6486566" y="177429"/>
                </a:lnTo>
                <a:lnTo>
                  <a:pt x="6515433" y="211354"/>
                </a:lnTo>
                <a:lnTo>
                  <a:pt x="6541524" y="247560"/>
                </a:lnTo>
                <a:lnTo>
                  <a:pt x="6564672" y="285881"/>
                </a:lnTo>
                <a:lnTo>
                  <a:pt x="6584713" y="326152"/>
                </a:lnTo>
                <a:lnTo>
                  <a:pt x="6601482" y="368207"/>
                </a:lnTo>
                <a:lnTo>
                  <a:pt x="6614811" y="411882"/>
                </a:lnTo>
                <a:lnTo>
                  <a:pt x="6624537" y="457010"/>
                </a:lnTo>
                <a:lnTo>
                  <a:pt x="6630494" y="503426"/>
                </a:lnTo>
                <a:lnTo>
                  <a:pt x="6632516" y="550966"/>
                </a:lnTo>
                <a:lnTo>
                  <a:pt x="6630494" y="598505"/>
                </a:lnTo>
                <a:lnTo>
                  <a:pt x="6624537" y="644922"/>
                </a:lnTo>
                <a:lnTo>
                  <a:pt x="6614811" y="690050"/>
                </a:lnTo>
                <a:lnTo>
                  <a:pt x="6601482" y="733725"/>
                </a:lnTo>
                <a:lnTo>
                  <a:pt x="6584713" y="775780"/>
                </a:lnTo>
                <a:lnTo>
                  <a:pt x="6564672" y="816051"/>
                </a:lnTo>
                <a:lnTo>
                  <a:pt x="6541524" y="854372"/>
                </a:lnTo>
                <a:lnTo>
                  <a:pt x="6515433" y="890578"/>
                </a:lnTo>
                <a:lnTo>
                  <a:pt x="6486566" y="924503"/>
                </a:lnTo>
                <a:lnTo>
                  <a:pt x="6455087" y="955982"/>
                </a:lnTo>
                <a:lnTo>
                  <a:pt x="6421162" y="984849"/>
                </a:lnTo>
                <a:lnTo>
                  <a:pt x="6384956" y="1010940"/>
                </a:lnTo>
                <a:lnTo>
                  <a:pt x="6346635" y="1034089"/>
                </a:lnTo>
                <a:lnTo>
                  <a:pt x="6306364" y="1054130"/>
                </a:lnTo>
                <a:lnTo>
                  <a:pt x="6264309" y="1070898"/>
                </a:lnTo>
                <a:lnTo>
                  <a:pt x="6220634" y="1084227"/>
                </a:lnTo>
                <a:lnTo>
                  <a:pt x="6175506" y="1093953"/>
                </a:lnTo>
                <a:lnTo>
                  <a:pt x="6129090" y="1099910"/>
                </a:lnTo>
                <a:lnTo>
                  <a:pt x="6081550" y="1101933"/>
                </a:lnTo>
                <a:close/>
              </a:path>
            </a:pathLst>
          </a:custGeom>
          <a:solidFill>
            <a:srgbClr val="FFEBE4"/>
          </a:solidFill>
        </p:spPr>
        <p:txBody>
          <a:bodyPr wrap="square" lIns="0" tIns="0" rIns="0" bIns="0" rtlCol="0"/>
          <a:lstStyle/>
          <a:p>
            <a:endParaRPr dirty="0"/>
          </a:p>
        </p:txBody>
      </p:sp>
      <p:pic>
        <p:nvPicPr>
          <p:cNvPr id="5" name="object 5"/>
          <p:cNvPicPr/>
          <p:nvPr/>
        </p:nvPicPr>
        <p:blipFill>
          <a:blip r:embed="rId2" cstate="print"/>
          <a:stretch>
            <a:fillRect/>
          </a:stretch>
        </p:blipFill>
        <p:spPr>
          <a:xfrm>
            <a:off x="13035418" y="150891"/>
            <a:ext cx="2447924" cy="5991224"/>
          </a:xfrm>
          <a:prstGeom prst="rect">
            <a:avLst/>
          </a:prstGeom>
        </p:spPr>
      </p:pic>
      <p:pic>
        <p:nvPicPr>
          <p:cNvPr id="6" name="object 6"/>
          <p:cNvPicPr/>
          <p:nvPr/>
        </p:nvPicPr>
        <p:blipFill>
          <a:blip r:embed="rId3" cstate="print"/>
          <a:stretch>
            <a:fillRect/>
          </a:stretch>
        </p:blipFill>
        <p:spPr>
          <a:xfrm>
            <a:off x="8662068" y="6368769"/>
            <a:ext cx="9191624" cy="3190874"/>
          </a:xfrm>
          <a:prstGeom prst="rect">
            <a:avLst/>
          </a:prstGeom>
        </p:spPr>
      </p:pic>
      <p:grpSp>
        <p:nvGrpSpPr>
          <p:cNvPr id="7" name="object 7"/>
          <p:cNvGrpSpPr/>
          <p:nvPr/>
        </p:nvGrpSpPr>
        <p:grpSpPr>
          <a:xfrm>
            <a:off x="3830490" y="6835043"/>
            <a:ext cx="3971925" cy="1716405"/>
            <a:chOff x="3830490" y="6835043"/>
            <a:chExt cx="3971925" cy="1716405"/>
          </a:xfrm>
        </p:grpSpPr>
        <p:sp>
          <p:nvSpPr>
            <p:cNvPr id="8" name="object 8"/>
            <p:cNvSpPr/>
            <p:nvPr/>
          </p:nvSpPr>
          <p:spPr>
            <a:xfrm>
              <a:off x="3849540" y="6835043"/>
              <a:ext cx="0" cy="1678305"/>
            </a:xfrm>
            <a:custGeom>
              <a:avLst/>
              <a:gdLst/>
              <a:ahLst/>
              <a:cxnLst/>
              <a:rect l="l" t="t" r="r" b="b"/>
              <a:pathLst>
                <a:path h="1678304">
                  <a:moveTo>
                    <a:pt x="0" y="0"/>
                  </a:moveTo>
                  <a:lnTo>
                    <a:pt x="0" y="1678081"/>
                  </a:lnTo>
                </a:path>
              </a:pathLst>
            </a:custGeom>
            <a:ln w="38099">
              <a:solidFill>
                <a:srgbClr val="000000"/>
              </a:solidFill>
            </a:ln>
          </p:spPr>
          <p:txBody>
            <a:bodyPr wrap="square" lIns="0" tIns="0" rIns="0" bIns="0" rtlCol="0"/>
            <a:lstStyle/>
            <a:p>
              <a:endParaRPr dirty="0"/>
            </a:p>
          </p:txBody>
        </p:sp>
        <p:sp>
          <p:nvSpPr>
            <p:cNvPr id="9" name="object 9"/>
            <p:cNvSpPr/>
            <p:nvPr/>
          </p:nvSpPr>
          <p:spPr>
            <a:xfrm>
              <a:off x="3919701" y="8513102"/>
              <a:ext cx="3863340" cy="19050"/>
            </a:xfrm>
            <a:custGeom>
              <a:avLst/>
              <a:gdLst/>
              <a:ahLst/>
              <a:cxnLst/>
              <a:rect l="l" t="t" r="r" b="b"/>
              <a:pathLst>
                <a:path w="3863340" h="19050">
                  <a:moveTo>
                    <a:pt x="0" y="19049"/>
                  </a:moveTo>
                  <a:lnTo>
                    <a:pt x="3863115" y="0"/>
                  </a:lnTo>
                </a:path>
              </a:pathLst>
            </a:custGeom>
            <a:ln w="38099">
              <a:solidFill>
                <a:srgbClr val="000000"/>
              </a:solidFill>
            </a:ln>
          </p:spPr>
          <p:txBody>
            <a:bodyPr wrap="square" lIns="0" tIns="0" rIns="0" bIns="0" rtlCol="0"/>
            <a:lstStyle/>
            <a:p>
              <a:endParaRPr dirty="0"/>
            </a:p>
          </p:txBody>
        </p:sp>
      </p:grpSp>
      <p:grpSp>
        <p:nvGrpSpPr>
          <p:cNvPr id="10" name="object 10"/>
          <p:cNvGrpSpPr/>
          <p:nvPr/>
        </p:nvGrpSpPr>
        <p:grpSpPr>
          <a:xfrm>
            <a:off x="3716751" y="3538613"/>
            <a:ext cx="8738870" cy="477520"/>
            <a:chOff x="3716751" y="3538613"/>
            <a:chExt cx="8738870" cy="477520"/>
          </a:xfrm>
        </p:grpSpPr>
        <p:sp>
          <p:nvSpPr>
            <p:cNvPr id="11" name="object 11"/>
            <p:cNvSpPr/>
            <p:nvPr/>
          </p:nvSpPr>
          <p:spPr>
            <a:xfrm>
              <a:off x="3735801" y="3557663"/>
              <a:ext cx="19050" cy="439420"/>
            </a:xfrm>
            <a:custGeom>
              <a:avLst/>
              <a:gdLst/>
              <a:ahLst/>
              <a:cxnLst/>
              <a:rect l="l" t="t" r="r" b="b"/>
              <a:pathLst>
                <a:path w="19050" h="439420">
                  <a:moveTo>
                    <a:pt x="0" y="0"/>
                  </a:moveTo>
                  <a:lnTo>
                    <a:pt x="19049" y="438873"/>
                  </a:lnTo>
                </a:path>
              </a:pathLst>
            </a:custGeom>
            <a:ln w="38100">
              <a:solidFill>
                <a:srgbClr val="000000"/>
              </a:solidFill>
            </a:ln>
          </p:spPr>
          <p:txBody>
            <a:bodyPr wrap="square" lIns="0" tIns="0" rIns="0" bIns="0" rtlCol="0"/>
            <a:lstStyle/>
            <a:p>
              <a:endParaRPr dirty="0"/>
            </a:p>
          </p:txBody>
        </p:sp>
        <p:sp>
          <p:nvSpPr>
            <p:cNvPr id="12" name="object 12"/>
            <p:cNvSpPr/>
            <p:nvPr/>
          </p:nvSpPr>
          <p:spPr>
            <a:xfrm>
              <a:off x="3745372" y="3977439"/>
              <a:ext cx="8710295" cy="0"/>
            </a:xfrm>
            <a:custGeom>
              <a:avLst/>
              <a:gdLst/>
              <a:ahLst/>
              <a:cxnLst/>
              <a:rect l="l" t="t" r="r" b="b"/>
              <a:pathLst>
                <a:path w="8710295">
                  <a:moveTo>
                    <a:pt x="0" y="0"/>
                  </a:moveTo>
                  <a:lnTo>
                    <a:pt x="8710218" y="0"/>
                  </a:lnTo>
                </a:path>
              </a:pathLst>
            </a:custGeom>
            <a:ln w="38099">
              <a:solidFill>
                <a:srgbClr val="000000"/>
              </a:solidFill>
            </a:ln>
          </p:spPr>
          <p:txBody>
            <a:bodyPr wrap="square" lIns="0" tIns="0" rIns="0" bIns="0" rtlCol="0"/>
            <a:lstStyle/>
            <a:p>
              <a:endParaRPr dirty="0"/>
            </a:p>
          </p:txBody>
        </p:sp>
      </p:grpSp>
      <p:sp>
        <p:nvSpPr>
          <p:cNvPr id="13" name="object 13"/>
          <p:cNvSpPr txBox="1">
            <a:spLocks noGrp="1"/>
          </p:cNvSpPr>
          <p:nvPr>
            <p:ph type="title"/>
          </p:nvPr>
        </p:nvSpPr>
        <p:spPr>
          <a:prstGeom prst="rect">
            <a:avLst/>
          </a:prstGeom>
        </p:spPr>
        <p:txBody>
          <a:bodyPr vert="horz" wrap="square" lIns="0" tIns="590295" rIns="0" bIns="0" rtlCol="0">
            <a:spAutoFit/>
          </a:bodyPr>
          <a:lstStyle/>
          <a:p>
            <a:pPr marL="401320">
              <a:lnSpc>
                <a:spcPct val="100000"/>
              </a:lnSpc>
              <a:spcBef>
                <a:spcPts val="100"/>
              </a:spcBef>
            </a:pPr>
            <a:r>
              <a:rPr sz="5000" dirty="0">
                <a:solidFill>
                  <a:srgbClr val="785333"/>
                </a:solidFill>
                <a:latin typeface="Cambria"/>
                <a:cs typeface="Cambria"/>
              </a:rPr>
              <a:t>Tools</a:t>
            </a:r>
            <a:r>
              <a:rPr sz="5000" spc="-30" dirty="0">
                <a:solidFill>
                  <a:srgbClr val="785333"/>
                </a:solidFill>
                <a:latin typeface="Cambria"/>
                <a:cs typeface="Cambria"/>
              </a:rPr>
              <a:t> </a:t>
            </a:r>
            <a:r>
              <a:rPr sz="5000" spc="95" dirty="0">
                <a:solidFill>
                  <a:srgbClr val="785333"/>
                </a:solidFill>
                <a:latin typeface="Cambria"/>
                <a:cs typeface="Cambria"/>
              </a:rPr>
              <a:t>and</a:t>
            </a:r>
            <a:r>
              <a:rPr sz="5000" spc="-25" dirty="0">
                <a:solidFill>
                  <a:srgbClr val="785333"/>
                </a:solidFill>
                <a:latin typeface="Cambria"/>
                <a:cs typeface="Cambria"/>
              </a:rPr>
              <a:t> </a:t>
            </a:r>
            <a:r>
              <a:rPr sz="5000" spc="65" dirty="0">
                <a:solidFill>
                  <a:srgbClr val="785333"/>
                </a:solidFill>
                <a:latin typeface="Cambria"/>
                <a:cs typeface="Cambria"/>
              </a:rPr>
              <a:t>system</a:t>
            </a:r>
            <a:r>
              <a:rPr sz="5000" spc="-25" dirty="0">
                <a:solidFill>
                  <a:srgbClr val="785333"/>
                </a:solidFill>
                <a:latin typeface="Cambria"/>
                <a:cs typeface="Cambria"/>
              </a:rPr>
              <a:t> </a:t>
            </a:r>
            <a:r>
              <a:rPr sz="5000" spc="45" dirty="0">
                <a:solidFill>
                  <a:srgbClr val="785333"/>
                </a:solidFill>
                <a:latin typeface="Cambria"/>
                <a:cs typeface="Cambria"/>
              </a:rPr>
              <a:t>used</a:t>
            </a:r>
            <a:endParaRPr sz="5000" dirty="0">
              <a:latin typeface="Cambria"/>
              <a:cs typeface="Cambria"/>
            </a:endParaRPr>
          </a:p>
        </p:txBody>
      </p:sp>
      <p:sp>
        <p:nvSpPr>
          <p:cNvPr id="14" name="object 14"/>
          <p:cNvSpPr txBox="1"/>
          <p:nvPr/>
        </p:nvSpPr>
        <p:spPr>
          <a:xfrm>
            <a:off x="590742" y="2290525"/>
            <a:ext cx="5916930" cy="863600"/>
          </a:xfrm>
          <a:prstGeom prst="rect">
            <a:avLst/>
          </a:prstGeom>
        </p:spPr>
        <p:txBody>
          <a:bodyPr vert="horz" wrap="square" lIns="0" tIns="12700" rIns="0" bIns="0" rtlCol="0">
            <a:spAutoFit/>
          </a:bodyPr>
          <a:lstStyle/>
          <a:p>
            <a:pPr marL="12700" marR="5080">
              <a:lnSpc>
                <a:spcPct val="114599"/>
              </a:lnSpc>
              <a:spcBef>
                <a:spcPts val="100"/>
              </a:spcBef>
            </a:pPr>
            <a:r>
              <a:rPr sz="2400" u="heavy" spc="-75" dirty="0">
                <a:uFill>
                  <a:solidFill>
                    <a:srgbClr val="000000"/>
                  </a:solidFill>
                </a:uFill>
                <a:latin typeface="Verdana"/>
                <a:cs typeface="Verdana"/>
                <a:hlinkClick r:id="rId4"/>
              </a:rPr>
              <a:t>Awfar</a:t>
            </a:r>
            <a:r>
              <a:rPr sz="2400" u="heavy" spc="-155" dirty="0">
                <a:uFill>
                  <a:solidFill>
                    <a:srgbClr val="000000"/>
                  </a:solidFill>
                </a:uFill>
                <a:latin typeface="Verdana"/>
                <a:cs typeface="Verdana"/>
                <a:hlinkClick r:id="rId4"/>
              </a:rPr>
              <a:t> </a:t>
            </a:r>
            <a:r>
              <a:rPr sz="2400" u="heavy" spc="-45" dirty="0">
                <a:uFill>
                  <a:solidFill>
                    <a:srgbClr val="000000"/>
                  </a:solidFill>
                </a:uFill>
                <a:latin typeface="Verdana"/>
                <a:cs typeface="Verdana"/>
                <a:hlinkClick r:id="rId4"/>
              </a:rPr>
              <a:t>cc</a:t>
            </a:r>
            <a:r>
              <a:rPr sz="2400" spc="-45" dirty="0">
                <a:latin typeface="Verdana"/>
                <a:cs typeface="Verdana"/>
              </a:rPr>
              <a:t>:calling</a:t>
            </a:r>
            <a:r>
              <a:rPr sz="2400" spc="-155" dirty="0">
                <a:latin typeface="Verdana"/>
                <a:cs typeface="Verdana"/>
              </a:rPr>
              <a:t> </a:t>
            </a:r>
            <a:r>
              <a:rPr sz="2400" spc="-50" dirty="0">
                <a:latin typeface="Verdana"/>
                <a:cs typeface="Verdana"/>
              </a:rPr>
              <a:t>system</a:t>
            </a:r>
            <a:r>
              <a:rPr sz="2400" spc="-155" dirty="0">
                <a:latin typeface="Verdana"/>
                <a:cs typeface="Verdana"/>
              </a:rPr>
              <a:t> </a:t>
            </a:r>
            <a:r>
              <a:rPr sz="2400" dirty="0">
                <a:latin typeface="Verdana"/>
                <a:cs typeface="Verdana"/>
              </a:rPr>
              <a:t>used</a:t>
            </a:r>
            <a:r>
              <a:rPr sz="2400" spc="-155" dirty="0">
                <a:latin typeface="Verdana"/>
                <a:cs typeface="Verdana"/>
              </a:rPr>
              <a:t> </a:t>
            </a:r>
            <a:r>
              <a:rPr sz="2400" spc="-30" dirty="0">
                <a:latin typeface="Verdana"/>
                <a:cs typeface="Verdana"/>
              </a:rPr>
              <a:t>to</a:t>
            </a:r>
            <a:r>
              <a:rPr sz="2400" spc="-155" dirty="0">
                <a:latin typeface="Verdana"/>
                <a:cs typeface="Verdana"/>
              </a:rPr>
              <a:t> </a:t>
            </a:r>
            <a:r>
              <a:rPr sz="2400" spc="-10" dirty="0">
                <a:latin typeface="Verdana"/>
                <a:cs typeface="Verdana"/>
              </a:rPr>
              <a:t>contact customers</a:t>
            </a:r>
            <a:endParaRPr sz="2400" dirty="0">
              <a:latin typeface="Verdana"/>
              <a:cs typeface="Verdana"/>
            </a:endParaRPr>
          </a:p>
        </p:txBody>
      </p:sp>
      <p:sp>
        <p:nvSpPr>
          <p:cNvPr id="15" name="object 15"/>
          <p:cNvSpPr txBox="1"/>
          <p:nvPr/>
        </p:nvSpPr>
        <p:spPr>
          <a:xfrm>
            <a:off x="590742" y="5902659"/>
            <a:ext cx="5024120" cy="863600"/>
          </a:xfrm>
          <a:prstGeom prst="rect">
            <a:avLst/>
          </a:prstGeom>
        </p:spPr>
        <p:txBody>
          <a:bodyPr vert="horz" wrap="square" lIns="0" tIns="12700" rIns="0" bIns="0" rtlCol="0">
            <a:spAutoFit/>
          </a:bodyPr>
          <a:lstStyle/>
          <a:p>
            <a:pPr marL="12700" marR="5080">
              <a:lnSpc>
                <a:spcPct val="114599"/>
              </a:lnSpc>
              <a:spcBef>
                <a:spcPts val="100"/>
              </a:spcBef>
            </a:pPr>
            <a:r>
              <a:rPr sz="2400" u="heavy" spc="-65" dirty="0">
                <a:uFill>
                  <a:solidFill>
                    <a:srgbClr val="000000"/>
                  </a:solidFill>
                </a:uFill>
                <a:latin typeface="Verdana"/>
                <a:cs typeface="Verdana"/>
                <a:hlinkClick r:id="rId5"/>
              </a:rPr>
              <a:t>Magento</a:t>
            </a:r>
            <a:r>
              <a:rPr sz="2400" spc="-65" dirty="0">
                <a:latin typeface="Verdana"/>
                <a:cs typeface="Verdana"/>
              </a:rPr>
              <a:t>:used</a:t>
            </a:r>
            <a:r>
              <a:rPr sz="2400" spc="-175" dirty="0">
                <a:latin typeface="Verdana"/>
                <a:cs typeface="Verdana"/>
              </a:rPr>
              <a:t> </a:t>
            </a:r>
            <a:r>
              <a:rPr sz="2400" spc="-30" dirty="0">
                <a:latin typeface="Verdana"/>
                <a:cs typeface="Verdana"/>
              </a:rPr>
              <a:t>to</a:t>
            </a:r>
            <a:r>
              <a:rPr sz="2400" spc="-170" dirty="0">
                <a:latin typeface="Verdana"/>
                <a:cs typeface="Verdana"/>
              </a:rPr>
              <a:t> </a:t>
            </a:r>
            <a:r>
              <a:rPr sz="2400" dirty="0">
                <a:latin typeface="Verdana"/>
                <a:cs typeface="Verdana"/>
              </a:rPr>
              <a:t>open</a:t>
            </a:r>
            <a:r>
              <a:rPr sz="2400" spc="-170" dirty="0">
                <a:latin typeface="Verdana"/>
                <a:cs typeface="Verdana"/>
              </a:rPr>
              <a:t> </a:t>
            </a:r>
            <a:r>
              <a:rPr sz="2400" spc="-75" dirty="0">
                <a:latin typeface="Verdana"/>
                <a:cs typeface="Verdana"/>
              </a:rPr>
              <a:t>and</a:t>
            </a:r>
            <a:r>
              <a:rPr sz="2400" spc="-170" dirty="0">
                <a:latin typeface="Verdana"/>
                <a:cs typeface="Verdana"/>
              </a:rPr>
              <a:t> </a:t>
            </a:r>
            <a:r>
              <a:rPr sz="2400" spc="-35" dirty="0">
                <a:latin typeface="Verdana"/>
                <a:cs typeface="Verdana"/>
              </a:rPr>
              <a:t>review </a:t>
            </a:r>
            <a:r>
              <a:rPr sz="2400" spc="-50" dirty="0">
                <a:latin typeface="Verdana"/>
                <a:cs typeface="Verdana"/>
              </a:rPr>
              <a:t>cutomer</a:t>
            </a:r>
            <a:r>
              <a:rPr sz="2400" spc="-160" dirty="0">
                <a:latin typeface="Verdana"/>
                <a:cs typeface="Verdana"/>
              </a:rPr>
              <a:t> </a:t>
            </a:r>
            <a:r>
              <a:rPr sz="2400" spc="-75" dirty="0">
                <a:latin typeface="Verdana"/>
                <a:cs typeface="Verdana"/>
              </a:rPr>
              <a:t>and</a:t>
            </a:r>
            <a:r>
              <a:rPr sz="2400" spc="-150" dirty="0">
                <a:latin typeface="Verdana"/>
                <a:cs typeface="Verdana"/>
              </a:rPr>
              <a:t> </a:t>
            </a:r>
            <a:r>
              <a:rPr sz="2400" spc="-70" dirty="0">
                <a:latin typeface="Verdana"/>
                <a:cs typeface="Verdana"/>
              </a:rPr>
              <a:t>order</a:t>
            </a:r>
            <a:r>
              <a:rPr sz="2400" spc="-145" dirty="0">
                <a:latin typeface="Verdana"/>
                <a:cs typeface="Verdana"/>
              </a:rPr>
              <a:t> </a:t>
            </a:r>
            <a:r>
              <a:rPr sz="2400" spc="-10" dirty="0">
                <a:latin typeface="Verdana"/>
                <a:cs typeface="Verdana"/>
              </a:rPr>
              <a:t>deatails</a:t>
            </a:r>
            <a:endParaRPr sz="2400" dirty="0">
              <a:latin typeface="Verdana"/>
              <a:cs typeface="Verdan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157956" y="2468892"/>
            <a:ext cx="923591" cy="750950"/>
          </a:xfrm>
          <a:prstGeom prst="rect">
            <a:avLst/>
          </a:prstGeom>
        </p:spPr>
      </p:pic>
      <p:sp>
        <p:nvSpPr>
          <p:cNvPr id="3" name="object 3"/>
          <p:cNvSpPr/>
          <p:nvPr/>
        </p:nvSpPr>
        <p:spPr>
          <a:xfrm>
            <a:off x="470166" y="2822928"/>
            <a:ext cx="6632575" cy="1102360"/>
          </a:xfrm>
          <a:custGeom>
            <a:avLst/>
            <a:gdLst/>
            <a:ahLst/>
            <a:cxnLst/>
            <a:rect l="l" t="t" r="r" b="b"/>
            <a:pathLst>
              <a:path w="6632575" h="1102360">
                <a:moveTo>
                  <a:pt x="6081550" y="1101933"/>
                </a:moveTo>
                <a:lnTo>
                  <a:pt x="550966" y="1101933"/>
                </a:lnTo>
                <a:lnTo>
                  <a:pt x="503427" y="1099910"/>
                </a:lnTo>
                <a:lnTo>
                  <a:pt x="457010" y="1093953"/>
                </a:lnTo>
                <a:lnTo>
                  <a:pt x="411882" y="1084227"/>
                </a:lnTo>
                <a:lnTo>
                  <a:pt x="368207" y="1070898"/>
                </a:lnTo>
                <a:lnTo>
                  <a:pt x="326152" y="1054130"/>
                </a:lnTo>
                <a:lnTo>
                  <a:pt x="285881" y="1034089"/>
                </a:lnTo>
                <a:lnTo>
                  <a:pt x="247560" y="1010940"/>
                </a:lnTo>
                <a:lnTo>
                  <a:pt x="211354" y="984849"/>
                </a:lnTo>
                <a:lnTo>
                  <a:pt x="177429" y="955982"/>
                </a:lnTo>
                <a:lnTo>
                  <a:pt x="145950" y="924503"/>
                </a:lnTo>
                <a:lnTo>
                  <a:pt x="117083" y="890578"/>
                </a:lnTo>
                <a:lnTo>
                  <a:pt x="90992" y="854372"/>
                </a:lnTo>
                <a:lnTo>
                  <a:pt x="67843" y="816051"/>
                </a:lnTo>
                <a:lnTo>
                  <a:pt x="47802" y="775780"/>
                </a:lnTo>
                <a:lnTo>
                  <a:pt x="31034" y="733725"/>
                </a:lnTo>
                <a:lnTo>
                  <a:pt x="17705" y="690050"/>
                </a:lnTo>
                <a:lnTo>
                  <a:pt x="7979" y="644922"/>
                </a:lnTo>
                <a:lnTo>
                  <a:pt x="2022" y="598506"/>
                </a:lnTo>
                <a:lnTo>
                  <a:pt x="0" y="550966"/>
                </a:lnTo>
                <a:lnTo>
                  <a:pt x="2022" y="503427"/>
                </a:lnTo>
                <a:lnTo>
                  <a:pt x="7979" y="457010"/>
                </a:lnTo>
                <a:lnTo>
                  <a:pt x="17705" y="411882"/>
                </a:lnTo>
                <a:lnTo>
                  <a:pt x="31034" y="368207"/>
                </a:lnTo>
                <a:lnTo>
                  <a:pt x="47802" y="326152"/>
                </a:lnTo>
                <a:lnTo>
                  <a:pt x="67843" y="285881"/>
                </a:lnTo>
                <a:lnTo>
                  <a:pt x="90992" y="247560"/>
                </a:lnTo>
                <a:lnTo>
                  <a:pt x="117083" y="211354"/>
                </a:lnTo>
                <a:lnTo>
                  <a:pt x="145950" y="177429"/>
                </a:lnTo>
                <a:lnTo>
                  <a:pt x="177429" y="145950"/>
                </a:lnTo>
                <a:lnTo>
                  <a:pt x="211354" y="117083"/>
                </a:lnTo>
                <a:lnTo>
                  <a:pt x="247560" y="90992"/>
                </a:lnTo>
                <a:lnTo>
                  <a:pt x="285881" y="67844"/>
                </a:lnTo>
                <a:lnTo>
                  <a:pt x="326152" y="47802"/>
                </a:lnTo>
                <a:lnTo>
                  <a:pt x="368207" y="31034"/>
                </a:lnTo>
                <a:lnTo>
                  <a:pt x="411882" y="17705"/>
                </a:lnTo>
                <a:lnTo>
                  <a:pt x="457010" y="7979"/>
                </a:lnTo>
                <a:lnTo>
                  <a:pt x="503427" y="2022"/>
                </a:lnTo>
                <a:lnTo>
                  <a:pt x="550966" y="0"/>
                </a:lnTo>
                <a:lnTo>
                  <a:pt x="6081550" y="0"/>
                </a:lnTo>
                <a:lnTo>
                  <a:pt x="6129090" y="2022"/>
                </a:lnTo>
                <a:lnTo>
                  <a:pt x="6175506" y="7979"/>
                </a:lnTo>
                <a:lnTo>
                  <a:pt x="6220634" y="17705"/>
                </a:lnTo>
                <a:lnTo>
                  <a:pt x="6264309" y="31034"/>
                </a:lnTo>
                <a:lnTo>
                  <a:pt x="6306364" y="47802"/>
                </a:lnTo>
                <a:lnTo>
                  <a:pt x="6346635" y="67844"/>
                </a:lnTo>
                <a:lnTo>
                  <a:pt x="6384956" y="90992"/>
                </a:lnTo>
                <a:lnTo>
                  <a:pt x="6421162" y="117083"/>
                </a:lnTo>
                <a:lnTo>
                  <a:pt x="6455087" y="145950"/>
                </a:lnTo>
                <a:lnTo>
                  <a:pt x="6486566" y="177429"/>
                </a:lnTo>
                <a:lnTo>
                  <a:pt x="6515433" y="211354"/>
                </a:lnTo>
                <a:lnTo>
                  <a:pt x="6541524" y="247560"/>
                </a:lnTo>
                <a:lnTo>
                  <a:pt x="6564672" y="285881"/>
                </a:lnTo>
                <a:lnTo>
                  <a:pt x="6584713" y="326152"/>
                </a:lnTo>
                <a:lnTo>
                  <a:pt x="6601481" y="368207"/>
                </a:lnTo>
                <a:lnTo>
                  <a:pt x="6614811" y="411882"/>
                </a:lnTo>
                <a:lnTo>
                  <a:pt x="6624537" y="457010"/>
                </a:lnTo>
                <a:lnTo>
                  <a:pt x="6630494" y="503427"/>
                </a:lnTo>
                <a:lnTo>
                  <a:pt x="6632516" y="550966"/>
                </a:lnTo>
                <a:lnTo>
                  <a:pt x="6630494" y="598506"/>
                </a:lnTo>
                <a:lnTo>
                  <a:pt x="6624537" y="644922"/>
                </a:lnTo>
                <a:lnTo>
                  <a:pt x="6614811" y="690050"/>
                </a:lnTo>
                <a:lnTo>
                  <a:pt x="6601481" y="733725"/>
                </a:lnTo>
                <a:lnTo>
                  <a:pt x="6584713" y="775780"/>
                </a:lnTo>
                <a:lnTo>
                  <a:pt x="6564672" y="816051"/>
                </a:lnTo>
                <a:lnTo>
                  <a:pt x="6541524" y="854372"/>
                </a:lnTo>
                <a:lnTo>
                  <a:pt x="6515433" y="890578"/>
                </a:lnTo>
                <a:lnTo>
                  <a:pt x="6486566" y="924503"/>
                </a:lnTo>
                <a:lnTo>
                  <a:pt x="6455087" y="955982"/>
                </a:lnTo>
                <a:lnTo>
                  <a:pt x="6421162" y="984849"/>
                </a:lnTo>
                <a:lnTo>
                  <a:pt x="6384956" y="1010940"/>
                </a:lnTo>
                <a:lnTo>
                  <a:pt x="6346635" y="1034089"/>
                </a:lnTo>
                <a:lnTo>
                  <a:pt x="6306364" y="1054130"/>
                </a:lnTo>
                <a:lnTo>
                  <a:pt x="6264309" y="1070898"/>
                </a:lnTo>
                <a:lnTo>
                  <a:pt x="6220634" y="1084227"/>
                </a:lnTo>
                <a:lnTo>
                  <a:pt x="6175506" y="1093953"/>
                </a:lnTo>
                <a:lnTo>
                  <a:pt x="6129090" y="1099910"/>
                </a:lnTo>
                <a:lnTo>
                  <a:pt x="6081550" y="1101933"/>
                </a:lnTo>
                <a:close/>
              </a:path>
            </a:pathLst>
          </a:custGeom>
          <a:solidFill>
            <a:srgbClr val="B5B4B4"/>
          </a:solidFill>
        </p:spPr>
        <p:txBody>
          <a:bodyPr wrap="square" lIns="0" tIns="0" rIns="0" bIns="0" rtlCol="0"/>
          <a:lstStyle/>
          <a:p>
            <a:endParaRPr dirty="0"/>
          </a:p>
        </p:txBody>
      </p:sp>
      <p:sp>
        <p:nvSpPr>
          <p:cNvPr id="4" name="object 4"/>
          <p:cNvSpPr/>
          <p:nvPr/>
        </p:nvSpPr>
        <p:spPr>
          <a:xfrm>
            <a:off x="387895" y="4619763"/>
            <a:ext cx="6632575" cy="1102360"/>
          </a:xfrm>
          <a:custGeom>
            <a:avLst/>
            <a:gdLst/>
            <a:ahLst/>
            <a:cxnLst/>
            <a:rect l="l" t="t" r="r" b="b"/>
            <a:pathLst>
              <a:path w="6632575" h="1102360">
                <a:moveTo>
                  <a:pt x="6081550" y="1101932"/>
                </a:moveTo>
                <a:lnTo>
                  <a:pt x="550966" y="1101932"/>
                </a:lnTo>
                <a:lnTo>
                  <a:pt x="503427" y="1099910"/>
                </a:lnTo>
                <a:lnTo>
                  <a:pt x="457010" y="1093953"/>
                </a:lnTo>
                <a:lnTo>
                  <a:pt x="411882" y="1084227"/>
                </a:lnTo>
                <a:lnTo>
                  <a:pt x="368207" y="1070898"/>
                </a:lnTo>
                <a:lnTo>
                  <a:pt x="326152" y="1054129"/>
                </a:lnTo>
                <a:lnTo>
                  <a:pt x="285881" y="1034088"/>
                </a:lnTo>
                <a:lnTo>
                  <a:pt x="247560" y="1010940"/>
                </a:lnTo>
                <a:lnTo>
                  <a:pt x="211354" y="984849"/>
                </a:lnTo>
                <a:lnTo>
                  <a:pt x="177429" y="955982"/>
                </a:lnTo>
                <a:lnTo>
                  <a:pt x="145950" y="924503"/>
                </a:lnTo>
                <a:lnTo>
                  <a:pt x="117083" y="890577"/>
                </a:lnTo>
                <a:lnTo>
                  <a:pt x="90992" y="854372"/>
                </a:lnTo>
                <a:lnTo>
                  <a:pt x="67843" y="816051"/>
                </a:lnTo>
                <a:lnTo>
                  <a:pt x="47802" y="775780"/>
                </a:lnTo>
                <a:lnTo>
                  <a:pt x="31034" y="733725"/>
                </a:lnTo>
                <a:lnTo>
                  <a:pt x="17705" y="690050"/>
                </a:lnTo>
                <a:lnTo>
                  <a:pt x="7979" y="644922"/>
                </a:lnTo>
                <a:lnTo>
                  <a:pt x="2022" y="598505"/>
                </a:lnTo>
                <a:lnTo>
                  <a:pt x="0" y="550966"/>
                </a:lnTo>
                <a:lnTo>
                  <a:pt x="2022" y="503426"/>
                </a:lnTo>
                <a:lnTo>
                  <a:pt x="7979" y="457010"/>
                </a:lnTo>
                <a:lnTo>
                  <a:pt x="17705" y="411882"/>
                </a:lnTo>
                <a:lnTo>
                  <a:pt x="31034" y="368207"/>
                </a:lnTo>
                <a:lnTo>
                  <a:pt x="47802" y="326152"/>
                </a:lnTo>
                <a:lnTo>
                  <a:pt x="67843" y="285881"/>
                </a:lnTo>
                <a:lnTo>
                  <a:pt x="90992" y="247560"/>
                </a:lnTo>
                <a:lnTo>
                  <a:pt x="117083" y="211355"/>
                </a:lnTo>
                <a:lnTo>
                  <a:pt x="145950" y="177430"/>
                </a:lnTo>
                <a:lnTo>
                  <a:pt x="177429" y="145951"/>
                </a:lnTo>
                <a:lnTo>
                  <a:pt x="211354" y="117083"/>
                </a:lnTo>
                <a:lnTo>
                  <a:pt x="247560" y="90992"/>
                </a:lnTo>
                <a:lnTo>
                  <a:pt x="285881" y="67844"/>
                </a:lnTo>
                <a:lnTo>
                  <a:pt x="326152" y="47803"/>
                </a:lnTo>
                <a:lnTo>
                  <a:pt x="368207" y="31034"/>
                </a:lnTo>
                <a:lnTo>
                  <a:pt x="411882" y="17705"/>
                </a:lnTo>
                <a:lnTo>
                  <a:pt x="457010" y="7979"/>
                </a:lnTo>
                <a:lnTo>
                  <a:pt x="503427" y="2022"/>
                </a:lnTo>
                <a:lnTo>
                  <a:pt x="550966" y="0"/>
                </a:lnTo>
                <a:lnTo>
                  <a:pt x="6081550" y="0"/>
                </a:lnTo>
                <a:lnTo>
                  <a:pt x="6129090" y="2022"/>
                </a:lnTo>
                <a:lnTo>
                  <a:pt x="6175506" y="7979"/>
                </a:lnTo>
                <a:lnTo>
                  <a:pt x="6220634" y="17705"/>
                </a:lnTo>
                <a:lnTo>
                  <a:pt x="6264309" y="31034"/>
                </a:lnTo>
                <a:lnTo>
                  <a:pt x="6306364" y="47803"/>
                </a:lnTo>
                <a:lnTo>
                  <a:pt x="6346635" y="67844"/>
                </a:lnTo>
                <a:lnTo>
                  <a:pt x="6384956" y="90992"/>
                </a:lnTo>
                <a:lnTo>
                  <a:pt x="6421162" y="117083"/>
                </a:lnTo>
                <a:lnTo>
                  <a:pt x="6455087" y="145951"/>
                </a:lnTo>
                <a:lnTo>
                  <a:pt x="6486566" y="177430"/>
                </a:lnTo>
                <a:lnTo>
                  <a:pt x="6515433" y="211355"/>
                </a:lnTo>
                <a:lnTo>
                  <a:pt x="6541524" y="247560"/>
                </a:lnTo>
                <a:lnTo>
                  <a:pt x="6564672" y="285881"/>
                </a:lnTo>
                <a:lnTo>
                  <a:pt x="6584713" y="326152"/>
                </a:lnTo>
                <a:lnTo>
                  <a:pt x="6601481" y="368207"/>
                </a:lnTo>
                <a:lnTo>
                  <a:pt x="6614811" y="411882"/>
                </a:lnTo>
                <a:lnTo>
                  <a:pt x="6624537" y="457010"/>
                </a:lnTo>
                <a:lnTo>
                  <a:pt x="6630494" y="503426"/>
                </a:lnTo>
                <a:lnTo>
                  <a:pt x="6632516" y="550966"/>
                </a:lnTo>
                <a:lnTo>
                  <a:pt x="6630494" y="598505"/>
                </a:lnTo>
                <a:lnTo>
                  <a:pt x="6624537" y="644922"/>
                </a:lnTo>
                <a:lnTo>
                  <a:pt x="6614811" y="690050"/>
                </a:lnTo>
                <a:lnTo>
                  <a:pt x="6601481" y="733725"/>
                </a:lnTo>
                <a:lnTo>
                  <a:pt x="6584713" y="775780"/>
                </a:lnTo>
                <a:lnTo>
                  <a:pt x="6564672" y="816051"/>
                </a:lnTo>
                <a:lnTo>
                  <a:pt x="6541524" y="854372"/>
                </a:lnTo>
                <a:lnTo>
                  <a:pt x="6515433" y="890577"/>
                </a:lnTo>
                <a:lnTo>
                  <a:pt x="6486566" y="924503"/>
                </a:lnTo>
                <a:lnTo>
                  <a:pt x="6455087" y="955982"/>
                </a:lnTo>
                <a:lnTo>
                  <a:pt x="6421162" y="984849"/>
                </a:lnTo>
                <a:lnTo>
                  <a:pt x="6384956" y="1010940"/>
                </a:lnTo>
                <a:lnTo>
                  <a:pt x="6346635" y="1034088"/>
                </a:lnTo>
                <a:lnTo>
                  <a:pt x="6306364" y="1054129"/>
                </a:lnTo>
                <a:lnTo>
                  <a:pt x="6264309" y="1070898"/>
                </a:lnTo>
                <a:lnTo>
                  <a:pt x="6220634" y="1084227"/>
                </a:lnTo>
                <a:lnTo>
                  <a:pt x="6175506" y="1093953"/>
                </a:lnTo>
                <a:lnTo>
                  <a:pt x="6129090" y="1099910"/>
                </a:lnTo>
                <a:lnTo>
                  <a:pt x="6081550" y="1101932"/>
                </a:lnTo>
                <a:close/>
              </a:path>
            </a:pathLst>
          </a:custGeom>
          <a:solidFill>
            <a:srgbClr val="B5B4B4"/>
          </a:solidFill>
        </p:spPr>
        <p:txBody>
          <a:bodyPr wrap="square" lIns="0" tIns="0" rIns="0" bIns="0" rtlCol="0"/>
          <a:lstStyle/>
          <a:p>
            <a:endParaRPr dirty="0"/>
          </a:p>
        </p:txBody>
      </p:sp>
      <p:grpSp>
        <p:nvGrpSpPr>
          <p:cNvPr id="5" name="object 5"/>
          <p:cNvGrpSpPr/>
          <p:nvPr/>
        </p:nvGrpSpPr>
        <p:grpSpPr>
          <a:xfrm>
            <a:off x="7872276" y="2191572"/>
            <a:ext cx="10182225" cy="3800475"/>
            <a:chOff x="7872276" y="2191572"/>
            <a:chExt cx="10182225" cy="3800475"/>
          </a:xfrm>
        </p:grpSpPr>
        <p:pic>
          <p:nvPicPr>
            <p:cNvPr id="6" name="object 6"/>
            <p:cNvPicPr/>
            <p:nvPr/>
          </p:nvPicPr>
          <p:blipFill>
            <a:blip r:embed="rId3" cstate="print"/>
            <a:stretch>
              <a:fillRect/>
            </a:stretch>
          </p:blipFill>
          <p:spPr>
            <a:xfrm>
              <a:off x="7872276" y="2191572"/>
              <a:ext cx="10182224" cy="3800474"/>
            </a:xfrm>
            <a:prstGeom prst="rect">
              <a:avLst/>
            </a:prstGeom>
          </p:spPr>
        </p:pic>
        <p:sp>
          <p:nvSpPr>
            <p:cNvPr id="7" name="object 7"/>
            <p:cNvSpPr/>
            <p:nvPr/>
          </p:nvSpPr>
          <p:spPr>
            <a:xfrm>
              <a:off x="12371479" y="2468822"/>
              <a:ext cx="593090" cy="523875"/>
            </a:xfrm>
            <a:custGeom>
              <a:avLst/>
              <a:gdLst/>
              <a:ahLst/>
              <a:cxnLst/>
              <a:rect l="l" t="t" r="r" b="b"/>
              <a:pathLst>
                <a:path w="593090" h="523875">
                  <a:moveTo>
                    <a:pt x="296257" y="523674"/>
                  </a:moveTo>
                  <a:lnTo>
                    <a:pt x="0" y="0"/>
                  </a:lnTo>
                  <a:lnTo>
                    <a:pt x="592516" y="0"/>
                  </a:lnTo>
                  <a:lnTo>
                    <a:pt x="296257" y="523674"/>
                  </a:lnTo>
                  <a:close/>
                </a:path>
              </a:pathLst>
            </a:custGeom>
            <a:solidFill>
              <a:srgbClr val="785333"/>
            </a:solidFill>
          </p:spPr>
          <p:txBody>
            <a:bodyPr wrap="square" lIns="0" tIns="0" rIns="0" bIns="0" rtlCol="0"/>
            <a:lstStyle/>
            <a:p>
              <a:endParaRPr dirty="0"/>
            </a:p>
          </p:txBody>
        </p:sp>
      </p:grpSp>
      <p:grpSp>
        <p:nvGrpSpPr>
          <p:cNvPr id="8" name="object 8"/>
          <p:cNvGrpSpPr/>
          <p:nvPr/>
        </p:nvGrpSpPr>
        <p:grpSpPr>
          <a:xfrm>
            <a:off x="1028700" y="6132838"/>
            <a:ext cx="10334625" cy="3724275"/>
            <a:chOff x="1028700" y="6132838"/>
            <a:chExt cx="10334625" cy="3724275"/>
          </a:xfrm>
        </p:grpSpPr>
        <p:pic>
          <p:nvPicPr>
            <p:cNvPr id="9" name="object 9"/>
            <p:cNvPicPr/>
            <p:nvPr/>
          </p:nvPicPr>
          <p:blipFill>
            <a:blip r:embed="rId4" cstate="print"/>
            <a:stretch>
              <a:fillRect/>
            </a:stretch>
          </p:blipFill>
          <p:spPr>
            <a:xfrm>
              <a:off x="1028700" y="6132838"/>
              <a:ext cx="10334624" cy="3724274"/>
            </a:xfrm>
            <a:prstGeom prst="rect">
              <a:avLst/>
            </a:prstGeom>
          </p:spPr>
        </p:pic>
        <p:sp>
          <p:nvSpPr>
            <p:cNvPr id="10" name="object 10"/>
            <p:cNvSpPr/>
            <p:nvPr/>
          </p:nvSpPr>
          <p:spPr>
            <a:xfrm>
              <a:off x="9714297" y="8734625"/>
              <a:ext cx="593090" cy="523875"/>
            </a:xfrm>
            <a:custGeom>
              <a:avLst/>
              <a:gdLst/>
              <a:ahLst/>
              <a:cxnLst/>
              <a:rect l="l" t="t" r="r" b="b"/>
              <a:pathLst>
                <a:path w="593090" h="523875">
                  <a:moveTo>
                    <a:pt x="296258" y="523674"/>
                  </a:moveTo>
                  <a:lnTo>
                    <a:pt x="0" y="0"/>
                  </a:lnTo>
                  <a:lnTo>
                    <a:pt x="592516" y="0"/>
                  </a:lnTo>
                  <a:lnTo>
                    <a:pt x="296258" y="523674"/>
                  </a:lnTo>
                  <a:close/>
                </a:path>
              </a:pathLst>
            </a:custGeom>
            <a:solidFill>
              <a:srgbClr val="785333"/>
            </a:solidFill>
          </p:spPr>
          <p:txBody>
            <a:bodyPr wrap="square" lIns="0" tIns="0" rIns="0" bIns="0" rtlCol="0"/>
            <a:lstStyle/>
            <a:p>
              <a:endParaRPr dirty="0"/>
            </a:p>
          </p:txBody>
        </p:sp>
      </p:grpSp>
      <p:sp>
        <p:nvSpPr>
          <p:cNvPr id="11" name="object 11"/>
          <p:cNvSpPr txBox="1">
            <a:spLocks noGrp="1"/>
          </p:cNvSpPr>
          <p:nvPr>
            <p:ph type="title"/>
          </p:nvPr>
        </p:nvSpPr>
        <p:spPr>
          <a:xfrm>
            <a:off x="60434" y="114300"/>
            <a:ext cx="12311045" cy="629018"/>
          </a:xfrm>
          <a:prstGeom prst="rect">
            <a:avLst/>
          </a:prstGeom>
        </p:spPr>
        <p:txBody>
          <a:bodyPr vert="horz" wrap="square" lIns="0" tIns="13335" rIns="0" bIns="0" rtlCol="0">
            <a:spAutoFit/>
          </a:bodyPr>
          <a:lstStyle/>
          <a:p>
            <a:pPr marL="12700">
              <a:lnSpc>
                <a:spcPct val="100000"/>
              </a:lnSpc>
              <a:spcBef>
                <a:spcPts val="105"/>
              </a:spcBef>
            </a:pPr>
            <a:r>
              <a:rPr lang="en-US" sz="4000" b="1" spc="70" dirty="0">
                <a:solidFill>
                  <a:srgbClr val="785333"/>
                </a:solidFill>
                <a:latin typeface="Cambria"/>
                <a:cs typeface="Cambria"/>
              </a:rPr>
              <a:t>3-Action Taken </a:t>
            </a:r>
            <a:r>
              <a:rPr sz="4000" b="1" spc="135" dirty="0">
                <a:solidFill>
                  <a:srgbClr val="785333"/>
                </a:solidFill>
                <a:latin typeface="Cambria"/>
                <a:cs typeface="Cambria"/>
              </a:rPr>
              <a:t>after</a:t>
            </a:r>
            <a:r>
              <a:rPr sz="4000" b="1" dirty="0">
                <a:solidFill>
                  <a:srgbClr val="785333"/>
                </a:solidFill>
                <a:latin typeface="Cambria"/>
                <a:cs typeface="Cambria"/>
              </a:rPr>
              <a:t> </a:t>
            </a:r>
            <a:r>
              <a:rPr sz="4000" b="1" spc="120" dirty="0">
                <a:solidFill>
                  <a:srgbClr val="785333"/>
                </a:solidFill>
                <a:latin typeface="Cambria"/>
                <a:cs typeface="Cambria"/>
              </a:rPr>
              <a:t>call</a:t>
            </a:r>
            <a:endParaRPr sz="4000" b="1" dirty="0">
              <a:latin typeface="Cambria"/>
              <a:cs typeface="Cambria"/>
            </a:endParaRPr>
          </a:p>
        </p:txBody>
      </p:sp>
      <p:sp>
        <p:nvSpPr>
          <p:cNvPr id="12" name="object 12"/>
          <p:cNvSpPr txBox="1"/>
          <p:nvPr/>
        </p:nvSpPr>
        <p:spPr>
          <a:xfrm>
            <a:off x="1254869" y="3043908"/>
            <a:ext cx="4898390" cy="330200"/>
          </a:xfrm>
          <a:prstGeom prst="rect">
            <a:avLst/>
          </a:prstGeom>
        </p:spPr>
        <p:txBody>
          <a:bodyPr vert="horz" wrap="square" lIns="0" tIns="12700" rIns="0" bIns="0" rtlCol="0">
            <a:spAutoFit/>
          </a:bodyPr>
          <a:lstStyle/>
          <a:p>
            <a:pPr marL="12700">
              <a:lnSpc>
                <a:spcPct val="100000"/>
              </a:lnSpc>
              <a:spcBef>
                <a:spcPts val="100"/>
              </a:spcBef>
            </a:pPr>
            <a:r>
              <a:rPr sz="2000" spc="-180" dirty="0">
                <a:latin typeface="Verdana"/>
                <a:cs typeface="Verdana"/>
              </a:rPr>
              <a:t>If</a:t>
            </a:r>
            <a:r>
              <a:rPr sz="2000" spc="-110" dirty="0">
                <a:latin typeface="Verdana"/>
                <a:cs typeface="Verdana"/>
              </a:rPr>
              <a:t> </a:t>
            </a:r>
            <a:r>
              <a:rPr sz="2000" spc="-55" dirty="0">
                <a:latin typeface="Verdana"/>
                <a:cs typeface="Verdana"/>
              </a:rPr>
              <a:t>the</a:t>
            </a:r>
            <a:r>
              <a:rPr sz="2000" spc="-105" dirty="0">
                <a:latin typeface="Verdana"/>
                <a:cs typeface="Verdana"/>
              </a:rPr>
              <a:t> </a:t>
            </a:r>
            <a:r>
              <a:rPr sz="2000" spc="-55" dirty="0">
                <a:latin typeface="Verdana"/>
                <a:cs typeface="Verdana"/>
              </a:rPr>
              <a:t>order</a:t>
            </a:r>
            <a:r>
              <a:rPr sz="2000" spc="-105" dirty="0">
                <a:latin typeface="Verdana"/>
                <a:cs typeface="Verdana"/>
              </a:rPr>
              <a:t> </a:t>
            </a:r>
            <a:r>
              <a:rPr sz="2000" spc="-10" dirty="0">
                <a:latin typeface="Verdana"/>
                <a:cs typeface="Verdana"/>
              </a:rPr>
              <a:t>is</a:t>
            </a:r>
            <a:r>
              <a:rPr sz="2000" spc="-105" dirty="0">
                <a:latin typeface="Verdana"/>
                <a:cs typeface="Verdana"/>
              </a:rPr>
              <a:t> </a:t>
            </a:r>
            <a:r>
              <a:rPr sz="2000" spc="-35" dirty="0">
                <a:latin typeface="Verdana"/>
                <a:cs typeface="Verdana"/>
              </a:rPr>
              <a:t>confirmed</a:t>
            </a:r>
            <a:r>
              <a:rPr sz="2000" spc="-105" dirty="0">
                <a:latin typeface="Verdana"/>
                <a:cs typeface="Verdana"/>
              </a:rPr>
              <a:t> </a:t>
            </a:r>
            <a:r>
              <a:rPr sz="2000" dirty="0">
                <a:latin typeface="Verdana"/>
                <a:cs typeface="Verdana"/>
              </a:rPr>
              <a:t>click</a:t>
            </a:r>
            <a:r>
              <a:rPr sz="2000" spc="-105" dirty="0">
                <a:latin typeface="Verdana"/>
                <a:cs typeface="Verdana"/>
              </a:rPr>
              <a:t> </a:t>
            </a:r>
            <a:r>
              <a:rPr sz="2000" spc="-145" dirty="0">
                <a:latin typeface="Verdana"/>
                <a:cs typeface="Verdana"/>
              </a:rPr>
              <a:t>“Invoice</a:t>
            </a:r>
            <a:r>
              <a:rPr sz="2000" spc="-10" dirty="0">
                <a:latin typeface="Verdana"/>
                <a:cs typeface="Verdana"/>
              </a:rPr>
              <a:t>”</a:t>
            </a:r>
            <a:endParaRPr sz="2000" dirty="0">
              <a:latin typeface="Verdana"/>
              <a:cs typeface="Verdana"/>
            </a:endParaRPr>
          </a:p>
        </p:txBody>
      </p:sp>
      <p:sp>
        <p:nvSpPr>
          <p:cNvPr id="13" name="object 13"/>
          <p:cNvSpPr txBox="1"/>
          <p:nvPr/>
        </p:nvSpPr>
        <p:spPr>
          <a:xfrm>
            <a:off x="1052462" y="4975461"/>
            <a:ext cx="5467985" cy="330200"/>
          </a:xfrm>
          <a:prstGeom prst="rect">
            <a:avLst/>
          </a:prstGeom>
        </p:spPr>
        <p:txBody>
          <a:bodyPr vert="horz" wrap="square" lIns="0" tIns="12700" rIns="0" bIns="0" rtlCol="0">
            <a:spAutoFit/>
          </a:bodyPr>
          <a:lstStyle/>
          <a:p>
            <a:pPr marL="12700">
              <a:lnSpc>
                <a:spcPct val="100000"/>
              </a:lnSpc>
              <a:spcBef>
                <a:spcPts val="100"/>
              </a:spcBef>
            </a:pPr>
            <a:r>
              <a:rPr sz="2000" dirty="0">
                <a:latin typeface="Lucida Sans Unicode"/>
                <a:cs typeface="Lucida Sans Unicode"/>
              </a:rPr>
              <a:t>Then</a:t>
            </a:r>
            <a:r>
              <a:rPr sz="2000" spc="-55" dirty="0">
                <a:latin typeface="Lucida Sans Unicode"/>
                <a:cs typeface="Lucida Sans Unicode"/>
              </a:rPr>
              <a:t> </a:t>
            </a:r>
            <a:r>
              <a:rPr sz="2000" dirty="0">
                <a:latin typeface="Lucida Sans Unicode"/>
                <a:cs typeface="Lucida Sans Unicode"/>
              </a:rPr>
              <a:t>order</a:t>
            </a:r>
            <a:r>
              <a:rPr sz="2000" spc="-45" dirty="0">
                <a:latin typeface="Lucida Sans Unicode"/>
                <a:cs typeface="Lucida Sans Unicode"/>
              </a:rPr>
              <a:t> </a:t>
            </a:r>
            <a:r>
              <a:rPr sz="2000" dirty="0">
                <a:latin typeface="Lucida Sans Unicode"/>
                <a:cs typeface="Lucida Sans Unicode"/>
              </a:rPr>
              <a:t>status</a:t>
            </a:r>
            <a:r>
              <a:rPr sz="2000" spc="-45" dirty="0">
                <a:latin typeface="Lucida Sans Unicode"/>
                <a:cs typeface="Lucida Sans Unicode"/>
              </a:rPr>
              <a:t> </a:t>
            </a:r>
            <a:r>
              <a:rPr sz="2000" spc="-30" dirty="0">
                <a:latin typeface="Lucida Sans Unicode"/>
                <a:cs typeface="Lucida Sans Unicode"/>
              </a:rPr>
              <a:t>is</a:t>
            </a:r>
            <a:r>
              <a:rPr sz="2000" spc="-45" dirty="0">
                <a:latin typeface="Lucida Sans Unicode"/>
                <a:cs typeface="Lucida Sans Unicode"/>
              </a:rPr>
              <a:t> </a:t>
            </a:r>
            <a:r>
              <a:rPr sz="2000" spc="85" dirty="0">
                <a:latin typeface="Lucida Sans Unicode"/>
                <a:cs typeface="Lucida Sans Unicode"/>
              </a:rPr>
              <a:t>updated</a:t>
            </a:r>
            <a:r>
              <a:rPr sz="2000" spc="-45" dirty="0">
                <a:latin typeface="Lucida Sans Unicode"/>
                <a:cs typeface="Lucida Sans Unicode"/>
              </a:rPr>
              <a:t> </a:t>
            </a:r>
            <a:r>
              <a:rPr sz="2000" dirty="0">
                <a:latin typeface="Lucida Sans Unicode"/>
                <a:cs typeface="Lucida Sans Unicode"/>
              </a:rPr>
              <a:t>to</a:t>
            </a:r>
            <a:r>
              <a:rPr sz="2000" spc="-40" dirty="0">
                <a:latin typeface="Lucida Sans Unicode"/>
                <a:cs typeface="Lucida Sans Unicode"/>
              </a:rPr>
              <a:t> </a:t>
            </a:r>
            <a:r>
              <a:rPr sz="2000" spc="-10" dirty="0">
                <a:latin typeface="Lucida Sans Unicode"/>
                <a:cs typeface="Lucida Sans Unicode"/>
              </a:rPr>
              <a:t>processing</a:t>
            </a:r>
            <a:endParaRPr sz="2000" dirty="0">
              <a:latin typeface="Lucida Sans Unicode"/>
              <a:cs typeface="Lucida Sans Unicode"/>
            </a:endParaRPr>
          </a:p>
        </p:txBody>
      </p:sp>
      <p:sp>
        <p:nvSpPr>
          <p:cNvPr id="14" name="TextBox 13">
            <a:extLst>
              <a:ext uri="{FF2B5EF4-FFF2-40B4-BE49-F238E27FC236}">
                <a16:creationId xmlns:a16="http://schemas.microsoft.com/office/drawing/2014/main" id="{E6090133-4565-2FA1-FDB5-A3CAE372B5C9}"/>
              </a:ext>
            </a:extLst>
          </p:cNvPr>
          <p:cNvSpPr txBox="1"/>
          <p:nvPr/>
        </p:nvSpPr>
        <p:spPr>
          <a:xfrm>
            <a:off x="60434" y="1207770"/>
            <a:ext cx="6477479" cy="400110"/>
          </a:xfrm>
          <a:prstGeom prst="rect">
            <a:avLst/>
          </a:prstGeom>
          <a:noFill/>
        </p:spPr>
        <p:txBody>
          <a:bodyPr wrap="square" rtlCol="0">
            <a:spAutoFit/>
          </a:bodyPr>
          <a:lstStyle/>
          <a:p>
            <a:r>
              <a:rPr lang="en-US" sz="2000" b="1" dirty="0"/>
              <a:t>1-If the customer confirmed the order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69ED9-C5E3-3FD7-F073-BFF46962DE6A}"/>
              </a:ext>
            </a:extLst>
          </p:cNvPr>
          <p:cNvSpPr>
            <a:spLocks noGrp="1"/>
          </p:cNvSpPr>
          <p:nvPr>
            <p:ph type="title"/>
          </p:nvPr>
        </p:nvSpPr>
        <p:spPr>
          <a:xfrm>
            <a:off x="138336" y="-316558"/>
            <a:ext cx="18025181" cy="1954381"/>
          </a:xfrm>
        </p:spPr>
        <p:txBody>
          <a:bodyPr/>
          <a:lstStyle/>
          <a:p>
            <a:br>
              <a:rPr lang="en-US" sz="2000" b="1" dirty="0"/>
            </a:br>
            <a:r>
              <a:rPr lang="en-US" sz="4000" b="1" spc="70" dirty="0">
                <a:solidFill>
                  <a:srgbClr val="785333"/>
                </a:solidFill>
                <a:latin typeface="Cambria"/>
                <a:cs typeface="Cambria"/>
              </a:rPr>
              <a:t>3-Action Taken </a:t>
            </a:r>
            <a:r>
              <a:rPr lang="en-US" sz="4000" b="1" spc="135" dirty="0">
                <a:solidFill>
                  <a:srgbClr val="785333"/>
                </a:solidFill>
                <a:latin typeface="Cambria"/>
                <a:cs typeface="Cambria"/>
              </a:rPr>
              <a:t>after</a:t>
            </a:r>
            <a:r>
              <a:rPr lang="en-US" sz="4000" b="1" dirty="0">
                <a:solidFill>
                  <a:srgbClr val="785333"/>
                </a:solidFill>
                <a:latin typeface="Cambria"/>
                <a:cs typeface="Cambria"/>
              </a:rPr>
              <a:t> </a:t>
            </a:r>
            <a:r>
              <a:rPr lang="en-US" sz="4000" b="1" spc="120" dirty="0">
                <a:solidFill>
                  <a:srgbClr val="785333"/>
                </a:solidFill>
                <a:latin typeface="Cambria"/>
                <a:cs typeface="Cambria"/>
              </a:rPr>
              <a:t>call</a:t>
            </a:r>
            <a:br>
              <a:rPr lang="en-US" sz="2000" b="1" dirty="0"/>
            </a:br>
            <a:br>
              <a:rPr lang="en-US" sz="2000" b="1" dirty="0"/>
            </a:br>
            <a:r>
              <a:rPr lang="en-US" sz="2000" b="1" dirty="0"/>
              <a:t>2-If the customer edited the order </a:t>
            </a:r>
            <a:br>
              <a:rPr lang="en-US" sz="2800" b="1" dirty="0"/>
            </a:br>
            <a:endParaRPr lang="en-US" dirty="0"/>
          </a:p>
        </p:txBody>
      </p:sp>
      <p:sp>
        <p:nvSpPr>
          <p:cNvPr id="4" name="Rectangle 1">
            <a:extLst>
              <a:ext uri="{FF2B5EF4-FFF2-40B4-BE49-F238E27FC236}">
                <a16:creationId xmlns:a16="http://schemas.microsoft.com/office/drawing/2014/main" id="{84765C83-6958-8AF7-5606-8A6BBD8968B0}"/>
              </a:ext>
            </a:extLst>
          </p:cNvPr>
          <p:cNvSpPr>
            <a:spLocks noGrp="1" noChangeArrowheads="1"/>
          </p:cNvSpPr>
          <p:nvPr>
            <p:ph type="body" idx="1"/>
          </p:nvPr>
        </p:nvSpPr>
        <p:spPr bwMode="auto">
          <a:xfrm>
            <a:off x="0" y="1472689"/>
            <a:ext cx="12533502"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Click the </a:t>
            </a:r>
            <a:r>
              <a:rPr kumimoji="0" lang="en-US" altLang="en-US" sz="2000" b="1" i="0" u="none" strike="noStrike" cap="none" normalizeH="0" baseline="0" dirty="0">
                <a:ln>
                  <a:noFill/>
                </a:ln>
                <a:solidFill>
                  <a:schemeClr val="tx1"/>
                </a:solidFill>
                <a:effectLst/>
                <a:latin typeface="Arial" panose="020B0604020202020204" pitchFamily="34" charset="0"/>
              </a:rPr>
              <a:t>“Edit”</a:t>
            </a:r>
            <a:r>
              <a:rPr kumimoji="0" lang="en-US" altLang="en-US" sz="2000" b="0" i="0" u="none" strike="noStrike" cap="none" normalizeH="0" baseline="0" dirty="0">
                <a:ln>
                  <a:noFill/>
                </a:ln>
                <a:solidFill>
                  <a:schemeClr val="tx1"/>
                </a:solidFill>
                <a:effectLst/>
                <a:latin typeface="Arial" panose="020B0604020202020204" pitchFamily="34" charset="0"/>
              </a:rPr>
              <a:t> button at the bottom of the page to start editing the order.</a:t>
            </a:r>
            <a:br>
              <a:rPr kumimoji="0" lang="en-US" altLang="en-US" sz="2000" b="0" i="0" u="none" strike="noStrike" cap="none" normalizeH="0" baseline="0" dirty="0">
                <a:ln>
                  <a:noFill/>
                </a:ln>
                <a:solidFill>
                  <a:schemeClr val="tx1"/>
                </a:solidFill>
                <a:effectLst/>
                <a:latin typeface="Arial" panose="020B0604020202020204" pitchFamily="34" charset="0"/>
              </a:rPr>
            </a:b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The current order will be automatically canceled.</a:t>
            </a:r>
            <a:br>
              <a:rPr kumimoji="0" lang="en-US" altLang="en-US" sz="2000" b="0" i="0" u="none" strike="noStrike" cap="none" normalizeH="0" baseline="0" dirty="0">
                <a:ln>
                  <a:noFill/>
                </a:ln>
                <a:solidFill>
                  <a:schemeClr val="tx1"/>
                </a:solidFill>
                <a:effectLst/>
                <a:latin typeface="Arial" panose="020B0604020202020204" pitchFamily="34" charset="0"/>
              </a:rPr>
            </a:b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A new order will be created with the same products and customer details.</a:t>
            </a:r>
            <a:br>
              <a:rPr kumimoji="0" lang="en-US" altLang="en-US" sz="2000" b="0" i="0" u="none" strike="noStrike" cap="none" normalizeH="0" baseline="0" dirty="0">
                <a:ln>
                  <a:noFill/>
                </a:ln>
                <a:solidFill>
                  <a:schemeClr val="tx1"/>
                </a:solidFill>
                <a:effectLst/>
                <a:latin typeface="Arial" panose="020B0604020202020204" pitchFamily="34" charset="0"/>
              </a:rPr>
            </a:b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Modify the order as needed:</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altLang="en-US" sz="2000" b="0" i="0" u="none" strike="noStrike" cap="none" normalizeH="0" baseline="0" dirty="0">
                <a:ln>
                  <a:noFill/>
                </a:ln>
                <a:solidFill>
                  <a:schemeClr val="tx1"/>
                </a:solidFill>
                <a:effectLst/>
                <a:latin typeface="Arial" panose="020B0604020202020204" pitchFamily="34" charset="0"/>
              </a:rPr>
              <a:t>Add new products</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altLang="en-US" sz="2000" b="0" i="0" u="none" strike="noStrike" cap="none" normalizeH="0" baseline="0" dirty="0">
                <a:ln>
                  <a:noFill/>
                </a:ln>
                <a:solidFill>
                  <a:schemeClr val="tx1"/>
                </a:solidFill>
                <a:effectLst/>
                <a:latin typeface="Arial" panose="020B0604020202020204" pitchFamily="34" charset="0"/>
              </a:rPr>
              <a:t>Remove existing products</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altLang="en-US" sz="2000" b="0" i="0" u="none" strike="noStrike" cap="none" normalizeH="0" baseline="0" dirty="0">
                <a:ln>
                  <a:noFill/>
                </a:ln>
                <a:solidFill>
                  <a:schemeClr val="tx1"/>
                </a:solidFill>
                <a:effectLst/>
                <a:latin typeface="Arial" panose="020B0604020202020204" pitchFamily="34" charset="0"/>
              </a:rPr>
              <a:t>Update product quantities or details</a:t>
            </a:r>
            <a:br>
              <a:rPr kumimoji="0" lang="en-US" altLang="en-US" sz="2000" b="0" i="0" u="none" strike="noStrike" cap="none" normalizeH="0" baseline="0" dirty="0">
                <a:ln>
                  <a:noFill/>
                </a:ln>
                <a:solidFill>
                  <a:schemeClr val="tx1"/>
                </a:solidFill>
                <a:effectLst/>
                <a:latin typeface="Arial" panose="020B0604020202020204" pitchFamily="34" charset="0"/>
              </a:rPr>
            </a:b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Submit the updated order once changes are complete.</a:t>
            </a:r>
            <a:br>
              <a:rPr kumimoji="0" lang="en-US" altLang="en-US" sz="2000" b="0" i="0" u="none" strike="noStrike" cap="none" normalizeH="0" baseline="0" dirty="0">
                <a:ln>
                  <a:noFill/>
                </a:ln>
                <a:solidFill>
                  <a:schemeClr val="tx1"/>
                </a:solidFill>
                <a:effectLst/>
                <a:latin typeface="Arial" panose="020B0604020202020204" pitchFamily="34" charset="0"/>
              </a:rPr>
            </a:b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The revised order will be saved with the same original Order ID, with a suffix (</a:t>
            </a:r>
            <a:r>
              <a:rPr lang="en-US" altLang="en-US" sz="2000" dirty="0">
                <a:latin typeface="Arial" panose="020B0604020202020204" pitchFamily="34" charset="0"/>
              </a:rPr>
              <a:t>-</a:t>
            </a:r>
            <a:r>
              <a:rPr kumimoji="0" lang="en-US" altLang="en-US" sz="2000" b="0" i="0" u="none" strike="noStrike" cap="none" normalizeH="0" baseline="0" dirty="0">
                <a:ln>
                  <a:noFill/>
                </a:ln>
                <a:solidFill>
                  <a:schemeClr val="tx1"/>
                </a:solidFill>
                <a:effectLst/>
                <a:latin typeface="Arial" panose="020B0604020202020204" pitchFamily="34" charset="0"/>
              </a:rPr>
              <a:t>1) to indicate it is an updated version.</a:t>
            </a:r>
          </a:p>
        </p:txBody>
      </p:sp>
      <p:pic>
        <p:nvPicPr>
          <p:cNvPr id="6" name="Picture 5">
            <a:extLst>
              <a:ext uri="{FF2B5EF4-FFF2-40B4-BE49-F238E27FC236}">
                <a16:creationId xmlns:a16="http://schemas.microsoft.com/office/drawing/2014/main" id="{712D8704-B0EC-32E3-A128-7EB5BCA7229A}"/>
              </a:ext>
            </a:extLst>
          </p:cNvPr>
          <p:cNvPicPr>
            <a:picLocks noChangeAspect="1"/>
          </p:cNvPicPr>
          <p:nvPr/>
        </p:nvPicPr>
        <p:blipFill>
          <a:blip r:embed="rId2"/>
          <a:stretch>
            <a:fillRect/>
          </a:stretch>
        </p:blipFill>
        <p:spPr>
          <a:xfrm>
            <a:off x="8991600" y="797756"/>
            <a:ext cx="8787204" cy="3581400"/>
          </a:xfrm>
          <a:prstGeom prst="rect">
            <a:avLst/>
          </a:prstGeom>
        </p:spPr>
      </p:pic>
      <p:pic>
        <p:nvPicPr>
          <p:cNvPr id="8" name="Picture 7">
            <a:extLst>
              <a:ext uri="{FF2B5EF4-FFF2-40B4-BE49-F238E27FC236}">
                <a16:creationId xmlns:a16="http://schemas.microsoft.com/office/drawing/2014/main" id="{BD229C5E-80C2-FEC5-E439-5D6130AA0D4B}"/>
              </a:ext>
            </a:extLst>
          </p:cNvPr>
          <p:cNvPicPr>
            <a:picLocks noChangeAspect="1"/>
          </p:cNvPicPr>
          <p:nvPr/>
        </p:nvPicPr>
        <p:blipFill>
          <a:blip r:embed="rId3"/>
          <a:stretch>
            <a:fillRect/>
          </a:stretch>
        </p:blipFill>
        <p:spPr>
          <a:xfrm>
            <a:off x="8982775" y="4379156"/>
            <a:ext cx="8988386" cy="960351"/>
          </a:xfrm>
          <a:prstGeom prst="rect">
            <a:avLst/>
          </a:prstGeom>
        </p:spPr>
      </p:pic>
      <p:pic>
        <p:nvPicPr>
          <p:cNvPr id="10" name="Picture 9">
            <a:extLst>
              <a:ext uri="{FF2B5EF4-FFF2-40B4-BE49-F238E27FC236}">
                <a16:creationId xmlns:a16="http://schemas.microsoft.com/office/drawing/2014/main" id="{0FF5B1F8-52CB-A4A9-3A87-18841BD3F570}"/>
              </a:ext>
            </a:extLst>
          </p:cNvPr>
          <p:cNvPicPr>
            <a:picLocks noChangeAspect="1"/>
          </p:cNvPicPr>
          <p:nvPr/>
        </p:nvPicPr>
        <p:blipFill>
          <a:blip r:embed="rId4"/>
          <a:stretch>
            <a:fillRect/>
          </a:stretch>
        </p:blipFill>
        <p:spPr>
          <a:xfrm>
            <a:off x="6294460" y="6016535"/>
            <a:ext cx="11715750" cy="4031846"/>
          </a:xfrm>
          <a:prstGeom prst="rect">
            <a:avLst/>
          </a:prstGeom>
        </p:spPr>
      </p:pic>
      <p:pic>
        <p:nvPicPr>
          <p:cNvPr id="12" name="Picture 11">
            <a:extLst>
              <a:ext uri="{FF2B5EF4-FFF2-40B4-BE49-F238E27FC236}">
                <a16:creationId xmlns:a16="http://schemas.microsoft.com/office/drawing/2014/main" id="{62002D2D-1FF2-5069-5EDC-65ED9EC75090}"/>
              </a:ext>
            </a:extLst>
          </p:cNvPr>
          <p:cNvPicPr>
            <a:picLocks noChangeAspect="1"/>
          </p:cNvPicPr>
          <p:nvPr/>
        </p:nvPicPr>
        <p:blipFill>
          <a:blip r:embed="rId5"/>
          <a:stretch>
            <a:fillRect/>
          </a:stretch>
        </p:blipFill>
        <p:spPr>
          <a:xfrm>
            <a:off x="257007" y="6336730"/>
            <a:ext cx="5848350" cy="1247775"/>
          </a:xfrm>
          <a:prstGeom prst="rect">
            <a:avLst/>
          </a:prstGeom>
        </p:spPr>
      </p:pic>
    </p:spTree>
    <p:extLst>
      <p:ext uri="{BB962C8B-B14F-4D97-AF65-F5344CB8AC3E}">
        <p14:creationId xmlns:p14="http://schemas.microsoft.com/office/powerpoint/2010/main" val="1403014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898858" y="3446412"/>
            <a:ext cx="4010660" cy="1546860"/>
          </a:xfrm>
          <a:custGeom>
            <a:avLst/>
            <a:gdLst/>
            <a:ahLst/>
            <a:cxnLst/>
            <a:rect l="l" t="t" r="r" b="b"/>
            <a:pathLst>
              <a:path w="4010659" h="1546860">
                <a:moveTo>
                  <a:pt x="3459508" y="1546275"/>
                </a:moveTo>
                <a:lnTo>
                  <a:pt x="550966" y="1546275"/>
                </a:lnTo>
                <a:lnTo>
                  <a:pt x="511618" y="1544334"/>
                </a:lnTo>
                <a:lnTo>
                  <a:pt x="473017" y="1538597"/>
                </a:lnTo>
                <a:lnTo>
                  <a:pt x="435256" y="1529197"/>
                </a:lnTo>
                <a:lnTo>
                  <a:pt x="398428" y="1516262"/>
                </a:lnTo>
                <a:lnTo>
                  <a:pt x="362626" y="1499925"/>
                </a:lnTo>
                <a:lnTo>
                  <a:pt x="327944" y="1480316"/>
                </a:lnTo>
                <a:lnTo>
                  <a:pt x="294475" y="1457566"/>
                </a:lnTo>
                <a:lnTo>
                  <a:pt x="262312" y="1431806"/>
                </a:lnTo>
                <a:lnTo>
                  <a:pt x="231549" y="1403166"/>
                </a:lnTo>
                <a:lnTo>
                  <a:pt x="202278" y="1371778"/>
                </a:lnTo>
                <a:lnTo>
                  <a:pt x="174593" y="1337772"/>
                </a:lnTo>
                <a:lnTo>
                  <a:pt x="148586" y="1301279"/>
                </a:lnTo>
                <a:lnTo>
                  <a:pt x="124352" y="1262430"/>
                </a:lnTo>
                <a:lnTo>
                  <a:pt x="101984" y="1221356"/>
                </a:lnTo>
                <a:lnTo>
                  <a:pt x="81574" y="1178187"/>
                </a:lnTo>
                <a:lnTo>
                  <a:pt x="63217" y="1133055"/>
                </a:lnTo>
                <a:lnTo>
                  <a:pt x="47004" y="1086090"/>
                </a:lnTo>
                <a:lnTo>
                  <a:pt x="33030" y="1037422"/>
                </a:lnTo>
                <a:lnTo>
                  <a:pt x="21388" y="987184"/>
                </a:lnTo>
                <a:lnTo>
                  <a:pt x="12170" y="935506"/>
                </a:lnTo>
                <a:lnTo>
                  <a:pt x="5471" y="882518"/>
                </a:lnTo>
                <a:lnTo>
                  <a:pt x="1383" y="828351"/>
                </a:lnTo>
                <a:lnTo>
                  <a:pt x="0" y="773137"/>
                </a:lnTo>
                <a:lnTo>
                  <a:pt x="1383" y="717923"/>
                </a:lnTo>
                <a:lnTo>
                  <a:pt x="5471" y="663756"/>
                </a:lnTo>
                <a:lnTo>
                  <a:pt x="12170" y="610768"/>
                </a:lnTo>
                <a:lnTo>
                  <a:pt x="21388" y="559090"/>
                </a:lnTo>
                <a:lnTo>
                  <a:pt x="33030" y="508852"/>
                </a:lnTo>
                <a:lnTo>
                  <a:pt x="47004" y="460185"/>
                </a:lnTo>
                <a:lnTo>
                  <a:pt x="63217" y="413220"/>
                </a:lnTo>
                <a:lnTo>
                  <a:pt x="81574" y="368087"/>
                </a:lnTo>
                <a:lnTo>
                  <a:pt x="101984" y="324919"/>
                </a:lnTo>
                <a:lnTo>
                  <a:pt x="124352" y="283844"/>
                </a:lnTo>
                <a:lnTo>
                  <a:pt x="148586" y="244995"/>
                </a:lnTo>
                <a:lnTo>
                  <a:pt x="174593" y="208503"/>
                </a:lnTo>
                <a:lnTo>
                  <a:pt x="202278" y="174497"/>
                </a:lnTo>
                <a:lnTo>
                  <a:pt x="231549" y="143108"/>
                </a:lnTo>
                <a:lnTo>
                  <a:pt x="262312" y="114469"/>
                </a:lnTo>
                <a:lnTo>
                  <a:pt x="294475" y="88708"/>
                </a:lnTo>
                <a:lnTo>
                  <a:pt x="327944" y="65958"/>
                </a:lnTo>
                <a:lnTo>
                  <a:pt x="362626" y="46349"/>
                </a:lnTo>
                <a:lnTo>
                  <a:pt x="398428" y="30012"/>
                </a:lnTo>
                <a:lnTo>
                  <a:pt x="435256" y="17078"/>
                </a:lnTo>
                <a:lnTo>
                  <a:pt x="473017" y="7677"/>
                </a:lnTo>
                <a:lnTo>
                  <a:pt x="511618" y="1941"/>
                </a:lnTo>
                <a:lnTo>
                  <a:pt x="550966" y="0"/>
                </a:lnTo>
                <a:lnTo>
                  <a:pt x="3459508" y="0"/>
                </a:lnTo>
                <a:lnTo>
                  <a:pt x="3498856" y="1941"/>
                </a:lnTo>
                <a:lnTo>
                  <a:pt x="3537457" y="7677"/>
                </a:lnTo>
                <a:lnTo>
                  <a:pt x="3575219" y="17078"/>
                </a:lnTo>
                <a:lnTo>
                  <a:pt x="3612047" y="30012"/>
                </a:lnTo>
                <a:lnTo>
                  <a:pt x="3647848" y="46349"/>
                </a:lnTo>
                <a:lnTo>
                  <a:pt x="3682530" y="65958"/>
                </a:lnTo>
                <a:lnTo>
                  <a:pt x="3715999" y="88708"/>
                </a:lnTo>
                <a:lnTo>
                  <a:pt x="3748162" y="114469"/>
                </a:lnTo>
                <a:lnTo>
                  <a:pt x="3778926" y="143108"/>
                </a:lnTo>
                <a:lnTo>
                  <a:pt x="3808197" y="174497"/>
                </a:lnTo>
                <a:lnTo>
                  <a:pt x="3835883" y="208503"/>
                </a:lnTo>
                <a:lnTo>
                  <a:pt x="3861889" y="244995"/>
                </a:lnTo>
                <a:lnTo>
                  <a:pt x="3886123" y="283844"/>
                </a:lnTo>
                <a:lnTo>
                  <a:pt x="3908491" y="324919"/>
                </a:lnTo>
                <a:lnTo>
                  <a:pt x="3928901" y="368087"/>
                </a:lnTo>
                <a:lnTo>
                  <a:pt x="3947259" y="413220"/>
                </a:lnTo>
                <a:lnTo>
                  <a:pt x="3963471" y="460185"/>
                </a:lnTo>
                <a:lnTo>
                  <a:pt x="3977445" y="508852"/>
                </a:lnTo>
                <a:lnTo>
                  <a:pt x="3989088" y="559090"/>
                </a:lnTo>
                <a:lnTo>
                  <a:pt x="3998305" y="610768"/>
                </a:lnTo>
                <a:lnTo>
                  <a:pt x="4005005" y="663756"/>
                </a:lnTo>
                <a:lnTo>
                  <a:pt x="4009093" y="717923"/>
                </a:lnTo>
                <a:lnTo>
                  <a:pt x="4010476" y="773137"/>
                </a:lnTo>
                <a:lnTo>
                  <a:pt x="4009093" y="828351"/>
                </a:lnTo>
                <a:lnTo>
                  <a:pt x="4005005" y="882518"/>
                </a:lnTo>
                <a:lnTo>
                  <a:pt x="3998305" y="935506"/>
                </a:lnTo>
                <a:lnTo>
                  <a:pt x="3989088" y="987184"/>
                </a:lnTo>
                <a:lnTo>
                  <a:pt x="3977445" y="1037422"/>
                </a:lnTo>
                <a:lnTo>
                  <a:pt x="3963471" y="1086090"/>
                </a:lnTo>
                <a:lnTo>
                  <a:pt x="3947259" y="1133055"/>
                </a:lnTo>
                <a:lnTo>
                  <a:pt x="3928901" y="1178187"/>
                </a:lnTo>
                <a:lnTo>
                  <a:pt x="3908491" y="1221356"/>
                </a:lnTo>
                <a:lnTo>
                  <a:pt x="3886123" y="1262430"/>
                </a:lnTo>
                <a:lnTo>
                  <a:pt x="3861889" y="1301279"/>
                </a:lnTo>
                <a:lnTo>
                  <a:pt x="3835883" y="1337772"/>
                </a:lnTo>
                <a:lnTo>
                  <a:pt x="3808197" y="1371778"/>
                </a:lnTo>
                <a:lnTo>
                  <a:pt x="3778926" y="1403166"/>
                </a:lnTo>
                <a:lnTo>
                  <a:pt x="3748162" y="1431806"/>
                </a:lnTo>
                <a:lnTo>
                  <a:pt x="3715999" y="1457566"/>
                </a:lnTo>
                <a:lnTo>
                  <a:pt x="3682530" y="1480316"/>
                </a:lnTo>
                <a:lnTo>
                  <a:pt x="3647848" y="1499925"/>
                </a:lnTo>
                <a:lnTo>
                  <a:pt x="3612047" y="1516262"/>
                </a:lnTo>
                <a:lnTo>
                  <a:pt x="3575219" y="1529197"/>
                </a:lnTo>
                <a:lnTo>
                  <a:pt x="3537457" y="1538597"/>
                </a:lnTo>
                <a:lnTo>
                  <a:pt x="3498856" y="1544334"/>
                </a:lnTo>
                <a:lnTo>
                  <a:pt x="3459508" y="1546275"/>
                </a:lnTo>
                <a:close/>
              </a:path>
            </a:pathLst>
          </a:custGeom>
          <a:solidFill>
            <a:srgbClr val="FFEBE4"/>
          </a:solidFill>
        </p:spPr>
        <p:txBody>
          <a:bodyPr wrap="square" lIns="0" tIns="0" rIns="0" bIns="0" rtlCol="0"/>
          <a:lstStyle/>
          <a:p>
            <a:endParaRPr dirty="0"/>
          </a:p>
        </p:txBody>
      </p:sp>
      <p:sp>
        <p:nvSpPr>
          <p:cNvPr id="3" name="object 3"/>
          <p:cNvSpPr/>
          <p:nvPr/>
        </p:nvSpPr>
        <p:spPr>
          <a:xfrm>
            <a:off x="8653734" y="5669170"/>
            <a:ext cx="4500880" cy="2018664"/>
          </a:xfrm>
          <a:custGeom>
            <a:avLst/>
            <a:gdLst/>
            <a:ahLst/>
            <a:cxnLst/>
            <a:rect l="l" t="t" r="r" b="b"/>
            <a:pathLst>
              <a:path w="4500880" h="2018665">
                <a:moveTo>
                  <a:pt x="3840992" y="0"/>
                </a:moveTo>
                <a:lnTo>
                  <a:pt x="3915312" y="6333"/>
                </a:lnTo>
                <a:lnTo>
                  <a:pt x="3987219" y="24881"/>
                </a:lnTo>
                <a:lnTo>
                  <a:pt x="4056265" y="54960"/>
                </a:lnTo>
                <a:lnTo>
                  <a:pt x="4089577" y="74112"/>
                </a:lnTo>
                <a:lnTo>
                  <a:pt x="4122007" y="95890"/>
                </a:lnTo>
                <a:lnTo>
                  <a:pt x="4153499" y="120211"/>
                </a:lnTo>
                <a:lnTo>
                  <a:pt x="4183998" y="146989"/>
                </a:lnTo>
                <a:lnTo>
                  <a:pt x="4213448" y="176139"/>
                </a:lnTo>
                <a:lnTo>
                  <a:pt x="4241793" y="207575"/>
                </a:lnTo>
                <a:lnTo>
                  <a:pt x="4268978" y="241212"/>
                </a:lnTo>
                <a:lnTo>
                  <a:pt x="4294946" y="276966"/>
                </a:lnTo>
                <a:lnTo>
                  <a:pt x="4319643" y="314751"/>
                </a:lnTo>
                <a:lnTo>
                  <a:pt x="4343012" y="354481"/>
                </a:lnTo>
                <a:lnTo>
                  <a:pt x="4364998" y="396072"/>
                </a:lnTo>
                <a:lnTo>
                  <a:pt x="4385546" y="439439"/>
                </a:lnTo>
                <a:lnTo>
                  <a:pt x="4404598" y="484496"/>
                </a:lnTo>
                <a:lnTo>
                  <a:pt x="4422101" y="531157"/>
                </a:lnTo>
                <a:lnTo>
                  <a:pt x="4437997" y="579339"/>
                </a:lnTo>
                <a:lnTo>
                  <a:pt x="4452232" y="628955"/>
                </a:lnTo>
                <a:lnTo>
                  <a:pt x="4464750" y="679920"/>
                </a:lnTo>
                <a:lnTo>
                  <a:pt x="4475494" y="732149"/>
                </a:lnTo>
                <a:lnTo>
                  <a:pt x="4484410" y="785558"/>
                </a:lnTo>
                <a:lnTo>
                  <a:pt x="4491442" y="840060"/>
                </a:lnTo>
                <a:lnTo>
                  <a:pt x="4496533" y="895571"/>
                </a:lnTo>
                <a:lnTo>
                  <a:pt x="4499629" y="952005"/>
                </a:lnTo>
                <a:lnTo>
                  <a:pt x="4500673" y="1009277"/>
                </a:lnTo>
                <a:lnTo>
                  <a:pt x="4499629" y="1066549"/>
                </a:lnTo>
                <a:lnTo>
                  <a:pt x="4496533" y="1122984"/>
                </a:lnTo>
                <a:lnTo>
                  <a:pt x="4491442" y="1178494"/>
                </a:lnTo>
                <a:lnTo>
                  <a:pt x="4484410" y="1232997"/>
                </a:lnTo>
                <a:lnTo>
                  <a:pt x="4475494" y="1286405"/>
                </a:lnTo>
                <a:lnTo>
                  <a:pt x="4464750" y="1338635"/>
                </a:lnTo>
                <a:lnTo>
                  <a:pt x="4452232" y="1389600"/>
                </a:lnTo>
                <a:lnTo>
                  <a:pt x="4437997" y="1439216"/>
                </a:lnTo>
                <a:lnTo>
                  <a:pt x="4422101" y="1487397"/>
                </a:lnTo>
                <a:lnTo>
                  <a:pt x="4404598" y="1534059"/>
                </a:lnTo>
                <a:lnTo>
                  <a:pt x="4385546" y="1579115"/>
                </a:lnTo>
                <a:lnTo>
                  <a:pt x="4364998" y="1622482"/>
                </a:lnTo>
                <a:lnTo>
                  <a:pt x="4343012" y="1664073"/>
                </a:lnTo>
                <a:lnTo>
                  <a:pt x="4319643" y="1703804"/>
                </a:lnTo>
                <a:lnTo>
                  <a:pt x="4294946" y="1741588"/>
                </a:lnTo>
                <a:lnTo>
                  <a:pt x="4268978" y="1777342"/>
                </a:lnTo>
                <a:lnTo>
                  <a:pt x="4241793" y="1810980"/>
                </a:lnTo>
                <a:lnTo>
                  <a:pt x="4213448" y="1842416"/>
                </a:lnTo>
                <a:lnTo>
                  <a:pt x="4183998" y="1871565"/>
                </a:lnTo>
                <a:lnTo>
                  <a:pt x="4153499" y="1898343"/>
                </a:lnTo>
                <a:lnTo>
                  <a:pt x="4122007" y="1922664"/>
                </a:lnTo>
                <a:lnTo>
                  <a:pt x="4089577" y="1944443"/>
                </a:lnTo>
                <a:lnTo>
                  <a:pt x="4056265" y="1963594"/>
                </a:lnTo>
                <a:lnTo>
                  <a:pt x="3987219" y="1993673"/>
                </a:lnTo>
                <a:lnTo>
                  <a:pt x="3915312" y="2012221"/>
                </a:lnTo>
                <a:lnTo>
                  <a:pt x="3840992" y="2018555"/>
                </a:lnTo>
                <a:lnTo>
                  <a:pt x="659681" y="2018555"/>
                </a:lnTo>
                <a:lnTo>
                  <a:pt x="585360" y="2012221"/>
                </a:lnTo>
                <a:lnTo>
                  <a:pt x="513454" y="1993673"/>
                </a:lnTo>
                <a:lnTo>
                  <a:pt x="444407" y="1963594"/>
                </a:lnTo>
                <a:lnTo>
                  <a:pt x="411095" y="1944442"/>
                </a:lnTo>
                <a:lnTo>
                  <a:pt x="378666" y="1922664"/>
                </a:lnTo>
                <a:lnTo>
                  <a:pt x="347173" y="1898343"/>
                </a:lnTo>
                <a:lnTo>
                  <a:pt x="316675" y="1871565"/>
                </a:lnTo>
                <a:lnTo>
                  <a:pt x="287225" y="1842416"/>
                </a:lnTo>
                <a:lnTo>
                  <a:pt x="258880" y="1810979"/>
                </a:lnTo>
                <a:lnTo>
                  <a:pt x="231695" y="1777342"/>
                </a:lnTo>
                <a:lnTo>
                  <a:pt x="205727" y="1741588"/>
                </a:lnTo>
                <a:lnTo>
                  <a:pt x="181030" y="1703803"/>
                </a:lnTo>
                <a:lnTo>
                  <a:pt x="157661" y="1664073"/>
                </a:lnTo>
                <a:lnTo>
                  <a:pt x="135674" y="1622482"/>
                </a:lnTo>
                <a:lnTo>
                  <a:pt x="115127" y="1579115"/>
                </a:lnTo>
                <a:lnTo>
                  <a:pt x="96075" y="1534059"/>
                </a:lnTo>
                <a:lnTo>
                  <a:pt x="78572" y="1487397"/>
                </a:lnTo>
                <a:lnTo>
                  <a:pt x="62676" y="1439216"/>
                </a:lnTo>
                <a:lnTo>
                  <a:pt x="48441" y="1389600"/>
                </a:lnTo>
                <a:lnTo>
                  <a:pt x="35923" y="1338635"/>
                </a:lnTo>
                <a:lnTo>
                  <a:pt x="25178" y="1286405"/>
                </a:lnTo>
                <a:lnTo>
                  <a:pt x="16263" y="1232997"/>
                </a:lnTo>
                <a:lnTo>
                  <a:pt x="9231" y="1178494"/>
                </a:lnTo>
                <a:lnTo>
                  <a:pt x="4140" y="1122984"/>
                </a:lnTo>
                <a:lnTo>
                  <a:pt x="1044" y="1066549"/>
                </a:lnTo>
                <a:lnTo>
                  <a:pt x="0" y="1009277"/>
                </a:lnTo>
                <a:lnTo>
                  <a:pt x="1044" y="952005"/>
                </a:lnTo>
                <a:lnTo>
                  <a:pt x="4139" y="895571"/>
                </a:lnTo>
                <a:lnTo>
                  <a:pt x="9231" y="840060"/>
                </a:lnTo>
                <a:lnTo>
                  <a:pt x="16263" y="785558"/>
                </a:lnTo>
                <a:lnTo>
                  <a:pt x="25178" y="732149"/>
                </a:lnTo>
                <a:lnTo>
                  <a:pt x="35923" y="679920"/>
                </a:lnTo>
                <a:lnTo>
                  <a:pt x="48441" y="628955"/>
                </a:lnTo>
                <a:lnTo>
                  <a:pt x="62675" y="579339"/>
                </a:lnTo>
                <a:lnTo>
                  <a:pt x="78572" y="531157"/>
                </a:lnTo>
                <a:lnTo>
                  <a:pt x="96074" y="484496"/>
                </a:lnTo>
                <a:lnTo>
                  <a:pt x="115127" y="439439"/>
                </a:lnTo>
                <a:lnTo>
                  <a:pt x="135674" y="396073"/>
                </a:lnTo>
                <a:lnTo>
                  <a:pt x="157660" y="354481"/>
                </a:lnTo>
                <a:lnTo>
                  <a:pt x="181030" y="314751"/>
                </a:lnTo>
                <a:lnTo>
                  <a:pt x="205726" y="276966"/>
                </a:lnTo>
                <a:lnTo>
                  <a:pt x="231695" y="241213"/>
                </a:lnTo>
                <a:lnTo>
                  <a:pt x="258880" y="207575"/>
                </a:lnTo>
                <a:lnTo>
                  <a:pt x="287225" y="176139"/>
                </a:lnTo>
                <a:lnTo>
                  <a:pt x="316675" y="146989"/>
                </a:lnTo>
                <a:lnTo>
                  <a:pt x="347173" y="120211"/>
                </a:lnTo>
                <a:lnTo>
                  <a:pt x="378666" y="95891"/>
                </a:lnTo>
                <a:lnTo>
                  <a:pt x="411095" y="74112"/>
                </a:lnTo>
                <a:lnTo>
                  <a:pt x="444407" y="54961"/>
                </a:lnTo>
                <a:lnTo>
                  <a:pt x="513454" y="24881"/>
                </a:lnTo>
                <a:lnTo>
                  <a:pt x="585360" y="6333"/>
                </a:lnTo>
                <a:lnTo>
                  <a:pt x="659681" y="0"/>
                </a:lnTo>
                <a:lnTo>
                  <a:pt x="3840992" y="0"/>
                </a:lnTo>
              </a:path>
            </a:pathLst>
          </a:custGeom>
          <a:ln w="38099">
            <a:solidFill>
              <a:srgbClr val="B14F31"/>
            </a:solidFill>
          </a:ln>
        </p:spPr>
        <p:txBody>
          <a:bodyPr wrap="square" lIns="0" tIns="0" rIns="0" bIns="0" rtlCol="0"/>
          <a:lstStyle/>
          <a:p>
            <a:endParaRPr dirty="0"/>
          </a:p>
        </p:txBody>
      </p:sp>
      <p:sp>
        <p:nvSpPr>
          <p:cNvPr id="4" name="object 4"/>
          <p:cNvSpPr/>
          <p:nvPr/>
        </p:nvSpPr>
        <p:spPr>
          <a:xfrm>
            <a:off x="13377738" y="3446411"/>
            <a:ext cx="4387215" cy="1752600"/>
          </a:xfrm>
          <a:custGeom>
            <a:avLst/>
            <a:gdLst/>
            <a:ahLst/>
            <a:cxnLst/>
            <a:rect l="l" t="t" r="r" b="b"/>
            <a:pathLst>
              <a:path w="4387215" h="1752600">
                <a:moveTo>
                  <a:pt x="555242" y="1752600"/>
                </a:moveTo>
                <a:lnTo>
                  <a:pt x="485941" y="1739119"/>
                </a:lnTo>
                <a:lnTo>
                  <a:pt x="448606" y="1726627"/>
                </a:lnTo>
                <a:lnTo>
                  <a:pt x="412193" y="1710826"/>
                </a:lnTo>
                <a:lnTo>
                  <a:pt x="376782" y="1691830"/>
                </a:lnTo>
                <a:lnTo>
                  <a:pt x="342453" y="1669755"/>
                </a:lnTo>
                <a:lnTo>
                  <a:pt x="309285" y="1644717"/>
                </a:lnTo>
                <a:lnTo>
                  <a:pt x="277357" y="1616831"/>
                </a:lnTo>
                <a:lnTo>
                  <a:pt x="246749" y="1586214"/>
                </a:lnTo>
                <a:lnTo>
                  <a:pt x="217540" y="1552980"/>
                </a:lnTo>
                <a:lnTo>
                  <a:pt x="189809" y="1517246"/>
                </a:lnTo>
                <a:lnTo>
                  <a:pt x="163637" y="1479127"/>
                </a:lnTo>
                <a:lnTo>
                  <a:pt x="139102" y="1438739"/>
                </a:lnTo>
                <a:lnTo>
                  <a:pt x="116284" y="1396198"/>
                </a:lnTo>
                <a:lnTo>
                  <a:pt x="95262" y="1351619"/>
                </a:lnTo>
                <a:lnTo>
                  <a:pt x="76116" y="1305117"/>
                </a:lnTo>
                <a:lnTo>
                  <a:pt x="58925" y="1256809"/>
                </a:lnTo>
                <a:lnTo>
                  <a:pt x="43768" y="1206811"/>
                </a:lnTo>
                <a:lnTo>
                  <a:pt x="30725" y="1155237"/>
                </a:lnTo>
                <a:lnTo>
                  <a:pt x="19876" y="1102203"/>
                </a:lnTo>
                <a:lnTo>
                  <a:pt x="11299" y="1047826"/>
                </a:lnTo>
                <a:lnTo>
                  <a:pt x="5074" y="992221"/>
                </a:lnTo>
                <a:lnTo>
                  <a:pt x="1281" y="935503"/>
                </a:lnTo>
                <a:lnTo>
                  <a:pt x="0" y="877788"/>
                </a:lnTo>
                <a:lnTo>
                  <a:pt x="1281" y="820073"/>
                </a:lnTo>
                <a:lnTo>
                  <a:pt x="5074" y="763355"/>
                </a:lnTo>
                <a:lnTo>
                  <a:pt x="11299" y="707750"/>
                </a:lnTo>
                <a:lnTo>
                  <a:pt x="19876" y="653372"/>
                </a:lnTo>
                <a:lnTo>
                  <a:pt x="30725" y="600339"/>
                </a:lnTo>
                <a:lnTo>
                  <a:pt x="43768" y="548765"/>
                </a:lnTo>
                <a:lnTo>
                  <a:pt x="58925" y="498766"/>
                </a:lnTo>
                <a:lnTo>
                  <a:pt x="76116" y="450458"/>
                </a:lnTo>
                <a:lnTo>
                  <a:pt x="95262" y="403957"/>
                </a:lnTo>
                <a:lnTo>
                  <a:pt x="116284" y="359378"/>
                </a:lnTo>
                <a:lnTo>
                  <a:pt x="139102" y="316836"/>
                </a:lnTo>
                <a:lnTo>
                  <a:pt x="163637" y="276448"/>
                </a:lnTo>
                <a:lnTo>
                  <a:pt x="189809" y="238329"/>
                </a:lnTo>
                <a:lnTo>
                  <a:pt x="217540" y="202595"/>
                </a:lnTo>
                <a:lnTo>
                  <a:pt x="246749" y="169362"/>
                </a:lnTo>
                <a:lnTo>
                  <a:pt x="277357" y="138745"/>
                </a:lnTo>
                <a:lnTo>
                  <a:pt x="309285" y="110859"/>
                </a:lnTo>
                <a:lnTo>
                  <a:pt x="342453" y="85821"/>
                </a:lnTo>
                <a:lnTo>
                  <a:pt x="376782" y="63746"/>
                </a:lnTo>
                <a:lnTo>
                  <a:pt x="412193" y="44750"/>
                </a:lnTo>
                <a:lnTo>
                  <a:pt x="448606" y="28948"/>
                </a:lnTo>
                <a:lnTo>
                  <a:pt x="485941" y="16457"/>
                </a:lnTo>
                <a:lnTo>
                  <a:pt x="524120" y="7391"/>
                </a:lnTo>
                <a:lnTo>
                  <a:pt x="563063" y="1867"/>
                </a:lnTo>
                <a:lnTo>
                  <a:pt x="602690" y="0"/>
                </a:lnTo>
                <a:lnTo>
                  <a:pt x="3784282" y="0"/>
                </a:lnTo>
                <a:lnTo>
                  <a:pt x="3823909" y="1867"/>
                </a:lnTo>
                <a:lnTo>
                  <a:pt x="3862852" y="7391"/>
                </a:lnTo>
                <a:lnTo>
                  <a:pt x="3901031" y="16457"/>
                </a:lnTo>
                <a:lnTo>
                  <a:pt x="3938366" y="28948"/>
                </a:lnTo>
                <a:lnTo>
                  <a:pt x="3974779" y="44750"/>
                </a:lnTo>
                <a:lnTo>
                  <a:pt x="4010190" y="63746"/>
                </a:lnTo>
                <a:lnTo>
                  <a:pt x="4044519" y="85821"/>
                </a:lnTo>
                <a:lnTo>
                  <a:pt x="4077687" y="110859"/>
                </a:lnTo>
                <a:lnTo>
                  <a:pt x="4109615" y="138744"/>
                </a:lnTo>
                <a:lnTo>
                  <a:pt x="4140223" y="169362"/>
                </a:lnTo>
                <a:lnTo>
                  <a:pt x="4169433" y="202595"/>
                </a:lnTo>
                <a:lnTo>
                  <a:pt x="4197163" y="238329"/>
                </a:lnTo>
                <a:lnTo>
                  <a:pt x="4223335" y="276448"/>
                </a:lnTo>
                <a:lnTo>
                  <a:pt x="4247871" y="316836"/>
                </a:lnTo>
                <a:lnTo>
                  <a:pt x="4270689" y="359377"/>
                </a:lnTo>
                <a:lnTo>
                  <a:pt x="4291711" y="403956"/>
                </a:lnTo>
                <a:lnTo>
                  <a:pt x="4310857" y="450458"/>
                </a:lnTo>
                <a:lnTo>
                  <a:pt x="4328048" y="498766"/>
                </a:lnTo>
                <a:lnTo>
                  <a:pt x="4343205" y="548765"/>
                </a:lnTo>
                <a:lnTo>
                  <a:pt x="4356248" y="600339"/>
                </a:lnTo>
                <a:lnTo>
                  <a:pt x="4367097" y="653372"/>
                </a:lnTo>
                <a:lnTo>
                  <a:pt x="4375674" y="707749"/>
                </a:lnTo>
                <a:lnTo>
                  <a:pt x="4381898" y="763355"/>
                </a:lnTo>
                <a:lnTo>
                  <a:pt x="4385691" y="820073"/>
                </a:lnTo>
                <a:lnTo>
                  <a:pt x="4386973" y="877788"/>
                </a:lnTo>
                <a:lnTo>
                  <a:pt x="4385691" y="935503"/>
                </a:lnTo>
                <a:lnTo>
                  <a:pt x="4381898" y="992221"/>
                </a:lnTo>
                <a:lnTo>
                  <a:pt x="4375674" y="1047826"/>
                </a:lnTo>
                <a:lnTo>
                  <a:pt x="4367097" y="1102203"/>
                </a:lnTo>
                <a:lnTo>
                  <a:pt x="4356248" y="1155237"/>
                </a:lnTo>
                <a:lnTo>
                  <a:pt x="4343205" y="1206811"/>
                </a:lnTo>
                <a:lnTo>
                  <a:pt x="4328048" y="1256810"/>
                </a:lnTo>
                <a:lnTo>
                  <a:pt x="4310857" y="1305118"/>
                </a:lnTo>
                <a:lnTo>
                  <a:pt x="4291711" y="1351619"/>
                </a:lnTo>
                <a:lnTo>
                  <a:pt x="4270689" y="1396198"/>
                </a:lnTo>
                <a:lnTo>
                  <a:pt x="4247871" y="1438740"/>
                </a:lnTo>
                <a:lnTo>
                  <a:pt x="4223335" y="1479128"/>
                </a:lnTo>
                <a:lnTo>
                  <a:pt x="4197163" y="1517247"/>
                </a:lnTo>
                <a:lnTo>
                  <a:pt x="4169433" y="1552981"/>
                </a:lnTo>
                <a:lnTo>
                  <a:pt x="4140223" y="1586214"/>
                </a:lnTo>
                <a:lnTo>
                  <a:pt x="4109615" y="1616831"/>
                </a:lnTo>
                <a:lnTo>
                  <a:pt x="4077687" y="1644717"/>
                </a:lnTo>
                <a:lnTo>
                  <a:pt x="4044519" y="1669755"/>
                </a:lnTo>
                <a:lnTo>
                  <a:pt x="4010190" y="1691830"/>
                </a:lnTo>
                <a:lnTo>
                  <a:pt x="3974779" y="1710826"/>
                </a:lnTo>
                <a:lnTo>
                  <a:pt x="3938366" y="1726627"/>
                </a:lnTo>
                <a:lnTo>
                  <a:pt x="3901031" y="1739119"/>
                </a:lnTo>
                <a:lnTo>
                  <a:pt x="3862852" y="1748185"/>
                </a:lnTo>
                <a:lnTo>
                  <a:pt x="3831730" y="1752600"/>
                </a:lnTo>
              </a:path>
            </a:pathLst>
          </a:custGeom>
          <a:ln w="38100">
            <a:solidFill>
              <a:srgbClr val="B14F31"/>
            </a:solidFill>
          </a:ln>
        </p:spPr>
        <p:txBody>
          <a:bodyPr wrap="square" lIns="0" tIns="0" rIns="0" bIns="0" rtlCol="0"/>
          <a:lstStyle/>
          <a:p>
            <a:endParaRPr dirty="0"/>
          </a:p>
        </p:txBody>
      </p:sp>
      <p:sp>
        <p:nvSpPr>
          <p:cNvPr id="5" name="object 5"/>
          <p:cNvSpPr/>
          <p:nvPr/>
        </p:nvSpPr>
        <p:spPr>
          <a:xfrm>
            <a:off x="13721746" y="5669170"/>
            <a:ext cx="4008120" cy="1865630"/>
          </a:xfrm>
          <a:custGeom>
            <a:avLst/>
            <a:gdLst/>
            <a:ahLst/>
            <a:cxnLst/>
            <a:rect l="l" t="t" r="r" b="b"/>
            <a:pathLst>
              <a:path w="4008119" h="1865629">
                <a:moveTo>
                  <a:pt x="3459509" y="1865417"/>
                </a:moveTo>
                <a:lnTo>
                  <a:pt x="550966" y="1865417"/>
                </a:lnTo>
                <a:lnTo>
                  <a:pt x="516122" y="1863583"/>
                </a:lnTo>
                <a:lnTo>
                  <a:pt x="448226" y="1849231"/>
                </a:lnTo>
                <a:lnTo>
                  <a:pt x="383151" y="1821364"/>
                </a:lnTo>
                <a:lnTo>
                  <a:pt x="321411" y="1780857"/>
                </a:lnTo>
                <a:lnTo>
                  <a:pt x="291954" y="1756136"/>
                </a:lnTo>
                <a:lnTo>
                  <a:pt x="263525" y="1728583"/>
                </a:lnTo>
                <a:lnTo>
                  <a:pt x="236187" y="1698307"/>
                </a:lnTo>
                <a:lnTo>
                  <a:pt x="210007" y="1665418"/>
                </a:lnTo>
                <a:lnTo>
                  <a:pt x="185048" y="1630023"/>
                </a:lnTo>
                <a:lnTo>
                  <a:pt x="161374" y="1592234"/>
                </a:lnTo>
                <a:lnTo>
                  <a:pt x="139051" y="1552158"/>
                </a:lnTo>
                <a:lnTo>
                  <a:pt x="118143" y="1509905"/>
                </a:lnTo>
                <a:lnTo>
                  <a:pt x="98715" y="1465585"/>
                </a:lnTo>
                <a:lnTo>
                  <a:pt x="80830" y="1419307"/>
                </a:lnTo>
                <a:lnTo>
                  <a:pt x="64554" y="1371180"/>
                </a:lnTo>
                <a:lnTo>
                  <a:pt x="49951" y="1321313"/>
                </a:lnTo>
                <a:lnTo>
                  <a:pt x="37086" y="1269815"/>
                </a:lnTo>
                <a:lnTo>
                  <a:pt x="26023" y="1216797"/>
                </a:lnTo>
                <a:lnTo>
                  <a:pt x="16827" y="1162366"/>
                </a:lnTo>
                <a:lnTo>
                  <a:pt x="9562" y="1106633"/>
                </a:lnTo>
                <a:lnTo>
                  <a:pt x="4293" y="1049706"/>
                </a:lnTo>
                <a:lnTo>
                  <a:pt x="1084" y="991695"/>
                </a:lnTo>
                <a:lnTo>
                  <a:pt x="0" y="932709"/>
                </a:lnTo>
                <a:lnTo>
                  <a:pt x="1084" y="873723"/>
                </a:lnTo>
                <a:lnTo>
                  <a:pt x="4293" y="815712"/>
                </a:lnTo>
                <a:lnTo>
                  <a:pt x="9562" y="758785"/>
                </a:lnTo>
                <a:lnTo>
                  <a:pt x="16827" y="703051"/>
                </a:lnTo>
                <a:lnTo>
                  <a:pt x="26023" y="648621"/>
                </a:lnTo>
                <a:lnTo>
                  <a:pt x="37086" y="595602"/>
                </a:lnTo>
                <a:lnTo>
                  <a:pt x="49951" y="544104"/>
                </a:lnTo>
                <a:lnTo>
                  <a:pt x="64554" y="494237"/>
                </a:lnTo>
                <a:lnTo>
                  <a:pt x="80830" y="446110"/>
                </a:lnTo>
                <a:lnTo>
                  <a:pt x="98715" y="399832"/>
                </a:lnTo>
                <a:lnTo>
                  <a:pt x="118143" y="355512"/>
                </a:lnTo>
                <a:lnTo>
                  <a:pt x="139051" y="313259"/>
                </a:lnTo>
                <a:lnTo>
                  <a:pt x="161374" y="273184"/>
                </a:lnTo>
                <a:lnTo>
                  <a:pt x="185048" y="235394"/>
                </a:lnTo>
                <a:lnTo>
                  <a:pt x="210007" y="200000"/>
                </a:lnTo>
                <a:lnTo>
                  <a:pt x="236187" y="167110"/>
                </a:lnTo>
                <a:lnTo>
                  <a:pt x="263525" y="136834"/>
                </a:lnTo>
                <a:lnTo>
                  <a:pt x="291954" y="109281"/>
                </a:lnTo>
                <a:lnTo>
                  <a:pt x="321411" y="84561"/>
                </a:lnTo>
                <a:lnTo>
                  <a:pt x="383151" y="44053"/>
                </a:lnTo>
                <a:lnTo>
                  <a:pt x="448226" y="16187"/>
                </a:lnTo>
                <a:lnTo>
                  <a:pt x="516122" y="1835"/>
                </a:lnTo>
                <a:lnTo>
                  <a:pt x="550966" y="0"/>
                </a:lnTo>
                <a:lnTo>
                  <a:pt x="3459509" y="0"/>
                </a:lnTo>
                <a:lnTo>
                  <a:pt x="3528621" y="7267"/>
                </a:lnTo>
                <a:lnTo>
                  <a:pt x="3595171" y="28485"/>
                </a:lnTo>
                <a:lnTo>
                  <a:pt x="3658643" y="62782"/>
                </a:lnTo>
                <a:lnTo>
                  <a:pt x="3718521" y="109281"/>
                </a:lnTo>
                <a:lnTo>
                  <a:pt x="3746951" y="136834"/>
                </a:lnTo>
                <a:lnTo>
                  <a:pt x="3774288" y="167110"/>
                </a:lnTo>
                <a:lnTo>
                  <a:pt x="3800468" y="200000"/>
                </a:lnTo>
                <a:lnTo>
                  <a:pt x="3825428" y="235394"/>
                </a:lnTo>
                <a:lnTo>
                  <a:pt x="3849101" y="273184"/>
                </a:lnTo>
                <a:lnTo>
                  <a:pt x="3871424" y="313259"/>
                </a:lnTo>
                <a:lnTo>
                  <a:pt x="3892332" y="355512"/>
                </a:lnTo>
                <a:lnTo>
                  <a:pt x="3911761" y="399832"/>
                </a:lnTo>
                <a:lnTo>
                  <a:pt x="3929645" y="446110"/>
                </a:lnTo>
                <a:lnTo>
                  <a:pt x="3945921" y="494237"/>
                </a:lnTo>
                <a:lnTo>
                  <a:pt x="3960524" y="544104"/>
                </a:lnTo>
                <a:lnTo>
                  <a:pt x="3973389" y="595602"/>
                </a:lnTo>
                <a:lnTo>
                  <a:pt x="3984452" y="648621"/>
                </a:lnTo>
                <a:lnTo>
                  <a:pt x="3993649" y="703051"/>
                </a:lnTo>
                <a:lnTo>
                  <a:pt x="4000914" y="758785"/>
                </a:lnTo>
                <a:lnTo>
                  <a:pt x="4006183" y="815712"/>
                </a:lnTo>
                <a:lnTo>
                  <a:pt x="4007733" y="843735"/>
                </a:lnTo>
                <a:lnTo>
                  <a:pt x="4007733" y="1021682"/>
                </a:lnTo>
                <a:lnTo>
                  <a:pt x="4000914" y="1106633"/>
                </a:lnTo>
                <a:lnTo>
                  <a:pt x="3993649" y="1162366"/>
                </a:lnTo>
                <a:lnTo>
                  <a:pt x="3984452" y="1216797"/>
                </a:lnTo>
                <a:lnTo>
                  <a:pt x="3973389" y="1269815"/>
                </a:lnTo>
                <a:lnTo>
                  <a:pt x="3960524" y="1321313"/>
                </a:lnTo>
                <a:lnTo>
                  <a:pt x="3945921" y="1371180"/>
                </a:lnTo>
                <a:lnTo>
                  <a:pt x="3929645" y="1419307"/>
                </a:lnTo>
                <a:lnTo>
                  <a:pt x="3911761" y="1465585"/>
                </a:lnTo>
                <a:lnTo>
                  <a:pt x="3892332" y="1509905"/>
                </a:lnTo>
                <a:lnTo>
                  <a:pt x="3871424" y="1552158"/>
                </a:lnTo>
                <a:lnTo>
                  <a:pt x="3849101" y="1592234"/>
                </a:lnTo>
                <a:lnTo>
                  <a:pt x="3825428" y="1630023"/>
                </a:lnTo>
                <a:lnTo>
                  <a:pt x="3800468" y="1665418"/>
                </a:lnTo>
                <a:lnTo>
                  <a:pt x="3774288" y="1698307"/>
                </a:lnTo>
                <a:lnTo>
                  <a:pt x="3746951" y="1728583"/>
                </a:lnTo>
                <a:lnTo>
                  <a:pt x="3718521" y="1756136"/>
                </a:lnTo>
                <a:lnTo>
                  <a:pt x="3689064" y="1780857"/>
                </a:lnTo>
                <a:lnTo>
                  <a:pt x="3627324" y="1821364"/>
                </a:lnTo>
                <a:lnTo>
                  <a:pt x="3562249" y="1849231"/>
                </a:lnTo>
                <a:lnTo>
                  <a:pt x="3494353" y="1863583"/>
                </a:lnTo>
                <a:lnTo>
                  <a:pt x="3459509" y="1865417"/>
                </a:lnTo>
                <a:close/>
              </a:path>
            </a:pathLst>
          </a:custGeom>
          <a:solidFill>
            <a:srgbClr val="FFEBE4"/>
          </a:solidFill>
        </p:spPr>
        <p:txBody>
          <a:bodyPr wrap="square" lIns="0" tIns="0" rIns="0" bIns="0" rtlCol="0"/>
          <a:lstStyle/>
          <a:p>
            <a:endParaRPr dirty="0"/>
          </a:p>
        </p:txBody>
      </p:sp>
      <p:pic>
        <p:nvPicPr>
          <p:cNvPr id="6" name="object 6"/>
          <p:cNvPicPr/>
          <p:nvPr/>
        </p:nvPicPr>
        <p:blipFill>
          <a:blip r:embed="rId2" cstate="print"/>
          <a:stretch>
            <a:fillRect/>
          </a:stretch>
        </p:blipFill>
        <p:spPr>
          <a:xfrm>
            <a:off x="443217" y="3086100"/>
            <a:ext cx="6414783" cy="4726203"/>
          </a:xfrm>
          <a:prstGeom prst="rect">
            <a:avLst/>
          </a:prstGeom>
        </p:spPr>
      </p:pic>
      <p:sp>
        <p:nvSpPr>
          <p:cNvPr id="7" name="object 7"/>
          <p:cNvSpPr txBox="1">
            <a:spLocks noGrp="1"/>
          </p:cNvSpPr>
          <p:nvPr>
            <p:ph type="title"/>
          </p:nvPr>
        </p:nvSpPr>
        <p:spPr>
          <a:xfrm>
            <a:off x="8653733" y="967489"/>
            <a:ext cx="8756853" cy="901465"/>
          </a:xfrm>
          <a:prstGeom prst="rect">
            <a:avLst/>
          </a:prstGeom>
        </p:spPr>
        <p:txBody>
          <a:bodyPr vert="horz" wrap="square" lIns="0" tIns="12700" rIns="0" bIns="0" rtlCol="0">
            <a:spAutoFit/>
          </a:bodyPr>
          <a:lstStyle/>
          <a:p>
            <a:pPr marL="1680845" marR="5080" indent="-1668780">
              <a:lnSpc>
                <a:spcPct val="115799"/>
              </a:lnSpc>
              <a:spcBef>
                <a:spcPts val="100"/>
              </a:spcBef>
            </a:pPr>
            <a:r>
              <a:rPr sz="5450" spc="80" dirty="0">
                <a:solidFill>
                  <a:srgbClr val="785333"/>
                </a:solidFill>
                <a:latin typeface="Cambria"/>
                <a:cs typeface="Cambria"/>
              </a:rPr>
              <a:t>Order</a:t>
            </a:r>
            <a:r>
              <a:rPr sz="5450" spc="-10" dirty="0">
                <a:solidFill>
                  <a:srgbClr val="785333"/>
                </a:solidFill>
                <a:latin typeface="Cambria"/>
                <a:cs typeface="Cambria"/>
              </a:rPr>
              <a:t> </a:t>
            </a:r>
            <a:r>
              <a:rPr sz="5450" spc="90" dirty="0">
                <a:solidFill>
                  <a:srgbClr val="785333"/>
                </a:solidFill>
                <a:latin typeface="Cambria"/>
                <a:cs typeface="Cambria"/>
              </a:rPr>
              <a:t>cancellation </a:t>
            </a:r>
            <a:r>
              <a:rPr sz="5450" spc="85" dirty="0">
                <a:solidFill>
                  <a:srgbClr val="785333"/>
                </a:solidFill>
                <a:latin typeface="Cambria"/>
                <a:cs typeface="Cambria"/>
              </a:rPr>
              <a:t>actions</a:t>
            </a:r>
            <a:endParaRPr sz="5450" dirty="0">
              <a:latin typeface="Cambria"/>
              <a:cs typeface="Cambria"/>
            </a:endParaRPr>
          </a:p>
        </p:txBody>
      </p:sp>
      <p:sp>
        <p:nvSpPr>
          <p:cNvPr id="8" name="object 8"/>
          <p:cNvSpPr txBox="1"/>
          <p:nvPr/>
        </p:nvSpPr>
        <p:spPr>
          <a:xfrm>
            <a:off x="9235633" y="3613884"/>
            <a:ext cx="3333115" cy="1435586"/>
          </a:xfrm>
          <a:prstGeom prst="rect">
            <a:avLst/>
          </a:prstGeom>
        </p:spPr>
        <p:txBody>
          <a:bodyPr vert="horz" wrap="square" lIns="0" tIns="20320" rIns="0" bIns="0" rtlCol="0">
            <a:spAutoFit/>
          </a:bodyPr>
          <a:lstStyle/>
          <a:p>
            <a:pPr marL="12700" marR="5080" indent="-67945" algn="ctr">
              <a:lnSpc>
                <a:spcPct val="118200"/>
              </a:lnSpc>
              <a:spcBef>
                <a:spcPts val="160"/>
              </a:spcBef>
            </a:pPr>
            <a:r>
              <a:rPr lang="en-US" sz="2000" spc="-55" dirty="0">
                <a:latin typeface="Verdana"/>
                <a:cs typeface="Verdana"/>
              </a:rPr>
              <a:t>If the o</a:t>
            </a:r>
            <a:r>
              <a:rPr sz="2000" spc="-55" dirty="0">
                <a:latin typeface="Verdana"/>
                <a:cs typeface="Verdana"/>
              </a:rPr>
              <a:t>rder</a:t>
            </a:r>
            <a:r>
              <a:rPr sz="2000" spc="-140" dirty="0">
                <a:latin typeface="Verdana"/>
                <a:cs typeface="Verdana"/>
              </a:rPr>
              <a:t> </a:t>
            </a:r>
            <a:r>
              <a:rPr sz="2000" spc="-35" dirty="0">
                <a:latin typeface="Verdana"/>
                <a:cs typeface="Verdana"/>
              </a:rPr>
              <a:t>status</a:t>
            </a:r>
            <a:r>
              <a:rPr sz="2000" spc="-135" dirty="0">
                <a:latin typeface="Verdana"/>
                <a:cs typeface="Verdana"/>
              </a:rPr>
              <a:t> </a:t>
            </a:r>
            <a:r>
              <a:rPr sz="2000" spc="-10" dirty="0">
                <a:latin typeface="Verdana"/>
                <a:cs typeface="Verdana"/>
              </a:rPr>
              <a:t>is</a:t>
            </a:r>
            <a:r>
              <a:rPr sz="2000" spc="-140" dirty="0">
                <a:latin typeface="Verdana"/>
                <a:cs typeface="Verdana"/>
              </a:rPr>
              <a:t> </a:t>
            </a:r>
            <a:r>
              <a:rPr sz="2000" spc="-10" dirty="0">
                <a:latin typeface="Verdana"/>
                <a:cs typeface="Verdana"/>
              </a:rPr>
              <a:t>processing </a:t>
            </a:r>
            <a:r>
              <a:rPr sz="2000" dirty="0">
                <a:latin typeface="Verdana"/>
                <a:cs typeface="Verdana"/>
              </a:rPr>
              <a:t>we</a:t>
            </a:r>
            <a:r>
              <a:rPr sz="2000" spc="-120" dirty="0">
                <a:latin typeface="Verdana"/>
                <a:cs typeface="Verdana"/>
              </a:rPr>
              <a:t> </a:t>
            </a:r>
            <a:r>
              <a:rPr sz="2000" spc="-20" dirty="0">
                <a:latin typeface="Verdana"/>
                <a:cs typeface="Verdana"/>
              </a:rPr>
              <a:t>creat</a:t>
            </a:r>
            <a:r>
              <a:rPr sz="2000" spc="-114" dirty="0">
                <a:latin typeface="Verdana"/>
                <a:cs typeface="Verdana"/>
              </a:rPr>
              <a:t> </a:t>
            </a:r>
            <a:r>
              <a:rPr sz="2000" spc="-55" dirty="0">
                <a:latin typeface="Verdana"/>
                <a:cs typeface="Verdana"/>
              </a:rPr>
              <a:t>a</a:t>
            </a:r>
            <a:r>
              <a:rPr sz="2000" spc="-120" dirty="0">
                <a:latin typeface="Verdana"/>
                <a:cs typeface="Verdana"/>
              </a:rPr>
              <a:t> </a:t>
            </a:r>
            <a:r>
              <a:rPr sz="2000" spc="-25" dirty="0">
                <a:latin typeface="Verdana"/>
                <a:cs typeface="Verdana"/>
              </a:rPr>
              <a:t>credit</a:t>
            </a:r>
            <a:r>
              <a:rPr sz="2000" spc="-114" dirty="0">
                <a:latin typeface="Verdana"/>
                <a:cs typeface="Verdana"/>
              </a:rPr>
              <a:t> </a:t>
            </a:r>
            <a:r>
              <a:rPr sz="2000" spc="-60" dirty="0">
                <a:latin typeface="Verdana"/>
                <a:cs typeface="Verdana"/>
              </a:rPr>
              <a:t>memo</a:t>
            </a:r>
            <a:r>
              <a:rPr sz="2000" spc="-120" dirty="0">
                <a:latin typeface="Verdana"/>
                <a:cs typeface="Verdana"/>
              </a:rPr>
              <a:t> </a:t>
            </a:r>
            <a:r>
              <a:rPr sz="2000" spc="-25" dirty="0">
                <a:latin typeface="Verdana"/>
                <a:cs typeface="Verdana"/>
              </a:rPr>
              <a:t>on </a:t>
            </a:r>
            <a:r>
              <a:rPr sz="2000" spc="-55" dirty="0">
                <a:latin typeface="Verdana"/>
                <a:cs typeface="Verdana"/>
              </a:rPr>
              <a:t>the</a:t>
            </a:r>
            <a:r>
              <a:rPr sz="2000" spc="-120" dirty="0">
                <a:latin typeface="Verdana"/>
                <a:cs typeface="Verdana"/>
              </a:rPr>
              <a:t> </a:t>
            </a:r>
            <a:r>
              <a:rPr sz="2000" spc="-10" dirty="0">
                <a:latin typeface="Verdana"/>
                <a:cs typeface="Verdana"/>
              </a:rPr>
              <a:t>system</a:t>
            </a:r>
            <a:endParaRPr sz="2000" dirty="0">
              <a:latin typeface="Verdana"/>
              <a:cs typeface="Verdana"/>
            </a:endParaRPr>
          </a:p>
        </p:txBody>
      </p:sp>
      <p:sp>
        <p:nvSpPr>
          <p:cNvPr id="9" name="object 9"/>
          <p:cNvSpPr txBox="1"/>
          <p:nvPr/>
        </p:nvSpPr>
        <p:spPr>
          <a:xfrm>
            <a:off x="9190831" y="5800566"/>
            <a:ext cx="3295650" cy="1803400"/>
          </a:xfrm>
          <a:prstGeom prst="rect">
            <a:avLst/>
          </a:prstGeom>
        </p:spPr>
        <p:txBody>
          <a:bodyPr vert="horz" wrap="square" lIns="0" tIns="12700" rIns="0" bIns="0" rtlCol="0">
            <a:spAutoFit/>
          </a:bodyPr>
          <a:lstStyle/>
          <a:p>
            <a:pPr marL="143510" marR="5080" algn="ctr">
              <a:lnSpc>
                <a:spcPct val="115599"/>
              </a:lnSpc>
              <a:spcBef>
                <a:spcPts val="100"/>
              </a:spcBef>
            </a:pPr>
            <a:r>
              <a:rPr lang="en-US" sz="2000" spc="-35" dirty="0">
                <a:latin typeface="Verdana"/>
                <a:cs typeface="Verdana"/>
              </a:rPr>
              <a:t>If the </a:t>
            </a:r>
            <a:r>
              <a:rPr sz="2000" spc="-35" dirty="0">
                <a:latin typeface="Verdana"/>
                <a:cs typeface="Verdana"/>
              </a:rPr>
              <a:t>Order</a:t>
            </a:r>
            <a:r>
              <a:rPr sz="2000" spc="-140" dirty="0">
                <a:latin typeface="Verdana"/>
                <a:cs typeface="Verdana"/>
              </a:rPr>
              <a:t> </a:t>
            </a:r>
            <a:r>
              <a:rPr sz="2000" spc="-35" dirty="0">
                <a:latin typeface="Verdana"/>
                <a:cs typeface="Verdana"/>
              </a:rPr>
              <a:t>status</a:t>
            </a:r>
            <a:r>
              <a:rPr sz="2000" spc="-135" dirty="0">
                <a:latin typeface="Verdana"/>
                <a:cs typeface="Verdana"/>
              </a:rPr>
              <a:t> </a:t>
            </a:r>
            <a:r>
              <a:rPr sz="2000" spc="-10" dirty="0">
                <a:latin typeface="Verdana"/>
                <a:cs typeface="Verdana"/>
              </a:rPr>
              <a:t>is</a:t>
            </a:r>
            <a:r>
              <a:rPr sz="2000" spc="-135" dirty="0">
                <a:latin typeface="Verdana"/>
                <a:cs typeface="Verdana"/>
              </a:rPr>
              <a:t> </a:t>
            </a:r>
            <a:r>
              <a:rPr sz="2000" spc="-45" dirty="0">
                <a:latin typeface="Verdana"/>
                <a:cs typeface="Verdana"/>
              </a:rPr>
              <a:t>shipment </a:t>
            </a:r>
            <a:r>
              <a:rPr sz="2000" spc="-10" dirty="0">
                <a:latin typeface="Verdana"/>
                <a:cs typeface="Verdana"/>
              </a:rPr>
              <a:t>created</a:t>
            </a:r>
            <a:endParaRPr sz="2000" dirty="0">
              <a:latin typeface="Verdana"/>
              <a:cs typeface="Verdana"/>
            </a:endParaRPr>
          </a:p>
          <a:p>
            <a:pPr marL="12700" marR="17780" indent="-635" algn="ctr">
              <a:lnSpc>
                <a:spcPct val="115599"/>
              </a:lnSpc>
              <a:spcBef>
                <a:spcPts val="125"/>
              </a:spcBef>
            </a:pPr>
            <a:r>
              <a:rPr sz="2000" dirty="0">
                <a:latin typeface="Verdana"/>
                <a:cs typeface="Verdana"/>
              </a:rPr>
              <a:t>we</a:t>
            </a:r>
            <a:r>
              <a:rPr sz="2000" spc="-130" dirty="0">
                <a:latin typeface="Verdana"/>
                <a:cs typeface="Verdana"/>
              </a:rPr>
              <a:t> </a:t>
            </a:r>
            <a:r>
              <a:rPr sz="2000" dirty="0">
                <a:latin typeface="Verdana"/>
                <a:cs typeface="Verdana"/>
              </a:rPr>
              <a:t>send</a:t>
            </a:r>
            <a:r>
              <a:rPr sz="2000" spc="-130" dirty="0">
                <a:latin typeface="Verdana"/>
                <a:cs typeface="Verdana"/>
              </a:rPr>
              <a:t> </a:t>
            </a:r>
            <a:r>
              <a:rPr sz="2000" spc="-80" dirty="0">
                <a:latin typeface="Verdana"/>
                <a:cs typeface="Verdana"/>
              </a:rPr>
              <a:t>mail</a:t>
            </a:r>
            <a:r>
              <a:rPr sz="2000" spc="-125" dirty="0">
                <a:latin typeface="Verdana"/>
                <a:cs typeface="Verdana"/>
              </a:rPr>
              <a:t> </a:t>
            </a:r>
            <a:r>
              <a:rPr sz="2000" spc="-20" dirty="0">
                <a:latin typeface="Verdana"/>
                <a:cs typeface="Verdana"/>
              </a:rPr>
              <a:t>to</a:t>
            </a:r>
            <a:r>
              <a:rPr sz="2000" spc="-130" dirty="0">
                <a:latin typeface="Verdana"/>
                <a:cs typeface="Verdana"/>
              </a:rPr>
              <a:t> </a:t>
            </a:r>
            <a:r>
              <a:rPr sz="2000" spc="-10" dirty="0">
                <a:latin typeface="Verdana"/>
                <a:cs typeface="Verdana"/>
              </a:rPr>
              <a:t>delivery </a:t>
            </a:r>
            <a:r>
              <a:rPr sz="2000" spc="65" dirty="0">
                <a:latin typeface="Verdana"/>
                <a:cs typeface="Verdana"/>
              </a:rPr>
              <a:t>success</a:t>
            </a:r>
            <a:r>
              <a:rPr sz="2000" spc="-120" dirty="0">
                <a:latin typeface="Verdana"/>
                <a:cs typeface="Verdana"/>
              </a:rPr>
              <a:t> </a:t>
            </a:r>
            <a:r>
              <a:rPr sz="2000" spc="-75" dirty="0">
                <a:latin typeface="Verdana"/>
                <a:cs typeface="Verdana"/>
              </a:rPr>
              <a:t>team</a:t>
            </a:r>
            <a:r>
              <a:rPr sz="2000" spc="-120" dirty="0">
                <a:latin typeface="Verdana"/>
                <a:cs typeface="Verdana"/>
              </a:rPr>
              <a:t> </a:t>
            </a:r>
            <a:r>
              <a:rPr lang="en-US" sz="2000" dirty="0"/>
              <a:t>requesting </a:t>
            </a:r>
            <a:r>
              <a:rPr sz="2000" spc="-35" dirty="0">
                <a:latin typeface="Verdana"/>
                <a:cs typeface="Verdana"/>
              </a:rPr>
              <a:t> </a:t>
            </a:r>
            <a:r>
              <a:rPr sz="2000" spc="-55" dirty="0">
                <a:latin typeface="Verdana"/>
                <a:cs typeface="Verdana"/>
              </a:rPr>
              <a:t>order</a:t>
            </a:r>
            <a:r>
              <a:rPr sz="2000" spc="-100" dirty="0">
                <a:latin typeface="Verdana"/>
                <a:cs typeface="Verdana"/>
              </a:rPr>
              <a:t> </a:t>
            </a:r>
            <a:r>
              <a:rPr sz="2000" spc="-10" dirty="0">
                <a:latin typeface="Verdana"/>
                <a:cs typeface="Verdana"/>
              </a:rPr>
              <a:t>cancellation</a:t>
            </a:r>
            <a:endParaRPr sz="2000" dirty="0">
              <a:latin typeface="Verdana"/>
              <a:cs typeface="Verdana"/>
            </a:endParaRPr>
          </a:p>
        </p:txBody>
      </p:sp>
      <p:sp>
        <p:nvSpPr>
          <p:cNvPr id="10" name="object 10"/>
          <p:cNvSpPr txBox="1"/>
          <p:nvPr/>
        </p:nvSpPr>
        <p:spPr>
          <a:xfrm>
            <a:off x="13563600" y="3581777"/>
            <a:ext cx="3846986" cy="1497141"/>
          </a:xfrm>
          <a:prstGeom prst="rect">
            <a:avLst/>
          </a:prstGeom>
        </p:spPr>
        <p:txBody>
          <a:bodyPr vert="horz" wrap="square" lIns="0" tIns="12700" rIns="0" bIns="0" rtlCol="0">
            <a:spAutoFit/>
          </a:bodyPr>
          <a:lstStyle/>
          <a:p>
            <a:pPr marL="12700" marR="5080" indent="-71120" algn="ctr">
              <a:lnSpc>
                <a:spcPct val="131400"/>
              </a:lnSpc>
              <a:spcBef>
                <a:spcPts val="100"/>
              </a:spcBef>
            </a:pPr>
            <a:r>
              <a:rPr lang="en-US" sz="2000" spc="-55" dirty="0">
                <a:latin typeface="Verdana"/>
                <a:cs typeface="Verdana"/>
              </a:rPr>
              <a:t>If the o</a:t>
            </a:r>
            <a:r>
              <a:rPr sz="2000" spc="-55" dirty="0">
                <a:latin typeface="Verdana"/>
                <a:cs typeface="Verdana"/>
              </a:rPr>
              <a:t>rder</a:t>
            </a:r>
            <a:r>
              <a:rPr sz="2000" spc="-140" dirty="0">
                <a:latin typeface="Verdana"/>
                <a:cs typeface="Verdana"/>
              </a:rPr>
              <a:t> </a:t>
            </a:r>
            <a:r>
              <a:rPr sz="2000" spc="-35" dirty="0">
                <a:latin typeface="Verdana"/>
                <a:cs typeface="Verdana"/>
              </a:rPr>
              <a:t>status</a:t>
            </a:r>
            <a:r>
              <a:rPr sz="2000" spc="-135" dirty="0">
                <a:latin typeface="Verdana"/>
                <a:cs typeface="Verdana"/>
              </a:rPr>
              <a:t> </a:t>
            </a:r>
            <a:r>
              <a:rPr sz="2000" spc="-10" dirty="0">
                <a:latin typeface="Verdana"/>
                <a:cs typeface="Verdana"/>
              </a:rPr>
              <a:t>is</a:t>
            </a:r>
            <a:r>
              <a:rPr sz="2000" spc="-140" dirty="0">
                <a:latin typeface="Verdana"/>
                <a:cs typeface="Verdana"/>
              </a:rPr>
              <a:t> </a:t>
            </a:r>
            <a:r>
              <a:rPr sz="2000" spc="-10" dirty="0">
                <a:latin typeface="Verdana"/>
                <a:cs typeface="Verdana"/>
              </a:rPr>
              <a:t>pending </a:t>
            </a:r>
            <a:r>
              <a:rPr sz="2000" dirty="0">
                <a:latin typeface="Verdana"/>
                <a:cs typeface="Verdana"/>
              </a:rPr>
              <a:t>canceled</a:t>
            </a:r>
            <a:r>
              <a:rPr sz="2000" spc="-70" dirty="0">
                <a:latin typeface="Verdana"/>
                <a:cs typeface="Verdana"/>
              </a:rPr>
              <a:t> </a:t>
            </a:r>
            <a:r>
              <a:rPr sz="2000" spc="-30" dirty="0">
                <a:latin typeface="Verdana"/>
                <a:cs typeface="Verdana"/>
              </a:rPr>
              <a:t>directly</a:t>
            </a:r>
            <a:r>
              <a:rPr sz="2000" spc="-70" dirty="0">
                <a:latin typeface="Verdana"/>
                <a:cs typeface="Verdana"/>
              </a:rPr>
              <a:t> from </a:t>
            </a:r>
            <a:r>
              <a:rPr sz="2000" spc="-25" dirty="0">
                <a:latin typeface="Verdana"/>
                <a:cs typeface="Verdana"/>
              </a:rPr>
              <a:t>the</a:t>
            </a:r>
            <a:endParaRPr sz="2000" dirty="0">
              <a:latin typeface="Verdana"/>
              <a:cs typeface="Verdana"/>
            </a:endParaRPr>
          </a:p>
          <a:p>
            <a:pPr marL="189230" marR="181610" algn="ctr">
              <a:lnSpc>
                <a:spcPct val="115599"/>
              </a:lnSpc>
            </a:pPr>
            <a:r>
              <a:rPr sz="2000" spc="-35" dirty="0">
                <a:latin typeface="Verdana"/>
                <a:cs typeface="Verdana"/>
              </a:rPr>
              <a:t>system</a:t>
            </a:r>
            <a:r>
              <a:rPr sz="2000" spc="-40" dirty="0">
                <a:latin typeface="Verdana"/>
                <a:cs typeface="Verdana"/>
              </a:rPr>
              <a:t> </a:t>
            </a:r>
            <a:r>
              <a:rPr sz="2000" spc="-60" dirty="0">
                <a:latin typeface="Verdana"/>
                <a:cs typeface="Verdana"/>
              </a:rPr>
              <a:t>and</a:t>
            </a:r>
            <a:r>
              <a:rPr sz="2000" spc="-35" dirty="0">
                <a:latin typeface="Verdana"/>
                <a:cs typeface="Verdana"/>
              </a:rPr>
              <a:t> </a:t>
            </a:r>
            <a:r>
              <a:rPr sz="2000" dirty="0">
                <a:latin typeface="Verdana"/>
                <a:cs typeface="Verdana"/>
              </a:rPr>
              <a:t>choose</a:t>
            </a:r>
            <a:r>
              <a:rPr sz="2000" spc="-35" dirty="0">
                <a:latin typeface="Verdana"/>
                <a:cs typeface="Verdana"/>
              </a:rPr>
              <a:t> </a:t>
            </a:r>
            <a:r>
              <a:rPr sz="2000" spc="-25" dirty="0">
                <a:latin typeface="Verdana"/>
                <a:cs typeface="Verdana"/>
              </a:rPr>
              <a:t>the </a:t>
            </a:r>
            <a:r>
              <a:rPr sz="2000" spc="-30" dirty="0">
                <a:latin typeface="Verdana"/>
                <a:cs typeface="Verdana"/>
              </a:rPr>
              <a:t>reason</a:t>
            </a:r>
            <a:r>
              <a:rPr sz="2000" spc="-125" dirty="0">
                <a:latin typeface="Verdana"/>
                <a:cs typeface="Verdana"/>
              </a:rPr>
              <a:t> </a:t>
            </a:r>
            <a:r>
              <a:rPr sz="2000" dirty="0">
                <a:latin typeface="Verdana"/>
                <a:cs typeface="Verdana"/>
              </a:rPr>
              <a:t>of</a:t>
            </a:r>
            <a:r>
              <a:rPr sz="2000" spc="-120" dirty="0">
                <a:latin typeface="Verdana"/>
                <a:cs typeface="Verdana"/>
              </a:rPr>
              <a:t> </a:t>
            </a:r>
            <a:r>
              <a:rPr sz="2000" spc="-10" dirty="0">
                <a:latin typeface="Verdana"/>
                <a:cs typeface="Verdana"/>
              </a:rPr>
              <a:t>cancellation.</a:t>
            </a:r>
            <a:endParaRPr sz="2000" dirty="0">
              <a:latin typeface="Verdana"/>
              <a:cs typeface="Verdana"/>
            </a:endParaRPr>
          </a:p>
        </p:txBody>
      </p:sp>
      <p:sp>
        <p:nvSpPr>
          <p:cNvPr id="11" name="object 11"/>
          <p:cNvSpPr txBox="1"/>
          <p:nvPr/>
        </p:nvSpPr>
        <p:spPr>
          <a:xfrm>
            <a:off x="13892052" y="5846646"/>
            <a:ext cx="3518535" cy="1572225"/>
          </a:xfrm>
          <a:prstGeom prst="rect">
            <a:avLst/>
          </a:prstGeom>
        </p:spPr>
        <p:txBody>
          <a:bodyPr vert="horz" wrap="square" lIns="0" tIns="12700" rIns="0" bIns="0" rtlCol="0">
            <a:spAutoFit/>
          </a:bodyPr>
          <a:lstStyle/>
          <a:p>
            <a:pPr marL="230504" marR="222885" indent="-45085">
              <a:lnSpc>
                <a:spcPct val="130200"/>
              </a:lnSpc>
              <a:spcBef>
                <a:spcPts val="100"/>
              </a:spcBef>
            </a:pPr>
            <a:r>
              <a:rPr lang="en-US" sz="2000" spc="-55" dirty="0">
                <a:latin typeface="Verdana"/>
                <a:cs typeface="Verdana"/>
              </a:rPr>
              <a:t>If the </a:t>
            </a:r>
            <a:r>
              <a:rPr sz="2000" spc="-55" dirty="0">
                <a:latin typeface="Verdana"/>
                <a:cs typeface="Verdana"/>
              </a:rPr>
              <a:t>Order</a:t>
            </a:r>
            <a:r>
              <a:rPr sz="2000" spc="-140" dirty="0">
                <a:latin typeface="Verdana"/>
                <a:cs typeface="Verdana"/>
              </a:rPr>
              <a:t> </a:t>
            </a:r>
            <a:r>
              <a:rPr sz="2000" spc="-35" dirty="0">
                <a:latin typeface="Verdana"/>
                <a:cs typeface="Verdana"/>
              </a:rPr>
              <a:t>status</a:t>
            </a:r>
            <a:r>
              <a:rPr sz="2000" spc="-135" dirty="0">
                <a:latin typeface="Verdana"/>
                <a:cs typeface="Verdana"/>
              </a:rPr>
              <a:t> </a:t>
            </a:r>
            <a:r>
              <a:rPr sz="2000" spc="-10" dirty="0">
                <a:latin typeface="Verdana"/>
                <a:cs typeface="Verdana"/>
              </a:rPr>
              <a:t>is</a:t>
            </a:r>
            <a:r>
              <a:rPr sz="2000" spc="-140" dirty="0">
                <a:latin typeface="Verdana"/>
                <a:cs typeface="Verdana"/>
              </a:rPr>
              <a:t> </a:t>
            </a:r>
            <a:r>
              <a:rPr sz="2000" spc="-10" dirty="0">
                <a:latin typeface="Verdana"/>
                <a:cs typeface="Verdana"/>
              </a:rPr>
              <a:t>shippied </a:t>
            </a:r>
            <a:r>
              <a:rPr sz="2000" dirty="0">
                <a:latin typeface="Verdana"/>
                <a:cs typeface="Verdana"/>
              </a:rPr>
              <a:t>we</a:t>
            </a:r>
            <a:r>
              <a:rPr sz="2000" spc="-125" dirty="0">
                <a:latin typeface="Verdana"/>
                <a:cs typeface="Verdana"/>
              </a:rPr>
              <a:t> </a:t>
            </a:r>
            <a:r>
              <a:rPr sz="2000" spc="-65" dirty="0">
                <a:latin typeface="Verdana"/>
                <a:cs typeface="Verdana"/>
              </a:rPr>
              <a:t>submit</a:t>
            </a:r>
            <a:r>
              <a:rPr sz="2000" spc="-120" dirty="0">
                <a:latin typeface="Verdana"/>
                <a:cs typeface="Verdana"/>
              </a:rPr>
              <a:t> </a:t>
            </a:r>
            <a:r>
              <a:rPr sz="2000" spc="-55" dirty="0">
                <a:latin typeface="Verdana"/>
                <a:cs typeface="Verdana"/>
              </a:rPr>
              <a:t>a</a:t>
            </a:r>
            <a:r>
              <a:rPr sz="2000" spc="-120" dirty="0">
                <a:latin typeface="Verdana"/>
                <a:cs typeface="Verdana"/>
              </a:rPr>
              <a:t> </a:t>
            </a:r>
            <a:r>
              <a:rPr sz="2000" spc="-10" dirty="0">
                <a:latin typeface="Verdana"/>
                <a:cs typeface="Verdana"/>
              </a:rPr>
              <a:t>cancellation</a:t>
            </a:r>
            <a:endParaRPr sz="2000" dirty="0">
              <a:latin typeface="Verdana"/>
              <a:cs typeface="Verdana"/>
            </a:endParaRPr>
          </a:p>
          <a:p>
            <a:pPr marL="12700">
              <a:lnSpc>
                <a:spcPct val="100000"/>
              </a:lnSpc>
              <a:spcBef>
                <a:spcPts val="375"/>
              </a:spcBef>
            </a:pPr>
            <a:r>
              <a:rPr sz="2000" spc="-30" dirty="0">
                <a:latin typeface="Verdana"/>
                <a:cs typeface="Verdana"/>
              </a:rPr>
              <a:t>request</a:t>
            </a:r>
            <a:r>
              <a:rPr sz="2000" spc="-125" dirty="0">
                <a:latin typeface="Verdana"/>
                <a:cs typeface="Verdana"/>
              </a:rPr>
              <a:t> </a:t>
            </a:r>
            <a:r>
              <a:rPr sz="2000" spc="-80" dirty="0">
                <a:latin typeface="Verdana"/>
                <a:cs typeface="Verdana"/>
              </a:rPr>
              <a:t>through</a:t>
            </a:r>
            <a:r>
              <a:rPr sz="2000" spc="-125" dirty="0">
                <a:latin typeface="Verdana"/>
                <a:cs typeface="Verdana"/>
              </a:rPr>
              <a:t> </a:t>
            </a:r>
            <a:r>
              <a:rPr sz="2000" spc="-55" dirty="0">
                <a:latin typeface="Verdana"/>
                <a:cs typeface="Verdana"/>
              </a:rPr>
              <a:t>the</a:t>
            </a:r>
            <a:r>
              <a:rPr sz="2000" spc="-125" dirty="0">
                <a:latin typeface="Verdana"/>
                <a:cs typeface="Verdana"/>
              </a:rPr>
              <a:t> </a:t>
            </a:r>
            <a:r>
              <a:rPr sz="2000" u="heavy" spc="-60" dirty="0">
                <a:uFill>
                  <a:solidFill>
                    <a:srgbClr val="000000"/>
                  </a:solidFill>
                </a:uFill>
                <a:latin typeface="Verdana"/>
                <a:cs typeface="Verdana"/>
                <a:hlinkClick r:id="rId3"/>
              </a:rPr>
              <a:t>DS</a:t>
            </a:r>
            <a:r>
              <a:rPr sz="2000" u="heavy" spc="-120" dirty="0">
                <a:uFill>
                  <a:solidFill>
                    <a:srgbClr val="000000"/>
                  </a:solidFill>
                </a:uFill>
                <a:latin typeface="Verdana"/>
                <a:cs typeface="Verdana"/>
                <a:hlinkClick r:id="rId3"/>
              </a:rPr>
              <a:t> </a:t>
            </a:r>
            <a:r>
              <a:rPr sz="2000" u="heavy" spc="-20" dirty="0">
                <a:uFill>
                  <a:solidFill>
                    <a:srgbClr val="000000"/>
                  </a:solidFill>
                </a:uFill>
                <a:latin typeface="Verdana"/>
                <a:cs typeface="Verdana"/>
                <a:hlinkClick r:id="rId3"/>
              </a:rPr>
              <a:t>form</a:t>
            </a:r>
            <a:endParaRPr sz="2000" dirty="0">
              <a:latin typeface="Verdana"/>
              <a:cs typeface="Verdana"/>
            </a:endParaRPr>
          </a:p>
        </p:txBody>
      </p:sp>
      <p:sp>
        <p:nvSpPr>
          <p:cNvPr id="12" name="TextBox 11">
            <a:extLst>
              <a:ext uri="{FF2B5EF4-FFF2-40B4-BE49-F238E27FC236}">
                <a16:creationId xmlns:a16="http://schemas.microsoft.com/office/drawing/2014/main" id="{35D40DA0-D416-E571-E19D-6BC042A51249}"/>
              </a:ext>
            </a:extLst>
          </p:cNvPr>
          <p:cNvSpPr txBox="1"/>
          <p:nvPr/>
        </p:nvSpPr>
        <p:spPr>
          <a:xfrm>
            <a:off x="9829800" y="1970786"/>
            <a:ext cx="4738798" cy="400110"/>
          </a:xfrm>
          <a:prstGeom prst="rect">
            <a:avLst/>
          </a:prstGeom>
          <a:noFill/>
        </p:spPr>
        <p:txBody>
          <a:bodyPr wrap="none" rtlCol="0">
            <a:spAutoFit/>
          </a:bodyPr>
          <a:lstStyle/>
          <a:p>
            <a:r>
              <a:rPr lang="en-US" sz="2000" b="1" dirty="0"/>
              <a:t>3-If the customer cancelled the order </a:t>
            </a:r>
          </a:p>
        </p:txBody>
      </p:sp>
      <p:sp>
        <p:nvSpPr>
          <p:cNvPr id="14" name="TextBox 13">
            <a:extLst>
              <a:ext uri="{FF2B5EF4-FFF2-40B4-BE49-F238E27FC236}">
                <a16:creationId xmlns:a16="http://schemas.microsoft.com/office/drawing/2014/main" id="{F2F998BA-0893-F180-2366-B0A8498391B9}"/>
              </a:ext>
            </a:extLst>
          </p:cNvPr>
          <p:cNvSpPr txBox="1"/>
          <p:nvPr/>
        </p:nvSpPr>
        <p:spPr>
          <a:xfrm>
            <a:off x="128504" y="163123"/>
            <a:ext cx="9144000" cy="707886"/>
          </a:xfrm>
          <a:prstGeom prst="rect">
            <a:avLst/>
          </a:prstGeom>
          <a:noFill/>
        </p:spPr>
        <p:txBody>
          <a:bodyPr wrap="square">
            <a:spAutoFit/>
          </a:bodyPr>
          <a:lstStyle/>
          <a:p>
            <a:r>
              <a:rPr lang="en-US" sz="4000" b="1" spc="70" dirty="0">
                <a:solidFill>
                  <a:srgbClr val="785333"/>
                </a:solidFill>
                <a:latin typeface="Cambria"/>
                <a:cs typeface="Cambria"/>
              </a:rPr>
              <a:t>3-Action Taken </a:t>
            </a:r>
            <a:r>
              <a:rPr lang="en-US" sz="4000" b="1" spc="135" dirty="0">
                <a:solidFill>
                  <a:srgbClr val="785333"/>
                </a:solidFill>
                <a:latin typeface="Cambria"/>
                <a:cs typeface="Cambria"/>
              </a:rPr>
              <a:t>after</a:t>
            </a:r>
            <a:r>
              <a:rPr lang="en-US" sz="4000" b="1" dirty="0">
                <a:solidFill>
                  <a:srgbClr val="785333"/>
                </a:solidFill>
                <a:latin typeface="Cambria"/>
                <a:cs typeface="Cambria"/>
              </a:rPr>
              <a:t> </a:t>
            </a:r>
            <a:r>
              <a:rPr lang="en-US" sz="4000" b="1" spc="120" dirty="0">
                <a:solidFill>
                  <a:srgbClr val="785333"/>
                </a:solidFill>
                <a:latin typeface="Cambria"/>
                <a:cs typeface="Cambria"/>
              </a:rPr>
              <a:t>call</a:t>
            </a:r>
            <a:endParaRPr lang="en-US" sz="40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EF002-B520-51D8-8976-9F8883B06BCC}"/>
              </a:ext>
            </a:extLst>
          </p:cNvPr>
          <p:cNvSpPr>
            <a:spLocks noGrp="1"/>
          </p:cNvSpPr>
          <p:nvPr>
            <p:ph type="title"/>
          </p:nvPr>
        </p:nvSpPr>
        <p:spPr>
          <a:xfrm>
            <a:off x="-228600" y="474769"/>
            <a:ext cx="18025181" cy="615553"/>
          </a:xfrm>
        </p:spPr>
        <p:txBody>
          <a:bodyPr/>
          <a:lstStyle/>
          <a:p>
            <a:pPr algn="ctr"/>
            <a:r>
              <a:rPr lang="en-US" sz="4000" dirty="0">
                <a:solidFill>
                  <a:schemeClr val="accent6">
                    <a:lumMod val="50000"/>
                  </a:schemeClr>
                </a:solidFill>
              </a:rPr>
              <a:t>Cancellation Reasons</a:t>
            </a:r>
          </a:p>
        </p:txBody>
      </p:sp>
      <p:sp>
        <p:nvSpPr>
          <p:cNvPr id="3" name="Content Placeholder 2">
            <a:extLst>
              <a:ext uri="{FF2B5EF4-FFF2-40B4-BE49-F238E27FC236}">
                <a16:creationId xmlns:a16="http://schemas.microsoft.com/office/drawing/2014/main" id="{CEEE1C9A-7206-9D02-B30A-3CC355F068FD}"/>
              </a:ext>
            </a:extLst>
          </p:cNvPr>
          <p:cNvSpPr>
            <a:spLocks noGrp="1"/>
          </p:cNvSpPr>
          <p:nvPr>
            <p:ph sz="half" idx="2"/>
          </p:nvPr>
        </p:nvSpPr>
        <p:spPr>
          <a:xfrm>
            <a:off x="381000" y="1548522"/>
            <a:ext cx="7955280" cy="461665"/>
          </a:xfrm>
        </p:spPr>
        <p:txBody>
          <a:bodyPr/>
          <a:lstStyle/>
          <a:p>
            <a:pPr marL="457200" indent="-457200">
              <a:buFont typeface="Wingdings" panose="05000000000000000000" pitchFamily="2" charset="2"/>
              <a:buChar char="Ø"/>
            </a:pPr>
            <a:r>
              <a:rPr lang="en-US" sz="3000" dirty="0"/>
              <a:t>Customer Issues</a:t>
            </a:r>
          </a:p>
        </p:txBody>
      </p:sp>
      <p:sp>
        <p:nvSpPr>
          <p:cNvPr id="4" name="Content Placeholder 3">
            <a:extLst>
              <a:ext uri="{FF2B5EF4-FFF2-40B4-BE49-F238E27FC236}">
                <a16:creationId xmlns:a16="http://schemas.microsoft.com/office/drawing/2014/main" id="{38B8B7CB-6EBF-FE8E-6731-80E08F35B4B4}"/>
              </a:ext>
            </a:extLst>
          </p:cNvPr>
          <p:cNvSpPr>
            <a:spLocks noGrp="1"/>
          </p:cNvSpPr>
          <p:nvPr>
            <p:ph sz="half" idx="3"/>
          </p:nvPr>
        </p:nvSpPr>
        <p:spPr>
          <a:xfrm>
            <a:off x="6209607" y="1594688"/>
            <a:ext cx="5227318" cy="461665"/>
          </a:xfrm>
        </p:spPr>
        <p:txBody>
          <a:bodyPr/>
          <a:lstStyle/>
          <a:p>
            <a:pPr marL="457200" indent="-457200">
              <a:buFont typeface="Wingdings" panose="05000000000000000000" pitchFamily="2" charset="2"/>
              <a:buChar char="Ø"/>
            </a:pPr>
            <a:r>
              <a:rPr lang="en-US" sz="3000" dirty="0"/>
              <a:t>Product Issues</a:t>
            </a:r>
          </a:p>
        </p:txBody>
      </p:sp>
      <p:sp>
        <p:nvSpPr>
          <p:cNvPr id="5" name="TextBox 4">
            <a:extLst>
              <a:ext uri="{FF2B5EF4-FFF2-40B4-BE49-F238E27FC236}">
                <a16:creationId xmlns:a16="http://schemas.microsoft.com/office/drawing/2014/main" id="{B1ED7BE5-6671-6191-559E-7F6391CE2A68}"/>
              </a:ext>
            </a:extLst>
          </p:cNvPr>
          <p:cNvSpPr txBox="1"/>
          <p:nvPr/>
        </p:nvSpPr>
        <p:spPr>
          <a:xfrm>
            <a:off x="13639800" y="1502355"/>
            <a:ext cx="3587842" cy="553998"/>
          </a:xfrm>
          <a:prstGeom prst="rect">
            <a:avLst/>
          </a:prstGeom>
          <a:noFill/>
        </p:spPr>
        <p:txBody>
          <a:bodyPr wrap="none" rtlCol="0">
            <a:spAutoFit/>
          </a:bodyPr>
          <a:lstStyle/>
          <a:p>
            <a:pPr marL="285750" indent="-285750">
              <a:buFont typeface="Wingdings" panose="05000000000000000000" pitchFamily="2" charset="2"/>
              <a:buChar char="Ø"/>
            </a:pPr>
            <a:r>
              <a:rPr lang="en-US" sz="3000" dirty="0"/>
              <a:t>Operations Issues</a:t>
            </a:r>
          </a:p>
        </p:txBody>
      </p:sp>
      <p:sp>
        <p:nvSpPr>
          <p:cNvPr id="6" name="TextBox 5">
            <a:extLst>
              <a:ext uri="{FF2B5EF4-FFF2-40B4-BE49-F238E27FC236}">
                <a16:creationId xmlns:a16="http://schemas.microsoft.com/office/drawing/2014/main" id="{55B648F3-C70A-8AB3-FD4C-03E8B6B1774A}"/>
              </a:ext>
            </a:extLst>
          </p:cNvPr>
          <p:cNvSpPr txBox="1"/>
          <p:nvPr/>
        </p:nvSpPr>
        <p:spPr>
          <a:xfrm>
            <a:off x="6477000" y="2324100"/>
            <a:ext cx="4052713" cy="2092881"/>
          </a:xfrm>
          <a:prstGeom prst="rect">
            <a:avLst/>
          </a:prstGeom>
          <a:noFill/>
        </p:spPr>
        <p:txBody>
          <a:bodyPr wrap="none" rtlCol="0">
            <a:spAutoFit/>
          </a:bodyPr>
          <a:lstStyle/>
          <a:p>
            <a:pPr marL="285750" indent="-285750">
              <a:buFont typeface="Arial" panose="020B0604020202020204" pitchFamily="34" charset="0"/>
              <a:buChar char="•"/>
            </a:pPr>
            <a:r>
              <a:rPr lang="en-US" sz="2200" dirty="0"/>
              <a:t>Quality Concerns.</a:t>
            </a:r>
            <a:br>
              <a:rPr lang="en-US" sz="2200" dirty="0"/>
            </a:br>
            <a:endParaRPr lang="en-US" sz="2200" dirty="0"/>
          </a:p>
          <a:p>
            <a:pPr marL="285750" indent="-285750">
              <a:buFont typeface="Arial" panose="020B0604020202020204" pitchFamily="34" charset="0"/>
              <a:buChar char="•"/>
            </a:pPr>
            <a:r>
              <a:rPr lang="en-US" sz="2200" dirty="0"/>
              <a:t>Lack of Information.</a:t>
            </a:r>
            <a:br>
              <a:rPr lang="en-US" sz="2200" dirty="0"/>
            </a:br>
            <a:endParaRPr lang="en-US" sz="2200" dirty="0"/>
          </a:p>
          <a:p>
            <a:pPr marL="285750" indent="-285750">
              <a:buFont typeface="Arial" panose="020B0604020202020204" pitchFamily="34" charset="0"/>
              <a:buChar char="•"/>
            </a:pPr>
            <a:r>
              <a:rPr lang="en-US" sz="2200" dirty="0"/>
              <a:t>Concerns About Ingredients.</a:t>
            </a:r>
          </a:p>
          <a:p>
            <a:pPr marL="285750" indent="-285750">
              <a:buFont typeface="Arial" panose="020B0604020202020204" pitchFamily="34" charset="0"/>
              <a:buChar char="•"/>
            </a:pPr>
            <a:endParaRPr lang="en-US" sz="2000" dirty="0"/>
          </a:p>
        </p:txBody>
      </p:sp>
      <p:sp>
        <p:nvSpPr>
          <p:cNvPr id="8" name="TextBox 7">
            <a:extLst>
              <a:ext uri="{FF2B5EF4-FFF2-40B4-BE49-F238E27FC236}">
                <a16:creationId xmlns:a16="http://schemas.microsoft.com/office/drawing/2014/main" id="{EB459FE9-6B53-D293-A123-C35080662378}"/>
              </a:ext>
            </a:extLst>
          </p:cNvPr>
          <p:cNvSpPr txBox="1"/>
          <p:nvPr/>
        </p:nvSpPr>
        <p:spPr>
          <a:xfrm>
            <a:off x="13674436" y="2324100"/>
            <a:ext cx="4613564" cy="3816429"/>
          </a:xfrm>
          <a:prstGeom prst="rect">
            <a:avLst/>
          </a:prstGeom>
          <a:noFill/>
        </p:spPr>
        <p:txBody>
          <a:bodyPr wrap="square">
            <a:spAutoFit/>
          </a:bodyPr>
          <a:lstStyle/>
          <a:p>
            <a:pPr marL="342900" indent="-342900">
              <a:buFont typeface="Arial" panose="020B0604020202020204" pitchFamily="34" charset="0"/>
              <a:buChar char="•"/>
            </a:pPr>
            <a:r>
              <a:rPr lang="en-US" sz="2200" dirty="0"/>
              <a:t>Fulfillment Delays.</a:t>
            </a:r>
            <a:br>
              <a:rPr lang="en-US" sz="2200" dirty="0"/>
            </a:br>
            <a:r>
              <a:rPr lang="en-US" sz="2200" dirty="0"/>
              <a:t> </a:t>
            </a:r>
          </a:p>
          <a:p>
            <a:pPr marL="342900" indent="-342900">
              <a:buFont typeface="Arial" panose="020B0604020202020204" pitchFamily="34" charset="0"/>
              <a:buChar char="•"/>
            </a:pPr>
            <a:r>
              <a:rPr lang="en-US" sz="2200" dirty="0"/>
              <a:t>Technical Issues.</a:t>
            </a:r>
            <a:br>
              <a:rPr lang="en-US" sz="2200" dirty="0"/>
            </a:br>
            <a:r>
              <a:rPr lang="en-US" sz="2200" dirty="0"/>
              <a:t> </a:t>
            </a:r>
          </a:p>
          <a:p>
            <a:pPr marL="342900" indent="-342900">
              <a:buFont typeface="Arial" panose="020B0604020202020204" pitchFamily="34" charset="0"/>
              <a:buChar char="•"/>
            </a:pPr>
            <a:r>
              <a:rPr lang="en-US" sz="2200" dirty="0"/>
              <a:t>Stock Issues.</a:t>
            </a:r>
            <a:br>
              <a:rPr lang="en-US" sz="2200" dirty="0"/>
            </a:br>
            <a:endParaRPr lang="en-US" sz="2200" dirty="0"/>
          </a:p>
          <a:p>
            <a:pPr marL="342900" indent="-342900">
              <a:buFont typeface="Arial" panose="020B0604020202020204" pitchFamily="34" charset="0"/>
              <a:buChar char="•"/>
            </a:pPr>
            <a:r>
              <a:rPr lang="en-US" sz="2200" dirty="0"/>
              <a:t>Confirmation issue.</a:t>
            </a:r>
            <a:br>
              <a:rPr lang="en-US" sz="2200" dirty="0"/>
            </a:br>
            <a:endParaRPr lang="en-US" sz="2200" dirty="0"/>
          </a:p>
          <a:p>
            <a:pPr marL="342900" indent="-342900">
              <a:buFont typeface="Arial" panose="020B0604020202020204" pitchFamily="34" charset="0"/>
              <a:buChar char="•"/>
            </a:pPr>
            <a:r>
              <a:rPr lang="en-US" sz="2200" dirty="0"/>
              <a:t>Uncovered Delivery Area.</a:t>
            </a:r>
            <a:br>
              <a:rPr lang="en-US" sz="2200" dirty="0"/>
            </a:br>
            <a:endParaRPr lang="en-US" sz="2200" dirty="0"/>
          </a:p>
          <a:p>
            <a:pPr marL="342900" indent="-342900">
              <a:buFont typeface="Arial" panose="020B0604020202020204" pitchFamily="34" charset="0"/>
              <a:buChar char="•"/>
            </a:pPr>
            <a:r>
              <a:rPr lang="en-US" sz="2200" dirty="0"/>
              <a:t>Late Delivery.</a:t>
            </a:r>
          </a:p>
        </p:txBody>
      </p:sp>
      <p:sp>
        <p:nvSpPr>
          <p:cNvPr id="10" name="TextBox 9">
            <a:extLst>
              <a:ext uri="{FF2B5EF4-FFF2-40B4-BE49-F238E27FC236}">
                <a16:creationId xmlns:a16="http://schemas.microsoft.com/office/drawing/2014/main" id="{76E5483E-2F9C-5DD0-5C16-FDDC0475C4A9}"/>
              </a:ext>
            </a:extLst>
          </p:cNvPr>
          <p:cNvSpPr txBox="1"/>
          <p:nvPr/>
        </p:nvSpPr>
        <p:spPr>
          <a:xfrm>
            <a:off x="533400" y="2327564"/>
            <a:ext cx="5440682" cy="7879080"/>
          </a:xfrm>
          <a:prstGeom prst="rect">
            <a:avLst/>
          </a:prstGeom>
          <a:noFill/>
        </p:spPr>
        <p:txBody>
          <a:bodyPr wrap="square">
            <a:spAutoFit/>
          </a:bodyPr>
          <a:lstStyle/>
          <a:p>
            <a:pPr marL="285750" indent="-285750">
              <a:buFont typeface="Arial" panose="020B0604020202020204" pitchFamily="34" charset="0"/>
              <a:buChar char="•"/>
            </a:pPr>
            <a:r>
              <a:rPr lang="en-US" sz="2200" dirty="0"/>
              <a:t>Changed Mind.</a:t>
            </a:r>
            <a:br>
              <a:rPr lang="en-US" sz="2200" dirty="0"/>
            </a:br>
            <a:endParaRPr lang="en-US" sz="2200" dirty="0"/>
          </a:p>
          <a:p>
            <a:pPr marL="285750" indent="-285750">
              <a:buFont typeface="Arial" panose="020B0604020202020204" pitchFamily="34" charset="0"/>
              <a:buChar char="•"/>
            </a:pPr>
            <a:r>
              <a:rPr lang="en-US" sz="2200" dirty="0"/>
              <a:t>Found Better Deal Elsewhere.</a:t>
            </a:r>
            <a:br>
              <a:rPr lang="en-US" sz="2200" dirty="0"/>
            </a:br>
            <a:endParaRPr lang="en-US" sz="2200" dirty="0"/>
          </a:p>
          <a:p>
            <a:pPr marL="285750" indent="-285750">
              <a:buFont typeface="Arial" panose="020B0604020202020204" pitchFamily="34" charset="0"/>
              <a:buChar char="•"/>
            </a:pPr>
            <a:r>
              <a:rPr lang="en-US" sz="2200" dirty="0"/>
              <a:t>Financial Reasons.</a:t>
            </a:r>
            <a:br>
              <a:rPr lang="en-US" sz="2200" dirty="0"/>
            </a:br>
            <a:endParaRPr lang="en-US" sz="2200" dirty="0"/>
          </a:p>
          <a:p>
            <a:pPr marL="285750" indent="-285750">
              <a:buFont typeface="Arial" panose="020B0604020202020204" pitchFamily="34" charset="0"/>
              <a:buChar char="•"/>
            </a:pPr>
            <a:r>
              <a:rPr lang="en-US" sz="2200" dirty="0"/>
              <a:t>Personal Emergency.</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Customer Service Experience.</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Wrong Product Ordered.</a:t>
            </a:r>
            <a:br>
              <a:rPr lang="en-US" sz="2200" dirty="0"/>
            </a:br>
            <a:endParaRPr lang="en-US" sz="2200" dirty="0"/>
          </a:p>
          <a:p>
            <a:pPr marL="285750" indent="-285750">
              <a:buFont typeface="Arial" panose="020B0604020202020204" pitchFamily="34" charset="0"/>
              <a:buChar char="•"/>
            </a:pPr>
            <a:r>
              <a:rPr lang="en-US" sz="2200" dirty="0"/>
              <a:t>Duplicate Order.</a:t>
            </a:r>
            <a:br>
              <a:rPr lang="en-US" sz="2200" dirty="0"/>
            </a:br>
            <a:endParaRPr lang="en-US" sz="2200" dirty="0"/>
          </a:p>
          <a:p>
            <a:pPr marL="285750" indent="-285750">
              <a:buFont typeface="Arial" panose="020B0604020202020204" pitchFamily="34" charset="0"/>
              <a:buChar char="•"/>
            </a:pPr>
            <a:r>
              <a:rPr lang="en-US" sz="2200" dirty="0"/>
              <a:t>Refuse to Mention.</a:t>
            </a:r>
            <a:br>
              <a:rPr lang="en-US" sz="2200" dirty="0"/>
            </a:br>
            <a:endParaRPr lang="en-US" sz="2200" dirty="0"/>
          </a:p>
          <a:p>
            <a:pPr marL="285750" indent="-285750">
              <a:buFont typeface="Arial" panose="020B0604020202020204" pitchFamily="34" charset="0"/>
              <a:buChar char="•"/>
            </a:pPr>
            <a:r>
              <a:rPr lang="en-US" sz="2200" dirty="0"/>
              <a:t>No Answer.</a:t>
            </a:r>
            <a:br>
              <a:rPr lang="en-US" sz="2200" dirty="0"/>
            </a:br>
            <a:endParaRPr lang="en-US" sz="2200" dirty="0"/>
          </a:p>
          <a:p>
            <a:pPr marL="285750" indent="-285750">
              <a:buFont typeface="Arial" panose="020B0604020202020204" pitchFamily="34" charset="0"/>
              <a:buChar char="•"/>
            </a:pPr>
            <a:r>
              <a:rPr lang="en-US" sz="2200" dirty="0"/>
              <a:t>Wrong Phone number.</a:t>
            </a:r>
            <a:br>
              <a:rPr lang="en-US" sz="2200" dirty="0"/>
            </a:br>
            <a:endParaRPr lang="en-US" sz="2200" dirty="0"/>
          </a:p>
          <a:p>
            <a:pPr marL="285750" indent="-285750">
              <a:buFont typeface="Arial" panose="020B0604020202020204" pitchFamily="34" charset="0"/>
              <a:buChar char="•"/>
            </a:pPr>
            <a:r>
              <a:rPr lang="en-US" sz="2200" dirty="0"/>
              <a:t>Change Payment Term.</a:t>
            </a:r>
            <a:br>
              <a:rPr lang="en-US" sz="2200" dirty="0"/>
            </a:br>
            <a:br>
              <a:rPr lang="en-US" sz="2200" dirty="0"/>
            </a:br>
            <a:endParaRPr lang="en-US" sz="2200" dirty="0"/>
          </a:p>
        </p:txBody>
      </p:sp>
    </p:spTree>
    <p:extLst>
      <p:ext uri="{BB962C8B-B14F-4D97-AF65-F5344CB8AC3E}">
        <p14:creationId xmlns:p14="http://schemas.microsoft.com/office/powerpoint/2010/main" val="2929962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524702"/>
            <a:ext cx="18129250" cy="8762365"/>
            <a:chOff x="0" y="1524702"/>
            <a:chExt cx="18129250" cy="8762365"/>
          </a:xfrm>
        </p:grpSpPr>
        <p:pic>
          <p:nvPicPr>
            <p:cNvPr id="3" name="object 3"/>
            <p:cNvPicPr/>
            <p:nvPr/>
          </p:nvPicPr>
          <p:blipFill>
            <a:blip r:embed="rId2" cstate="print"/>
            <a:stretch>
              <a:fillRect/>
            </a:stretch>
          </p:blipFill>
          <p:spPr>
            <a:xfrm>
              <a:off x="0" y="1524702"/>
              <a:ext cx="10896599" cy="2447924"/>
            </a:xfrm>
            <a:prstGeom prst="rect">
              <a:avLst/>
            </a:prstGeom>
          </p:spPr>
        </p:pic>
        <p:pic>
          <p:nvPicPr>
            <p:cNvPr id="4" name="object 4"/>
            <p:cNvPicPr/>
            <p:nvPr/>
          </p:nvPicPr>
          <p:blipFill>
            <a:blip r:embed="rId3" cstate="print"/>
            <a:stretch>
              <a:fillRect/>
            </a:stretch>
          </p:blipFill>
          <p:spPr>
            <a:xfrm>
              <a:off x="10013937" y="3976079"/>
              <a:ext cx="8115299" cy="3886199"/>
            </a:xfrm>
            <a:prstGeom prst="rect">
              <a:avLst/>
            </a:prstGeom>
          </p:spPr>
        </p:pic>
        <p:pic>
          <p:nvPicPr>
            <p:cNvPr id="5" name="object 5"/>
            <p:cNvPicPr/>
            <p:nvPr/>
          </p:nvPicPr>
          <p:blipFill>
            <a:blip r:embed="rId4" cstate="print"/>
            <a:stretch>
              <a:fillRect/>
            </a:stretch>
          </p:blipFill>
          <p:spPr>
            <a:xfrm>
              <a:off x="199035" y="6534626"/>
              <a:ext cx="9344024" cy="3752372"/>
            </a:xfrm>
            <a:prstGeom prst="rect">
              <a:avLst/>
            </a:prstGeom>
          </p:spPr>
        </p:pic>
      </p:grpSp>
      <p:sp>
        <p:nvSpPr>
          <p:cNvPr id="6" name="object 6"/>
          <p:cNvSpPr txBox="1">
            <a:spLocks noGrp="1"/>
          </p:cNvSpPr>
          <p:nvPr>
            <p:ph type="title"/>
          </p:nvPr>
        </p:nvSpPr>
        <p:spPr>
          <a:xfrm>
            <a:off x="131409" y="836668"/>
            <a:ext cx="18025181" cy="500569"/>
          </a:xfrm>
          <a:prstGeom prst="rect">
            <a:avLst/>
          </a:prstGeom>
        </p:spPr>
        <p:txBody>
          <a:bodyPr vert="horz" wrap="square" lIns="0" tIns="66722" rIns="0" bIns="0" rtlCol="0">
            <a:spAutoFit/>
          </a:bodyPr>
          <a:lstStyle/>
          <a:p>
            <a:pPr marL="216535" marR="5080" indent="95885">
              <a:lnSpc>
                <a:spcPct val="115700"/>
              </a:lnSpc>
              <a:spcBef>
                <a:spcPts val="100"/>
              </a:spcBef>
            </a:pPr>
            <a:r>
              <a:rPr lang="en-US" b="1" dirty="0">
                <a:latin typeface="Tahoma"/>
                <a:cs typeface="Tahoma"/>
              </a:rPr>
              <a:t>For </a:t>
            </a:r>
            <a:r>
              <a:rPr b="1" dirty="0">
                <a:latin typeface="Tahoma"/>
                <a:cs typeface="Tahoma"/>
              </a:rPr>
              <a:t>Processing</a:t>
            </a:r>
            <a:r>
              <a:rPr b="1" spc="15" dirty="0">
                <a:latin typeface="Tahoma"/>
                <a:cs typeface="Tahoma"/>
              </a:rPr>
              <a:t> </a:t>
            </a:r>
            <a:r>
              <a:rPr spc="-70" dirty="0"/>
              <a:t>order</a:t>
            </a:r>
            <a:r>
              <a:rPr spc="-140" dirty="0"/>
              <a:t> </a:t>
            </a:r>
            <a:r>
              <a:rPr spc="-120" dirty="0"/>
              <a:t>that</a:t>
            </a:r>
            <a:r>
              <a:rPr spc="-140" dirty="0"/>
              <a:t> </a:t>
            </a:r>
            <a:r>
              <a:rPr dirty="0"/>
              <a:t>we</a:t>
            </a:r>
            <a:r>
              <a:rPr spc="-145" dirty="0"/>
              <a:t> </a:t>
            </a:r>
            <a:r>
              <a:rPr dirty="0"/>
              <a:t>need</a:t>
            </a:r>
            <a:r>
              <a:rPr spc="-140" dirty="0"/>
              <a:t> </a:t>
            </a:r>
            <a:r>
              <a:rPr spc="-20" dirty="0"/>
              <a:t>to</a:t>
            </a:r>
            <a:r>
              <a:rPr spc="-145" dirty="0"/>
              <a:t> </a:t>
            </a:r>
            <a:r>
              <a:rPr dirty="0"/>
              <a:t>cancel,</a:t>
            </a:r>
            <a:r>
              <a:rPr spc="-140" dirty="0"/>
              <a:t> </a:t>
            </a:r>
            <a:r>
              <a:rPr dirty="0"/>
              <a:t>we</a:t>
            </a:r>
            <a:r>
              <a:rPr spc="-140" dirty="0"/>
              <a:t> </a:t>
            </a:r>
            <a:r>
              <a:rPr dirty="0"/>
              <a:t>select</a:t>
            </a:r>
            <a:r>
              <a:rPr spc="-145" dirty="0"/>
              <a:t> </a:t>
            </a:r>
            <a:r>
              <a:rPr spc="-45" dirty="0"/>
              <a:t>Credit</a:t>
            </a:r>
            <a:r>
              <a:rPr spc="-140" dirty="0"/>
              <a:t> </a:t>
            </a:r>
            <a:r>
              <a:rPr spc="-40" dirty="0"/>
              <a:t>Memo,</a:t>
            </a:r>
            <a:r>
              <a:rPr spc="-145" dirty="0"/>
              <a:t> </a:t>
            </a:r>
            <a:r>
              <a:rPr spc="-100" dirty="0"/>
              <a:t>then</a:t>
            </a:r>
            <a:r>
              <a:rPr spc="-140" dirty="0"/>
              <a:t> </a:t>
            </a:r>
            <a:r>
              <a:rPr spc="55" dirty="0"/>
              <a:t>choose</a:t>
            </a:r>
            <a:r>
              <a:rPr spc="-140" dirty="0"/>
              <a:t> </a:t>
            </a:r>
            <a:r>
              <a:rPr spc="-45" dirty="0"/>
              <a:t>Credit</a:t>
            </a:r>
            <a:r>
              <a:rPr spc="-145" dirty="0"/>
              <a:t> </a:t>
            </a:r>
            <a:r>
              <a:rPr spc="-20" dirty="0"/>
              <a:t>Memo </a:t>
            </a:r>
            <a:r>
              <a:rPr spc="-10" dirty="0"/>
              <a:t>Offline.</a:t>
            </a:r>
          </a:p>
        </p:txBody>
      </p:sp>
      <p:sp>
        <p:nvSpPr>
          <p:cNvPr id="7" name="object 7"/>
          <p:cNvSpPr txBox="1"/>
          <p:nvPr/>
        </p:nvSpPr>
        <p:spPr>
          <a:xfrm>
            <a:off x="184494" y="5384009"/>
            <a:ext cx="8190865" cy="977900"/>
          </a:xfrm>
          <a:prstGeom prst="rect">
            <a:avLst/>
          </a:prstGeom>
        </p:spPr>
        <p:txBody>
          <a:bodyPr vert="horz" wrap="square" lIns="0" tIns="12700" rIns="0" bIns="0" rtlCol="0">
            <a:spAutoFit/>
          </a:bodyPr>
          <a:lstStyle/>
          <a:p>
            <a:pPr marL="3413125" marR="5080" indent="-3401060">
              <a:lnSpc>
                <a:spcPct val="115700"/>
              </a:lnSpc>
              <a:spcBef>
                <a:spcPts val="100"/>
              </a:spcBef>
            </a:pPr>
            <a:r>
              <a:rPr sz="2700" spc="-310" dirty="0">
                <a:latin typeface="Verdana"/>
                <a:cs typeface="Verdana"/>
              </a:rPr>
              <a:t>-</a:t>
            </a:r>
            <a:r>
              <a:rPr sz="2700" spc="-170" dirty="0">
                <a:latin typeface="Verdana"/>
                <a:cs typeface="Verdana"/>
              </a:rPr>
              <a:t> </a:t>
            </a:r>
            <a:r>
              <a:rPr sz="2700" dirty="0">
                <a:latin typeface="Verdana"/>
                <a:cs typeface="Verdana"/>
              </a:rPr>
              <a:t>The</a:t>
            </a:r>
            <a:r>
              <a:rPr sz="2700" spc="-170" dirty="0">
                <a:latin typeface="Verdana"/>
                <a:cs typeface="Verdana"/>
              </a:rPr>
              <a:t> </a:t>
            </a:r>
            <a:r>
              <a:rPr sz="2700" spc="-65" dirty="0">
                <a:latin typeface="Verdana"/>
                <a:cs typeface="Verdana"/>
              </a:rPr>
              <a:t>order</a:t>
            </a:r>
            <a:r>
              <a:rPr sz="2700" spc="-165" dirty="0">
                <a:latin typeface="Verdana"/>
                <a:cs typeface="Verdana"/>
              </a:rPr>
              <a:t> </a:t>
            </a:r>
            <a:r>
              <a:rPr sz="2700" spc="-55" dirty="0">
                <a:latin typeface="Verdana"/>
                <a:cs typeface="Verdana"/>
              </a:rPr>
              <a:t>status</a:t>
            </a:r>
            <a:r>
              <a:rPr sz="2700" spc="-170" dirty="0">
                <a:latin typeface="Verdana"/>
                <a:cs typeface="Verdana"/>
              </a:rPr>
              <a:t> </a:t>
            </a:r>
            <a:r>
              <a:rPr sz="2700" spc="-25" dirty="0">
                <a:latin typeface="Verdana"/>
                <a:cs typeface="Verdana"/>
              </a:rPr>
              <a:t>will</a:t>
            </a:r>
            <a:r>
              <a:rPr sz="2700" spc="-170" dirty="0">
                <a:latin typeface="Verdana"/>
                <a:cs typeface="Verdana"/>
              </a:rPr>
              <a:t> </a:t>
            </a:r>
            <a:r>
              <a:rPr sz="2700" spc="-20" dirty="0">
                <a:latin typeface="Verdana"/>
                <a:cs typeface="Verdana"/>
              </a:rPr>
              <a:t>change</a:t>
            </a:r>
            <a:r>
              <a:rPr sz="2700" spc="-165" dirty="0">
                <a:latin typeface="Verdana"/>
                <a:cs typeface="Verdana"/>
              </a:rPr>
              <a:t> </a:t>
            </a:r>
            <a:r>
              <a:rPr sz="2700" spc="-100" dirty="0">
                <a:latin typeface="Verdana"/>
                <a:cs typeface="Verdana"/>
              </a:rPr>
              <a:t>from</a:t>
            </a:r>
            <a:r>
              <a:rPr sz="2700" spc="-170" dirty="0">
                <a:latin typeface="Verdana"/>
                <a:cs typeface="Verdana"/>
              </a:rPr>
              <a:t> </a:t>
            </a:r>
            <a:r>
              <a:rPr sz="2700" dirty="0">
                <a:latin typeface="Verdana"/>
                <a:cs typeface="Verdana"/>
              </a:rPr>
              <a:t>Processing</a:t>
            </a:r>
            <a:r>
              <a:rPr sz="2700" spc="-170" dirty="0">
                <a:latin typeface="Verdana"/>
                <a:cs typeface="Verdana"/>
              </a:rPr>
              <a:t> </a:t>
            </a:r>
            <a:r>
              <a:rPr sz="2700" spc="-25" dirty="0">
                <a:latin typeface="Verdana"/>
                <a:cs typeface="Verdana"/>
              </a:rPr>
              <a:t>to </a:t>
            </a:r>
            <a:r>
              <a:rPr sz="2700" spc="-10" dirty="0">
                <a:latin typeface="Verdana"/>
                <a:cs typeface="Verdana"/>
              </a:rPr>
              <a:t>Closed.</a:t>
            </a:r>
            <a:endParaRPr sz="2700" dirty="0">
              <a:latin typeface="Verdana"/>
              <a:cs typeface="Verdana"/>
            </a:endParaRPr>
          </a:p>
        </p:txBody>
      </p:sp>
      <p:sp>
        <p:nvSpPr>
          <p:cNvPr id="9" name="TextBox 8">
            <a:extLst>
              <a:ext uri="{FF2B5EF4-FFF2-40B4-BE49-F238E27FC236}">
                <a16:creationId xmlns:a16="http://schemas.microsoft.com/office/drawing/2014/main" id="{78B2B4EB-4F3D-1E2A-58D9-029B5D9DED7D}"/>
              </a:ext>
            </a:extLst>
          </p:cNvPr>
          <p:cNvSpPr txBox="1"/>
          <p:nvPr/>
        </p:nvSpPr>
        <p:spPr>
          <a:xfrm>
            <a:off x="121577" y="113319"/>
            <a:ext cx="9151374" cy="707886"/>
          </a:xfrm>
          <a:prstGeom prst="rect">
            <a:avLst/>
          </a:prstGeom>
          <a:noFill/>
        </p:spPr>
        <p:txBody>
          <a:bodyPr wrap="square">
            <a:spAutoFit/>
          </a:bodyPr>
          <a:lstStyle/>
          <a:p>
            <a:r>
              <a:rPr lang="en-US" sz="4000" b="1" spc="70" dirty="0">
                <a:solidFill>
                  <a:srgbClr val="785333"/>
                </a:solidFill>
                <a:latin typeface="Cambria"/>
                <a:cs typeface="Cambria"/>
              </a:rPr>
              <a:t>3-Action Taken </a:t>
            </a:r>
            <a:r>
              <a:rPr lang="en-US" sz="4000" b="1" spc="135" dirty="0">
                <a:solidFill>
                  <a:srgbClr val="785333"/>
                </a:solidFill>
                <a:latin typeface="Cambria"/>
                <a:cs typeface="Cambria"/>
              </a:rPr>
              <a:t>after</a:t>
            </a:r>
            <a:r>
              <a:rPr lang="en-US" sz="4000" b="1" dirty="0">
                <a:solidFill>
                  <a:srgbClr val="785333"/>
                </a:solidFill>
                <a:latin typeface="Cambria"/>
                <a:cs typeface="Cambria"/>
              </a:rPr>
              <a:t> </a:t>
            </a:r>
            <a:r>
              <a:rPr lang="en-US" sz="4000" b="1" spc="120" dirty="0">
                <a:solidFill>
                  <a:srgbClr val="785333"/>
                </a:solidFill>
                <a:latin typeface="Cambria"/>
                <a:cs typeface="Cambria"/>
              </a:rPr>
              <a:t>call</a:t>
            </a:r>
            <a:endParaRPr lang="en-US" sz="40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096000" y="2738438"/>
            <a:ext cx="11296649" cy="2828924"/>
          </a:xfrm>
          <a:prstGeom prst="rect">
            <a:avLst/>
          </a:prstGeom>
        </p:spPr>
      </p:pic>
      <p:pic>
        <p:nvPicPr>
          <p:cNvPr id="3" name="object 3"/>
          <p:cNvPicPr/>
          <p:nvPr/>
        </p:nvPicPr>
        <p:blipFill>
          <a:blip r:embed="rId3" cstate="print"/>
          <a:stretch>
            <a:fillRect/>
          </a:stretch>
        </p:blipFill>
        <p:spPr>
          <a:xfrm>
            <a:off x="29497" y="6134100"/>
            <a:ext cx="11296648" cy="3971924"/>
          </a:xfrm>
          <a:prstGeom prst="rect">
            <a:avLst/>
          </a:prstGeom>
        </p:spPr>
      </p:pic>
      <p:sp>
        <p:nvSpPr>
          <p:cNvPr id="4" name="object 4"/>
          <p:cNvSpPr txBox="1">
            <a:spLocks noGrp="1"/>
          </p:cNvSpPr>
          <p:nvPr>
            <p:ph type="title"/>
          </p:nvPr>
        </p:nvSpPr>
        <p:spPr>
          <a:xfrm>
            <a:off x="131409" y="1118383"/>
            <a:ext cx="18025181" cy="1044714"/>
          </a:xfrm>
          <a:prstGeom prst="rect">
            <a:avLst/>
          </a:prstGeom>
        </p:spPr>
        <p:txBody>
          <a:bodyPr vert="horz" wrap="square" lIns="0" tIns="94746" rIns="0" bIns="0" rtlCol="0">
            <a:spAutoFit/>
          </a:bodyPr>
          <a:lstStyle/>
          <a:p>
            <a:pPr marL="74930" marR="5080">
              <a:lnSpc>
                <a:spcPct val="116100"/>
              </a:lnSpc>
              <a:spcBef>
                <a:spcPts val="95"/>
              </a:spcBef>
            </a:pPr>
            <a:r>
              <a:rPr lang="en-US" sz="2800" b="1" spc="-320" dirty="0"/>
              <a:t>For</a:t>
            </a:r>
            <a:r>
              <a:rPr lang="en-US" sz="2800" spc="-320" dirty="0"/>
              <a:t> </a:t>
            </a:r>
            <a:r>
              <a:rPr sz="2800" b="1" spc="-10" dirty="0">
                <a:latin typeface="Tahoma"/>
                <a:cs typeface="Tahoma"/>
              </a:rPr>
              <a:t>Pending</a:t>
            </a:r>
            <a:r>
              <a:rPr lang="en-US" sz="2800" b="1" spc="-10" dirty="0">
                <a:latin typeface="Tahoma"/>
                <a:cs typeface="Tahoma"/>
              </a:rPr>
              <a:t> orders </a:t>
            </a:r>
            <a:r>
              <a:rPr sz="2800" spc="-10" dirty="0"/>
              <a:t>,</a:t>
            </a:r>
            <a:r>
              <a:rPr sz="2800" spc="-40" dirty="0"/>
              <a:t> </a:t>
            </a:r>
            <a:r>
              <a:rPr sz="2800" dirty="0"/>
              <a:t>we</a:t>
            </a:r>
            <a:r>
              <a:rPr sz="2800" spc="-40" dirty="0"/>
              <a:t> </a:t>
            </a:r>
            <a:r>
              <a:rPr sz="2800" spc="55" dirty="0"/>
              <a:t>select</a:t>
            </a:r>
            <a:r>
              <a:rPr sz="2800" spc="-40" dirty="0"/>
              <a:t> </a:t>
            </a:r>
            <a:r>
              <a:rPr sz="2800" dirty="0"/>
              <a:t>Cancel</a:t>
            </a:r>
            <a:r>
              <a:rPr sz="2800" spc="-40" dirty="0"/>
              <a:t> </a:t>
            </a:r>
            <a:r>
              <a:rPr sz="2800" spc="-20" dirty="0"/>
              <a:t>from</a:t>
            </a:r>
            <a:r>
              <a:rPr sz="2800" spc="-40" dirty="0"/>
              <a:t> </a:t>
            </a:r>
            <a:r>
              <a:rPr sz="2800" dirty="0"/>
              <a:t>the</a:t>
            </a:r>
            <a:r>
              <a:rPr sz="2800" spc="-35" dirty="0"/>
              <a:t> </a:t>
            </a:r>
            <a:r>
              <a:rPr sz="2800" spc="-20" dirty="0"/>
              <a:t>options,</a:t>
            </a:r>
            <a:r>
              <a:rPr sz="2800" spc="-40" dirty="0"/>
              <a:t> </a:t>
            </a:r>
            <a:r>
              <a:rPr sz="2800" dirty="0"/>
              <a:t>then</a:t>
            </a:r>
            <a:r>
              <a:rPr sz="2800" spc="-40" dirty="0"/>
              <a:t> </a:t>
            </a:r>
            <a:r>
              <a:rPr sz="2800" dirty="0"/>
              <a:t>a</a:t>
            </a:r>
            <a:r>
              <a:rPr sz="2800" spc="-40" dirty="0"/>
              <a:t> </a:t>
            </a:r>
            <a:r>
              <a:rPr sz="2800" spc="-10" dirty="0"/>
              <a:t>dropdown </a:t>
            </a:r>
            <a:r>
              <a:rPr sz="2800" spc="-114" dirty="0"/>
              <a:t>menu</a:t>
            </a:r>
            <a:r>
              <a:rPr sz="2800" spc="-165" dirty="0"/>
              <a:t> </a:t>
            </a:r>
            <a:r>
              <a:rPr sz="2800" spc="-20" dirty="0"/>
              <a:t>will</a:t>
            </a:r>
            <a:r>
              <a:rPr sz="2800" spc="-165" dirty="0"/>
              <a:t> </a:t>
            </a:r>
            <a:r>
              <a:rPr sz="2800" spc="-45" dirty="0"/>
              <a:t>appear</a:t>
            </a:r>
            <a:r>
              <a:rPr sz="2800" spc="-165" dirty="0"/>
              <a:t> </a:t>
            </a:r>
            <a:r>
              <a:rPr sz="2800" spc="-50" dirty="0"/>
              <a:t>where</a:t>
            </a:r>
            <a:r>
              <a:rPr sz="2800" spc="-165" dirty="0"/>
              <a:t> </a:t>
            </a:r>
            <a:r>
              <a:rPr sz="2800" dirty="0"/>
              <a:t>we</a:t>
            </a:r>
            <a:r>
              <a:rPr sz="2800" spc="-165" dirty="0"/>
              <a:t> </a:t>
            </a:r>
            <a:r>
              <a:rPr sz="2800" spc="65" dirty="0"/>
              <a:t>choose</a:t>
            </a:r>
            <a:r>
              <a:rPr sz="2800" spc="-165" dirty="0"/>
              <a:t> </a:t>
            </a:r>
            <a:r>
              <a:rPr sz="2800" spc="-50" dirty="0"/>
              <a:t>the</a:t>
            </a:r>
            <a:r>
              <a:rPr sz="2800" spc="-165" dirty="0"/>
              <a:t> </a:t>
            </a:r>
            <a:r>
              <a:rPr sz="2800" spc="-10" dirty="0"/>
              <a:t>cancellation</a:t>
            </a:r>
            <a:r>
              <a:rPr sz="2800" spc="-165" dirty="0"/>
              <a:t> </a:t>
            </a:r>
            <a:r>
              <a:rPr sz="2800" spc="-10" dirty="0"/>
              <a:t>reason.</a:t>
            </a:r>
            <a:endParaRPr sz="2800" dirty="0">
              <a:latin typeface="Tahoma"/>
              <a:cs typeface="Tahoma"/>
            </a:endParaRPr>
          </a:p>
        </p:txBody>
      </p:sp>
      <p:sp>
        <p:nvSpPr>
          <p:cNvPr id="6" name="TextBox 5">
            <a:extLst>
              <a:ext uri="{FF2B5EF4-FFF2-40B4-BE49-F238E27FC236}">
                <a16:creationId xmlns:a16="http://schemas.microsoft.com/office/drawing/2014/main" id="{D7B13268-7BFD-CF4C-F592-70F7A88BB44D}"/>
              </a:ext>
            </a:extLst>
          </p:cNvPr>
          <p:cNvSpPr txBox="1"/>
          <p:nvPr/>
        </p:nvSpPr>
        <p:spPr>
          <a:xfrm>
            <a:off x="-7375" y="297609"/>
            <a:ext cx="9151374" cy="707886"/>
          </a:xfrm>
          <a:prstGeom prst="rect">
            <a:avLst/>
          </a:prstGeom>
          <a:noFill/>
        </p:spPr>
        <p:txBody>
          <a:bodyPr wrap="square">
            <a:spAutoFit/>
          </a:bodyPr>
          <a:lstStyle/>
          <a:p>
            <a:r>
              <a:rPr lang="en-US" sz="4000" b="1" spc="70" dirty="0">
                <a:solidFill>
                  <a:srgbClr val="785333"/>
                </a:solidFill>
                <a:latin typeface="Cambria"/>
                <a:cs typeface="Cambria"/>
              </a:rPr>
              <a:t>3-Action Taken </a:t>
            </a:r>
            <a:r>
              <a:rPr lang="en-US" sz="4000" b="1" spc="135" dirty="0">
                <a:solidFill>
                  <a:srgbClr val="785333"/>
                </a:solidFill>
                <a:latin typeface="Cambria"/>
                <a:cs typeface="Cambria"/>
              </a:rPr>
              <a:t>after</a:t>
            </a:r>
            <a:r>
              <a:rPr lang="en-US" sz="4000" b="1" dirty="0">
                <a:solidFill>
                  <a:srgbClr val="785333"/>
                </a:solidFill>
                <a:latin typeface="Cambria"/>
                <a:cs typeface="Cambria"/>
              </a:rPr>
              <a:t> </a:t>
            </a:r>
            <a:r>
              <a:rPr lang="en-US" sz="4000" b="1" spc="120" dirty="0">
                <a:solidFill>
                  <a:srgbClr val="785333"/>
                </a:solidFill>
                <a:latin typeface="Cambria"/>
                <a:cs typeface="Cambria"/>
              </a:rPr>
              <a:t>call</a:t>
            </a:r>
            <a:endParaRPr lang="en-US" sz="40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49541" y="5448300"/>
            <a:ext cx="4805800" cy="4184546"/>
          </a:xfrm>
          <a:prstGeom prst="rect">
            <a:avLst/>
          </a:prstGeom>
        </p:spPr>
      </p:pic>
      <p:pic>
        <p:nvPicPr>
          <p:cNvPr id="3" name="object 3"/>
          <p:cNvPicPr/>
          <p:nvPr/>
        </p:nvPicPr>
        <p:blipFill>
          <a:blip r:embed="rId3" cstate="print"/>
          <a:stretch>
            <a:fillRect/>
          </a:stretch>
        </p:blipFill>
        <p:spPr>
          <a:xfrm>
            <a:off x="6936659" y="5442155"/>
            <a:ext cx="10901800" cy="4212814"/>
          </a:xfrm>
          <a:prstGeom prst="rect">
            <a:avLst/>
          </a:prstGeom>
        </p:spPr>
      </p:pic>
      <p:sp>
        <p:nvSpPr>
          <p:cNvPr id="4" name="object 4"/>
          <p:cNvSpPr txBox="1">
            <a:spLocks noGrp="1"/>
          </p:cNvSpPr>
          <p:nvPr>
            <p:ph type="title"/>
          </p:nvPr>
        </p:nvSpPr>
        <p:spPr>
          <a:xfrm>
            <a:off x="444625" y="1058413"/>
            <a:ext cx="5427980" cy="811530"/>
          </a:xfrm>
          <a:prstGeom prst="rect">
            <a:avLst/>
          </a:prstGeom>
        </p:spPr>
        <p:txBody>
          <a:bodyPr vert="horz" wrap="square" lIns="0" tIns="13335" rIns="0" bIns="0" rtlCol="0">
            <a:spAutoFit/>
          </a:bodyPr>
          <a:lstStyle/>
          <a:p>
            <a:pPr marL="12700">
              <a:lnSpc>
                <a:spcPct val="100000"/>
              </a:lnSpc>
              <a:spcBef>
                <a:spcPts val="105"/>
              </a:spcBef>
            </a:pPr>
            <a:r>
              <a:rPr sz="5150" dirty="0">
                <a:solidFill>
                  <a:schemeClr val="accent6">
                    <a:lumMod val="50000"/>
                  </a:schemeClr>
                </a:solidFill>
                <a:latin typeface="Cambria"/>
                <a:cs typeface="Cambria"/>
              </a:rPr>
              <a:t>No</a:t>
            </a:r>
            <a:r>
              <a:rPr sz="5150" spc="-135" dirty="0">
                <a:solidFill>
                  <a:schemeClr val="accent6">
                    <a:lumMod val="50000"/>
                  </a:schemeClr>
                </a:solidFill>
                <a:latin typeface="Cambria"/>
                <a:cs typeface="Cambria"/>
              </a:rPr>
              <a:t> </a:t>
            </a:r>
            <a:r>
              <a:rPr sz="5150" spc="55" dirty="0">
                <a:solidFill>
                  <a:schemeClr val="accent6">
                    <a:lumMod val="50000"/>
                  </a:schemeClr>
                </a:solidFill>
                <a:latin typeface="Cambria"/>
                <a:cs typeface="Cambria"/>
              </a:rPr>
              <a:t>answer</a:t>
            </a:r>
            <a:r>
              <a:rPr sz="5150" spc="-130" dirty="0">
                <a:solidFill>
                  <a:schemeClr val="accent6">
                    <a:lumMod val="50000"/>
                  </a:schemeClr>
                </a:solidFill>
                <a:latin typeface="Cambria"/>
                <a:cs typeface="Cambria"/>
              </a:rPr>
              <a:t> </a:t>
            </a:r>
            <a:r>
              <a:rPr sz="5150" spc="75" dirty="0">
                <a:solidFill>
                  <a:schemeClr val="accent6">
                    <a:lumMod val="50000"/>
                  </a:schemeClr>
                </a:solidFill>
                <a:latin typeface="Cambria"/>
                <a:cs typeface="Cambria"/>
              </a:rPr>
              <a:t>process</a:t>
            </a:r>
            <a:endParaRPr sz="5150" dirty="0">
              <a:solidFill>
                <a:schemeClr val="accent6">
                  <a:lumMod val="50000"/>
                </a:schemeClr>
              </a:solidFill>
              <a:latin typeface="Cambria"/>
              <a:cs typeface="Cambria"/>
            </a:endParaRPr>
          </a:p>
        </p:txBody>
      </p:sp>
      <p:sp>
        <p:nvSpPr>
          <p:cNvPr id="5" name="object 5"/>
          <p:cNvSpPr txBox="1"/>
          <p:nvPr/>
        </p:nvSpPr>
        <p:spPr>
          <a:xfrm>
            <a:off x="444625" y="2280392"/>
            <a:ext cx="16325768" cy="3161763"/>
          </a:xfrm>
          <a:prstGeom prst="rect">
            <a:avLst/>
          </a:prstGeom>
        </p:spPr>
        <p:txBody>
          <a:bodyPr vert="horz" wrap="square" lIns="0" tIns="80645" rIns="0" bIns="0" rtlCol="0">
            <a:spAutoFit/>
          </a:bodyPr>
          <a:lstStyle/>
          <a:p>
            <a:pPr marL="514350" indent="-514350">
              <a:buFont typeface="+mj-lt"/>
              <a:buAutoNum type="arabicPeriod"/>
            </a:pPr>
            <a:r>
              <a:rPr lang="en-US" sz="2800" b="1" dirty="0"/>
              <a:t>First Attempt:</a:t>
            </a:r>
            <a:r>
              <a:rPr lang="en-US" sz="2800" dirty="0"/>
              <a:t> Call the customer. If there is no answer, send an SMS.</a:t>
            </a:r>
            <a:br>
              <a:rPr lang="en-US" sz="2800" dirty="0"/>
            </a:br>
            <a:r>
              <a:rPr lang="ar-EG" sz="2800" dirty="0"/>
              <a:t>عزيزى العميل , حاولنا التواصل معك بتأكيد طلبك ولكن لم نتمكن من الوصول اليك.يرجى التواصل معنا حتى نتمكن من تجهيز وتوصيل طلبك فى اقرب وقت ممكن</a:t>
            </a:r>
            <a:endParaRPr lang="en-US" sz="2800" dirty="0"/>
          </a:p>
          <a:p>
            <a:pPr marL="514350" indent="-514350">
              <a:buFont typeface="+mj-lt"/>
              <a:buAutoNum type="arabicPeriod"/>
            </a:pPr>
            <a:r>
              <a:rPr lang="en-US" sz="2800" b="1" dirty="0"/>
              <a:t>Second Attempt:</a:t>
            </a:r>
            <a:r>
              <a:rPr lang="en-US" sz="2800" dirty="0"/>
              <a:t> Call the customer again. If there is still no answer, send a no answer email.</a:t>
            </a:r>
          </a:p>
          <a:p>
            <a:pPr marL="514350" indent="-514350">
              <a:buFont typeface="+mj-lt"/>
              <a:buAutoNum type="arabicPeriod"/>
            </a:pPr>
            <a:r>
              <a:rPr lang="en-US" sz="2800" b="1" dirty="0"/>
              <a:t>Third Attempt:</a:t>
            </a:r>
            <a:r>
              <a:rPr lang="en-US" sz="2800" dirty="0"/>
              <a:t> Call the customer once more. If there is still no response, send a reminder.</a:t>
            </a:r>
          </a:p>
          <a:p>
            <a:pPr marL="514350" indent="-514350">
              <a:buFont typeface="+mj-lt"/>
              <a:buAutoNum type="arabicPeriod"/>
            </a:pPr>
            <a:r>
              <a:rPr lang="en-US" sz="2800" b="1" dirty="0"/>
              <a:t>Final Step:</a:t>
            </a:r>
            <a:r>
              <a:rPr lang="en-US" sz="2800" dirty="0"/>
              <a:t> If there is no response by the end of the day, cancel the order.</a:t>
            </a:r>
          </a:p>
          <a:p>
            <a:pPr marL="12700" algn="just">
              <a:lnSpc>
                <a:spcPct val="100000"/>
              </a:lnSpc>
              <a:spcBef>
                <a:spcPts val="540"/>
              </a:spcBef>
            </a:pPr>
            <a:r>
              <a:rPr sz="2800" spc="-160" dirty="0">
                <a:solidFill>
                  <a:srgbClr val="B14F31"/>
                </a:solidFill>
                <a:latin typeface="Verdana"/>
                <a:cs typeface="Verdana"/>
              </a:rPr>
              <a:t>Note:</a:t>
            </a:r>
            <a:r>
              <a:rPr sz="2800" spc="-200" dirty="0">
                <a:solidFill>
                  <a:srgbClr val="B14F31"/>
                </a:solidFill>
                <a:latin typeface="Verdana"/>
                <a:cs typeface="Verdana"/>
              </a:rPr>
              <a:t> </a:t>
            </a:r>
            <a:r>
              <a:rPr sz="2800" dirty="0">
                <a:solidFill>
                  <a:srgbClr val="B14F31"/>
                </a:solidFill>
                <a:latin typeface="Verdana"/>
                <a:cs typeface="Verdana"/>
              </a:rPr>
              <a:t>The</a:t>
            </a:r>
            <a:r>
              <a:rPr sz="2800" spc="-204" dirty="0">
                <a:solidFill>
                  <a:srgbClr val="B14F31"/>
                </a:solidFill>
                <a:latin typeface="Verdana"/>
                <a:cs typeface="Verdana"/>
              </a:rPr>
              <a:t> </a:t>
            </a:r>
            <a:r>
              <a:rPr sz="2800" dirty="0">
                <a:solidFill>
                  <a:srgbClr val="B14F31"/>
                </a:solidFill>
                <a:latin typeface="Verdana"/>
                <a:cs typeface="Verdana"/>
              </a:rPr>
              <a:t>cancellation</a:t>
            </a:r>
            <a:r>
              <a:rPr sz="2800" spc="-204" dirty="0">
                <a:solidFill>
                  <a:srgbClr val="B14F31"/>
                </a:solidFill>
                <a:latin typeface="Verdana"/>
                <a:cs typeface="Verdana"/>
              </a:rPr>
              <a:t> </a:t>
            </a:r>
            <a:r>
              <a:rPr sz="2800" spc="-30" dirty="0">
                <a:solidFill>
                  <a:srgbClr val="B14F31"/>
                </a:solidFill>
                <a:latin typeface="Verdana"/>
                <a:cs typeface="Verdana"/>
              </a:rPr>
              <a:t>reason</a:t>
            </a:r>
            <a:r>
              <a:rPr sz="2800" spc="-200" dirty="0">
                <a:solidFill>
                  <a:srgbClr val="B14F31"/>
                </a:solidFill>
                <a:latin typeface="Verdana"/>
                <a:cs typeface="Verdana"/>
              </a:rPr>
              <a:t> </a:t>
            </a:r>
            <a:r>
              <a:rPr sz="2800" spc="-20" dirty="0">
                <a:solidFill>
                  <a:srgbClr val="B14F31"/>
                </a:solidFill>
                <a:latin typeface="Verdana"/>
                <a:cs typeface="Verdana"/>
              </a:rPr>
              <a:t>will</a:t>
            </a:r>
            <a:r>
              <a:rPr sz="2800" spc="-200" dirty="0">
                <a:solidFill>
                  <a:srgbClr val="B14F31"/>
                </a:solidFill>
                <a:latin typeface="Verdana"/>
                <a:cs typeface="Verdana"/>
              </a:rPr>
              <a:t> </a:t>
            </a:r>
            <a:r>
              <a:rPr sz="2800" spc="55" dirty="0">
                <a:solidFill>
                  <a:srgbClr val="B14F31"/>
                </a:solidFill>
                <a:latin typeface="Verdana"/>
                <a:cs typeface="Verdana"/>
              </a:rPr>
              <a:t>be</a:t>
            </a:r>
            <a:r>
              <a:rPr sz="2800" spc="-200" dirty="0">
                <a:solidFill>
                  <a:srgbClr val="B14F31"/>
                </a:solidFill>
                <a:latin typeface="Verdana"/>
                <a:cs typeface="Verdana"/>
              </a:rPr>
              <a:t> </a:t>
            </a:r>
            <a:r>
              <a:rPr sz="2800" dirty="0">
                <a:solidFill>
                  <a:srgbClr val="B14F31"/>
                </a:solidFill>
                <a:latin typeface="Verdana"/>
                <a:cs typeface="Verdana"/>
              </a:rPr>
              <a:t>No</a:t>
            </a:r>
            <a:r>
              <a:rPr sz="2800" spc="-204" dirty="0">
                <a:solidFill>
                  <a:srgbClr val="B14F31"/>
                </a:solidFill>
                <a:latin typeface="Verdana"/>
                <a:cs typeface="Verdana"/>
              </a:rPr>
              <a:t> </a:t>
            </a:r>
            <a:r>
              <a:rPr sz="2800" spc="-35" dirty="0">
                <a:solidFill>
                  <a:srgbClr val="B14F31"/>
                </a:solidFill>
                <a:latin typeface="Verdana"/>
                <a:cs typeface="Verdana"/>
              </a:rPr>
              <a:t>answer</a:t>
            </a:r>
            <a:r>
              <a:rPr sz="2800" spc="-200" dirty="0">
                <a:solidFill>
                  <a:srgbClr val="B14F31"/>
                </a:solidFill>
                <a:latin typeface="Verdana"/>
                <a:cs typeface="Verdana"/>
              </a:rPr>
              <a:t> </a:t>
            </a:r>
            <a:r>
              <a:rPr sz="2800" spc="-320" dirty="0">
                <a:solidFill>
                  <a:srgbClr val="B14F31"/>
                </a:solidFill>
                <a:latin typeface="Verdana"/>
                <a:cs typeface="Verdana"/>
              </a:rPr>
              <a:t>-</a:t>
            </a:r>
            <a:r>
              <a:rPr sz="2800" spc="-200" dirty="0">
                <a:solidFill>
                  <a:srgbClr val="B14F31"/>
                </a:solidFill>
                <a:latin typeface="Verdana"/>
                <a:cs typeface="Verdana"/>
              </a:rPr>
              <a:t> </a:t>
            </a:r>
            <a:r>
              <a:rPr sz="2800" dirty="0">
                <a:solidFill>
                  <a:srgbClr val="B14F31"/>
                </a:solidFill>
                <a:latin typeface="Verdana"/>
                <a:cs typeface="Verdana"/>
              </a:rPr>
              <a:t>Phone</a:t>
            </a:r>
            <a:r>
              <a:rPr sz="2800" spc="-200" dirty="0">
                <a:solidFill>
                  <a:srgbClr val="B14F31"/>
                </a:solidFill>
                <a:latin typeface="Verdana"/>
                <a:cs typeface="Verdana"/>
              </a:rPr>
              <a:t> </a:t>
            </a:r>
            <a:r>
              <a:rPr sz="2800" spc="-20" dirty="0">
                <a:solidFill>
                  <a:srgbClr val="B14F31"/>
                </a:solidFill>
                <a:latin typeface="Verdana"/>
                <a:cs typeface="Verdana"/>
              </a:rPr>
              <a:t>call</a:t>
            </a:r>
            <a:endParaRPr sz="2800" dirty="0">
              <a:latin typeface="Verdana"/>
              <a:cs typeface="Verdana"/>
            </a:endParaRPr>
          </a:p>
        </p:txBody>
      </p:sp>
      <p:sp>
        <p:nvSpPr>
          <p:cNvPr id="6" name="TextBox 5">
            <a:extLst>
              <a:ext uri="{FF2B5EF4-FFF2-40B4-BE49-F238E27FC236}">
                <a16:creationId xmlns:a16="http://schemas.microsoft.com/office/drawing/2014/main" id="{7A405FA0-E43C-0D00-D339-0BCD58FA6794}"/>
              </a:ext>
            </a:extLst>
          </p:cNvPr>
          <p:cNvSpPr txBox="1"/>
          <p:nvPr/>
        </p:nvSpPr>
        <p:spPr>
          <a:xfrm>
            <a:off x="1987264" y="1869943"/>
            <a:ext cx="5194051" cy="477054"/>
          </a:xfrm>
          <a:prstGeom prst="rect">
            <a:avLst/>
          </a:prstGeom>
          <a:noFill/>
        </p:spPr>
        <p:txBody>
          <a:bodyPr wrap="none" rtlCol="0">
            <a:spAutoFit/>
          </a:bodyPr>
          <a:lstStyle/>
          <a:p>
            <a:r>
              <a:rPr lang="en-US" sz="2500" b="1" dirty="0"/>
              <a:t>4-if the customer is unreachable </a:t>
            </a:r>
          </a:p>
        </p:txBody>
      </p:sp>
      <p:sp>
        <p:nvSpPr>
          <p:cNvPr id="8" name="TextBox 7">
            <a:extLst>
              <a:ext uri="{FF2B5EF4-FFF2-40B4-BE49-F238E27FC236}">
                <a16:creationId xmlns:a16="http://schemas.microsoft.com/office/drawing/2014/main" id="{CA5CB2E4-4D43-C485-9B77-F1C5D5605BAD}"/>
              </a:ext>
            </a:extLst>
          </p:cNvPr>
          <p:cNvSpPr txBox="1"/>
          <p:nvPr/>
        </p:nvSpPr>
        <p:spPr>
          <a:xfrm>
            <a:off x="12290" y="146194"/>
            <a:ext cx="9144000" cy="707886"/>
          </a:xfrm>
          <a:prstGeom prst="rect">
            <a:avLst/>
          </a:prstGeom>
          <a:noFill/>
        </p:spPr>
        <p:txBody>
          <a:bodyPr wrap="square">
            <a:spAutoFit/>
          </a:bodyPr>
          <a:lstStyle/>
          <a:p>
            <a:r>
              <a:rPr lang="en-US" sz="4000" b="1" spc="70" dirty="0">
                <a:solidFill>
                  <a:srgbClr val="785333"/>
                </a:solidFill>
                <a:latin typeface="Cambria"/>
                <a:cs typeface="Cambria"/>
              </a:rPr>
              <a:t>3-Action Taken </a:t>
            </a:r>
            <a:r>
              <a:rPr lang="en-US" sz="4000" b="1" spc="135" dirty="0">
                <a:solidFill>
                  <a:srgbClr val="785333"/>
                </a:solidFill>
                <a:latin typeface="Cambria"/>
                <a:cs typeface="Cambria"/>
              </a:rPr>
              <a:t>after</a:t>
            </a:r>
            <a:r>
              <a:rPr lang="en-US" sz="4000" b="1" dirty="0">
                <a:solidFill>
                  <a:srgbClr val="785333"/>
                </a:solidFill>
                <a:latin typeface="Cambria"/>
                <a:cs typeface="Cambria"/>
              </a:rPr>
              <a:t> </a:t>
            </a:r>
            <a:r>
              <a:rPr lang="en-US" sz="4000" b="1" spc="120" dirty="0">
                <a:solidFill>
                  <a:srgbClr val="785333"/>
                </a:solidFill>
                <a:latin typeface="Cambria"/>
                <a:cs typeface="Cambria"/>
              </a:rPr>
              <a:t>call</a:t>
            </a:r>
            <a:endParaRPr lang="en-US" sz="40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ctrTitle"/>
          </p:nvPr>
        </p:nvSpPr>
        <p:spPr>
          <a:xfrm>
            <a:off x="685800" y="854956"/>
            <a:ext cx="12920451" cy="996318"/>
          </a:xfrm>
          <a:prstGeom prst="rect">
            <a:avLst/>
          </a:prstGeom>
        </p:spPr>
        <p:txBody>
          <a:bodyPr vert="horz" wrap="square" lIns="0" tIns="196853" rIns="0" bIns="0" rtlCol="0">
            <a:spAutoFit/>
          </a:bodyPr>
          <a:lstStyle/>
          <a:p>
            <a:pPr marL="3538220">
              <a:lnSpc>
                <a:spcPct val="100000"/>
              </a:lnSpc>
              <a:spcBef>
                <a:spcPts val="135"/>
              </a:spcBef>
            </a:pPr>
            <a:r>
              <a:rPr sz="5150" spc="60" dirty="0">
                <a:solidFill>
                  <a:srgbClr val="785333"/>
                </a:solidFill>
                <a:latin typeface="Cambria"/>
                <a:cs typeface="Cambria"/>
              </a:rPr>
              <a:t>Email</a:t>
            </a:r>
            <a:r>
              <a:rPr sz="5150" dirty="0">
                <a:solidFill>
                  <a:srgbClr val="785333"/>
                </a:solidFill>
                <a:latin typeface="Cambria"/>
                <a:cs typeface="Cambria"/>
              </a:rPr>
              <a:t> </a:t>
            </a:r>
            <a:r>
              <a:rPr sz="5150" spc="114" dirty="0">
                <a:solidFill>
                  <a:srgbClr val="785333"/>
                </a:solidFill>
                <a:latin typeface="Cambria"/>
                <a:cs typeface="Cambria"/>
              </a:rPr>
              <a:t>action</a:t>
            </a:r>
            <a:r>
              <a:rPr sz="5150" spc="5" dirty="0">
                <a:solidFill>
                  <a:srgbClr val="785333"/>
                </a:solidFill>
                <a:latin typeface="Cambria"/>
                <a:cs typeface="Cambria"/>
              </a:rPr>
              <a:t> </a:t>
            </a:r>
            <a:r>
              <a:rPr sz="5150" spc="120" dirty="0">
                <a:solidFill>
                  <a:srgbClr val="785333"/>
                </a:solidFill>
                <a:latin typeface="Cambria"/>
                <a:cs typeface="Cambria"/>
              </a:rPr>
              <a:t>and</a:t>
            </a:r>
            <a:r>
              <a:rPr sz="5150" spc="5" dirty="0">
                <a:solidFill>
                  <a:srgbClr val="785333"/>
                </a:solidFill>
                <a:latin typeface="Cambria"/>
                <a:cs typeface="Cambria"/>
              </a:rPr>
              <a:t> </a:t>
            </a:r>
            <a:r>
              <a:rPr sz="5150" spc="95" dirty="0">
                <a:solidFill>
                  <a:srgbClr val="785333"/>
                </a:solidFill>
                <a:latin typeface="Cambria"/>
                <a:cs typeface="Cambria"/>
              </a:rPr>
              <a:t>wrong</a:t>
            </a:r>
            <a:r>
              <a:rPr sz="5150" spc="5" dirty="0">
                <a:solidFill>
                  <a:srgbClr val="785333"/>
                </a:solidFill>
                <a:latin typeface="Cambria"/>
                <a:cs typeface="Cambria"/>
              </a:rPr>
              <a:t> </a:t>
            </a:r>
            <a:r>
              <a:rPr sz="5150" spc="125" dirty="0">
                <a:solidFill>
                  <a:srgbClr val="785333"/>
                </a:solidFill>
                <a:latin typeface="Cambria"/>
                <a:cs typeface="Cambria"/>
              </a:rPr>
              <a:t>number</a:t>
            </a:r>
            <a:endParaRPr sz="5150" dirty="0">
              <a:latin typeface="Cambria"/>
              <a:cs typeface="Cambria"/>
            </a:endParaRPr>
          </a:p>
        </p:txBody>
      </p:sp>
      <p:sp>
        <p:nvSpPr>
          <p:cNvPr id="5" name="object 5"/>
          <p:cNvSpPr txBox="1"/>
          <p:nvPr/>
        </p:nvSpPr>
        <p:spPr>
          <a:xfrm>
            <a:off x="228600" y="2731673"/>
            <a:ext cx="16263830" cy="462178"/>
          </a:xfrm>
          <a:prstGeom prst="rect">
            <a:avLst/>
          </a:prstGeom>
        </p:spPr>
        <p:txBody>
          <a:bodyPr vert="horz" wrap="square" lIns="0" tIns="12700" rIns="0" bIns="0" rtlCol="0">
            <a:spAutoFit/>
          </a:bodyPr>
          <a:lstStyle/>
          <a:p>
            <a:pPr marL="12700" marR="5080">
              <a:lnSpc>
                <a:spcPct val="116100"/>
              </a:lnSpc>
              <a:spcBef>
                <a:spcPts val="100"/>
              </a:spcBef>
            </a:pPr>
            <a:r>
              <a:rPr sz="2800" spc="-100" dirty="0">
                <a:latin typeface="Verdana"/>
                <a:cs typeface="Verdana"/>
              </a:rPr>
              <a:t>Email</a:t>
            </a:r>
            <a:r>
              <a:rPr sz="2800" spc="-180" dirty="0">
                <a:latin typeface="Verdana"/>
                <a:cs typeface="Verdana"/>
              </a:rPr>
              <a:t> </a:t>
            </a:r>
            <a:r>
              <a:rPr sz="2800" spc="-120" dirty="0">
                <a:latin typeface="Verdana"/>
                <a:cs typeface="Verdana"/>
              </a:rPr>
              <a:t>subject:</a:t>
            </a:r>
            <a:r>
              <a:rPr sz="2800" spc="-180" dirty="0">
                <a:latin typeface="Verdana"/>
                <a:cs typeface="Verdana"/>
              </a:rPr>
              <a:t> </a:t>
            </a:r>
            <a:r>
              <a:rPr sz="2800" spc="-75" dirty="0">
                <a:latin typeface="Verdana"/>
                <a:cs typeface="Verdana"/>
              </a:rPr>
              <a:t>“Confirmation</a:t>
            </a:r>
            <a:r>
              <a:rPr sz="2800" spc="-175" dirty="0">
                <a:latin typeface="Verdana"/>
                <a:cs typeface="Verdana"/>
              </a:rPr>
              <a:t> </a:t>
            </a:r>
            <a:r>
              <a:rPr sz="2800" dirty="0">
                <a:latin typeface="Verdana"/>
                <a:cs typeface="Verdana"/>
              </a:rPr>
              <a:t>Needed</a:t>
            </a:r>
            <a:r>
              <a:rPr sz="2800" spc="-180" dirty="0">
                <a:latin typeface="Verdana"/>
                <a:cs typeface="Verdana"/>
              </a:rPr>
              <a:t> </a:t>
            </a:r>
            <a:r>
              <a:rPr sz="2800" spc="-65" dirty="0">
                <a:latin typeface="Verdana"/>
                <a:cs typeface="Verdana"/>
              </a:rPr>
              <a:t>for</a:t>
            </a:r>
            <a:r>
              <a:rPr sz="2800" spc="-175" dirty="0">
                <a:latin typeface="Verdana"/>
                <a:cs typeface="Verdana"/>
              </a:rPr>
              <a:t> </a:t>
            </a:r>
            <a:r>
              <a:rPr sz="2800" spc="-80" dirty="0">
                <a:latin typeface="Verdana"/>
                <a:cs typeface="Verdana"/>
              </a:rPr>
              <a:t>Order</a:t>
            </a:r>
            <a:r>
              <a:rPr sz="2800" spc="-180" dirty="0">
                <a:latin typeface="Verdana"/>
                <a:cs typeface="Verdana"/>
              </a:rPr>
              <a:t> </a:t>
            </a:r>
            <a:r>
              <a:rPr sz="2800" spc="-60" dirty="0">
                <a:latin typeface="Verdana"/>
                <a:cs typeface="Verdana"/>
              </a:rPr>
              <a:t>#000”.</a:t>
            </a:r>
            <a:r>
              <a:rPr sz="2800" spc="-180" dirty="0">
                <a:latin typeface="Verdana"/>
                <a:cs typeface="Verdana"/>
              </a:rPr>
              <a:t> </a:t>
            </a:r>
            <a:r>
              <a:rPr sz="2800" spc="-65" dirty="0">
                <a:latin typeface="Verdana"/>
                <a:cs typeface="Verdana"/>
              </a:rPr>
              <a:t>After</a:t>
            </a:r>
            <a:r>
              <a:rPr sz="2800" spc="-175" dirty="0">
                <a:latin typeface="Verdana"/>
                <a:cs typeface="Verdana"/>
              </a:rPr>
              <a:t> </a:t>
            </a:r>
            <a:r>
              <a:rPr sz="2800" dirty="0">
                <a:latin typeface="Verdana"/>
                <a:cs typeface="Verdana"/>
              </a:rPr>
              <a:t>choosing</a:t>
            </a:r>
            <a:r>
              <a:rPr sz="2800" spc="-180" dirty="0">
                <a:latin typeface="Verdana"/>
                <a:cs typeface="Verdana"/>
              </a:rPr>
              <a:t> </a:t>
            </a:r>
            <a:r>
              <a:rPr sz="2800" spc="-50" dirty="0">
                <a:latin typeface="Verdana"/>
                <a:cs typeface="Verdana"/>
              </a:rPr>
              <a:t>no</a:t>
            </a:r>
            <a:r>
              <a:rPr sz="2800" spc="-175" dirty="0">
                <a:latin typeface="Verdana"/>
                <a:cs typeface="Verdana"/>
              </a:rPr>
              <a:t> </a:t>
            </a:r>
            <a:r>
              <a:rPr sz="2800" spc="-10" dirty="0">
                <a:latin typeface="Verdana"/>
                <a:cs typeface="Verdana"/>
              </a:rPr>
              <a:t>answer template.</a:t>
            </a:r>
            <a:endParaRPr sz="2800" dirty="0">
              <a:latin typeface="Verdana"/>
              <a:cs typeface="Verdana"/>
            </a:endParaRPr>
          </a:p>
        </p:txBody>
      </p:sp>
      <p:sp>
        <p:nvSpPr>
          <p:cNvPr id="7" name="TextBox 6">
            <a:extLst>
              <a:ext uri="{FF2B5EF4-FFF2-40B4-BE49-F238E27FC236}">
                <a16:creationId xmlns:a16="http://schemas.microsoft.com/office/drawing/2014/main" id="{4B61ACDC-DE86-78D5-AAB8-D77795945780}"/>
              </a:ext>
            </a:extLst>
          </p:cNvPr>
          <p:cNvSpPr txBox="1"/>
          <p:nvPr/>
        </p:nvSpPr>
        <p:spPr>
          <a:xfrm>
            <a:off x="211394" y="2100636"/>
            <a:ext cx="16825440" cy="400110"/>
          </a:xfrm>
          <a:prstGeom prst="rect">
            <a:avLst/>
          </a:prstGeom>
          <a:noFill/>
        </p:spPr>
        <p:txBody>
          <a:bodyPr wrap="none" rtlCol="0">
            <a:spAutoFit/>
          </a:bodyPr>
          <a:lstStyle/>
          <a:p>
            <a:r>
              <a:rPr lang="en-US" sz="2000" b="1" dirty="0"/>
              <a:t>Such emails are sent when we are unable to reach the customer after call attempts, and an SMS has already been sent with no response.</a:t>
            </a:r>
          </a:p>
        </p:txBody>
      </p:sp>
      <p:sp>
        <p:nvSpPr>
          <p:cNvPr id="9" name="TextBox 8">
            <a:extLst>
              <a:ext uri="{FF2B5EF4-FFF2-40B4-BE49-F238E27FC236}">
                <a16:creationId xmlns:a16="http://schemas.microsoft.com/office/drawing/2014/main" id="{4FE66992-2E79-95AC-8197-D1C0B3A495F9}"/>
              </a:ext>
            </a:extLst>
          </p:cNvPr>
          <p:cNvSpPr txBox="1"/>
          <p:nvPr/>
        </p:nvSpPr>
        <p:spPr>
          <a:xfrm>
            <a:off x="204019" y="137573"/>
            <a:ext cx="9144000" cy="707886"/>
          </a:xfrm>
          <a:prstGeom prst="rect">
            <a:avLst/>
          </a:prstGeom>
          <a:noFill/>
        </p:spPr>
        <p:txBody>
          <a:bodyPr wrap="square">
            <a:spAutoFit/>
          </a:bodyPr>
          <a:lstStyle/>
          <a:p>
            <a:r>
              <a:rPr lang="en-US" sz="4000" b="1" spc="70" dirty="0">
                <a:solidFill>
                  <a:srgbClr val="785333"/>
                </a:solidFill>
                <a:latin typeface="Cambria"/>
                <a:cs typeface="Cambria"/>
              </a:rPr>
              <a:t>3-Action Taken </a:t>
            </a:r>
            <a:r>
              <a:rPr lang="en-US" sz="4000" b="1" spc="135" dirty="0">
                <a:solidFill>
                  <a:srgbClr val="785333"/>
                </a:solidFill>
                <a:latin typeface="Cambria"/>
                <a:cs typeface="Cambria"/>
              </a:rPr>
              <a:t>after</a:t>
            </a:r>
            <a:r>
              <a:rPr lang="en-US" sz="4000" b="1" dirty="0">
                <a:solidFill>
                  <a:srgbClr val="785333"/>
                </a:solidFill>
                <a:latin typeface="Cambria"/>
                <a:cs typeface="Cambria"/>
              </a:rPr>
              <a:t> </a:t>
            </a:r>
            <a:r>
              <a:rPr lang="en-US" sz="4000" b="1" spc="120" dirty="0">
                <a:solidFill>
                  <a:srgbClr val="785333"/>
                </a:solidFill>
                <a:latin typeface="Cambria"/>
                <a:cs typeface="Cambria"/>
              </a:rPr>
              <a:t>call</a:t>
            </a:r>
            <a:endParaRPr lang="en-US" sz="4000" b="1" dirty="0"/>
          </a:p>
        </p:txBody>
      </p:sp>
      <p:pic>
        <p:nvPicPr>
          <p:cNvPr id="6" name="Picture 5">
            <a:extLst>
              <a:ext uri="{FF2B5EF4-FFF2-40B4-BE49-F238E27FC236}">
                <a16:creationId xmlns:a16="http://schemas.microsoft.com/office/drawing/2014/main" id="{92063F83-F14B-920F-84C4-E8811581BCF6}"/>
              </a:ext>
            </a:extLst>
          </p:cNvPr>
          <p:cNvPicPr>
            <a:picLocks noChangeAspect="1"/>
          </p:cNvPicPr>
          <p:nvPr/>
        </p:nvPicPr>
        <p:blipFill>
          <a:blip r:embed="rId2"/>
          <a:stretch>
            <a:fillRect/>
          </a:stretch>
        </p:blipFill>
        <p:spPr>
          <a:xfrm>
            <a:off x="2057400" y="3619500"/>
            <a:ext cx="11430000" cy="51244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152400" y="2315864"/>
            <a:ext cx="11734800" cy="1264962"/>
          </a:xfrm>
          <a:prstGeom prst="rect">
            <a:avLst/>
          </a:prstGeom>
        </p:spPr>
        <p:txBody>
          <a:bodyPr vert="horz" wrap="square" lIns="0" tIns="12700" rIns="0" bIns="0" rtlCol="0">
            <a:spAutoFit/>
          </a:bodyPr>
          <a:lstStyle/>
          <a:p>
            <a:pPr marL="469900" marR="5080" indent="-457200">
              <a:lnSpc>
                <a:spcPts val="5100"/>
              </a:lnSpc>
              <a:spcBef>
                <a:spcPts val="300"/>
              </a:spcBef>
              <a:buFont typeface="Arial" panose="020B0604020202020204" pitchFamily="34" charset="0"/>
              <a:buChar char="•"/>
            </a:pPr>
            <a:r>
              <a:rPr sz="2600" spc="-30" dirty="0">
                <a:latin typeface="Verdana"/>
                <a:cs typeface="Verdana"/>
              </a:rPr>
              <a:t>Send</a:t>
            </a:r>
            <a:r>
              <a:rPr sz="2600" spc="-175" dirty="0">
                <a:latin typeface="Verdana"/>
                <a:cs typeface="Verdana"/>
              </a:rPr>
              <a:t> </a:t>
            </a:r>
            <a:r>
              <a:rPr sz="2600" spc="-70" dirty="0">
                <a:latin typeface="Verdana"/>
                <a:cs typeface="Verdana"/>
              </a:rPr>
              <a:t>email</a:t>
            </a:r>
            <a:r>
              <a:rPr sz="2600" spc="-170" dirty="0">
                <a:latin typeface="Verdana"/>
                <a:cs typeface="Verdana"/>
              </a:rPr>
              <a:t> </a:t>
            </a:r>
            <a:r>
              <a:rPr sz="2600" spc="-110" dirty="0">
                <a:latin typeface="Verdana"/>
                <a:cs typeface="Verdana"/>
              </a:rPr>
              <a:t>with</a:t>
            </a:r>
            <a:r>
              <a:rPr sz="2600" spc="-175" dirty="0">
                <a:latin typeface="Verdana"/>
                <a:cs typeface="Verdana"/>
              </a:rPr>
              <a:t> </a:t>
            </a:r>
            <a:r>
              <a:rPr sz="2600" spc="-110" dirty="0">
                <a:latin typeface="Verdana"/>
                <a:cs typeface="Verdana"/>
              </a:rPr>
              <a:t>subject:</a:t>
            </a:r>
            <a:r>
              <a:rPr sz="2600" spc="-170" dirty="0">
                <a:latin typeface="Verdana"/>
                <a:cs typeface="Verdana"/>
              </a:rPr>
              <a:t> </a:t>
            </a:r>
            <a:r>
              <a:rPr sz="2600" spc="-90" dirty="0">
                <a:latin typeface="Verdana"/>
                <a:cs typeface="Verdana"/>
              </a:rPr>
              <a:t>then</a:t>
            </a:r>
            <a:r>
              <a:rPr sz="2600" spc="-170" dirty="0">
                <a:latin typeface="Verdana"/>
                <a:cs typeface="Verdana"/>
              </a:rPr>
              <a:t> </a:t>
            </a:r>
            <a:r>
              <a:rPr sz="2600" dirty="0">
                <a:latin typeface="Verdana"/>
                <a:cs typeface="Verdana"/>
              </a:rPr>
              <a:t>we</a:t>
            </a:r>
            <a:r>
              <a:rPr sz="2600" spc="-175" dirty="0">
                <a:latin typeface="Verdana"/>
                <a:cs typeface="Verdana"/>
              </a:rPr>
              <a:t> </a:t>
            </a:r>
            <a:r>
              <a:rPr sz="2600" spc="55" dirty="0">
                <a:latin typeface="Verdana"/>
                <a:cs typeface="Verdana"/>
              </a:rPr>
              <a:t>choose</a:t>
            </a:r>
            <a:r>
              <a:rPr sz="2600" spc="-170" dirty="0">
                <a:latin typeface="Verdana"/>
                <a:cs typeface="Verdana"/>
              </a:rPr>
              <a:t> </a:t>
            </a:r>
            <a:r>
              <a:rPr sz="2600" spc="-65" dirty="0">
                <a:latin typeface="Verdana"/>
                <a:cs typeface="Verdana"/>
              </a:rPr>
              <a:t>wrong</a:t>
            </a:r>
            <a:r>
              <a:rPr sz="2600" spc="-175" dirty="0">
                <a:latin typeface="Verdana"/>
                <a:cs typeface="Verdana"/>
              </a:rPr>
              <a:t> </a:t>
            </a:r>
            <a:r>
              <a:rPr sz="2600" spc="-105" dirty="0">
                <a:latin typeface="Verdana"/>
                <a:cs typeface="Verdana"/>
              </a:rPr>
              <a:t>number</a:t>
            </a:r>
            <a:r>
              <a:rPr sz="2600" spc="-170" dirty="0">
                <a:latin typeface="Verdana"/>
                <a:cs typeface="Verdana"/>
              </a:rPr>
              <a:t> </a:t>
            </a:r>
            <a:r>
              <a:rPr sz="2600" spc="-20" dirty="0">
                <a:latin typeface="Verdana"/>
                <a:cs typeface="Verdana"/>
              </a:rPr>
              <a:t>template.</a:t>
            </a:r>
            <a:endParaRPr lang="en-US" sz="2600" spc="-20" dirty="0">
              <a:latin typeface="Verdana"/>
              <a:cs typeface="Verdana"/>
            </a:endParaRPr>
          </a:p>
          <a:p>
            <a:pPr marL="469900" marR="5080" indent="-457200">
              <a:lnSpc>
                <a:spcPts val="5100"/>
              </a:lnSpc>
              <a:spcBef>
                <a:spcPts val="300"/>
              </a:spcBef>
              <a:buFont typeface="Arial" panose="020B0604020202020204" pitchFamily="34" charset="0"/>
              <a:buChar char="•"/>
            </a:pPr>
            <a:r>
              <a:rPr sz="2600" spc="-20" dirty="0">
                <a:latin typeface="Verdana"/>
                <a:cs typeface="Verdana"/>
              </a:rPr>
              <a:t> </a:t>
            </a:r>
            <a:r>
              <a:rPr sz="2600" spc="-235" dirty="0">
                <a:latin typeface="Verdana"/>
                <a:cs typeface="Verdana"/>
              </a:rPr>
              <a:t>If</a:t>
            </a:r>
            <a:r>
              <a:rPr sz="2600" spc="-135" dirty="0">
                <a:latin typeface="Verdana"/>
                <a:cs typeface="Verdana"/>
              </a:rPr>
              <a:t> </a:t>
            </a:r>
            <a:r>
              <a:rPr sz="2600" spc="-55" dirty="0">
                <a:latin typeface="Verdana"/>
                <a:cs typeface="Verdana"/>
              </a:rPr>
              <a:t>no</a:t>
            </a:r>
            <a:r>
              <a:rPr sz="2600" spc="-135" dirty="0">
                <a:latin typeface="Verdana"/>
                <a:cs typeface="Verdana"/>
              </a:rPr>
              <a:t> </a:t>
            </a:r>
            <a:r>
              <a:rPr sz="2600" spc="-90" dirty="0">
                <a:latin typeface="Verdana"/>
                <a:cs typeface="Verdana"/>
              </a:rPr>
              <a:t>reply,</a:t>
            </a:r>
            <a:r>
              <a:rPr sz="2600" spc="-135" dirty="0">
                <a:latin typeface="Verdana"/>
                <a:cs typeface="Verdana"/>
              </a:rPr>
              <a:t> </a:t>
            </a:r>
            <a:r>
              <a:rPr sz="2600" dirty="0">
                <a:latin typeface="Verdana"/>
                <a:cs typeface="Verdana"/>
              </a:rPr>
              <a:t>cancel</a:t>
            </a:r>
            <a:r>
              <a:rPr sz="2600" spc="-130" dirty="0">
                <a:latin typeface="Verdana"/>
                <a:cs typeface="Verdana"/>
              </a:rPr>
              <a:t> </a:t>
            </a:r>
            <a:r>
              <a:rPr sz="2600" spc="-70" dirty="0">
                <a:latin typeface="Verdana"/>
                <a:cs typeface="Verdana"/>
              </a:rPr>
              <a:t>the</a:t>
            </a:r>
            <a:r>
              <a:rPr sz="2600" spc="-135" dirty="0">
                <a:latin typeface="Verdana"/>
                <a:cs typeface="Verdana"/>
              </a:rPr>
              <a:t> </a:t>
            </a:r>
            <a:r>
              <a:rPr sz="2600" spc="-10" dirty="0">
                <a:latin typeface="Verdana"/>
                <a:cs typeface="Verdana"/>
              </a:rPr>
              <a:t>order.</a:t>
            </a:r>
            <a:endParaRPr sz="2600" dirty="0">
              <a:latin typeface="Verdana"/>
              <a:cs typeface="Verdana"/>
            </a:endParaRPr>
          </a:p>
        </p:txBody>
      </p:sp>
      <p:sp>
        <p:nvSpPr>
          <p:cNvPr id="8" name="object 8"/>
          <p:cNvSpPr txBox="1">
            <a:spLocks noGrp="1"/>
          </p:cNvSpPr>
          <p:nvPr>
            <p:ph type="title"/>
          </p:nvPr>
        </p:nvSpPr>
        <p:spPr>
          <a:xfrm>
            <a:off x="3657600" y="908118"/>
            <a:ext cx="9874250" cy="787400"/>
          </a:xfrm>
          <a:prstGeom prst="rect">
            <a:avLst/>
          </a:prstGeom>
        </p:spPr>
        <p:txBody>
          <a:bodyPr vert="horz" wrap="square" lIns="0" tIns="12700" rIns="0" bIns="0" rtlCol="0">
            <a:spAutoFit/>
          </a:bodyPr>
          <a:lstStyle/>
          <a:p>
            <a:pPr marL="12700">
              <a:lnSpc>
                <a:spcPct val="100000"/>
              </a:lnSpc>
              <a:spcBef>
                <a:spcPts val="100"/>
              </a:spcBef>
            </a:pPr>
            <a:r>
              <a:rPr sz="5000" dirty="0">
                <a:solidFill>
                  <a:srgbClr val="785333"/>
                </a:solidFill>
                <a:latin typeface="Cambria"/>
                <a:cs typeface="Cambria"/>
              </a:rPr>
              <a:t>No</a:t>
            </a:r>
            <a:r>
              <a:rPr sz="5000" spc="5" dirty="0">
                <a:solidFill>
                  <a:srgbClr val="785333"/>
                </a:solidFill>
                <a:latin typeface="Cambria"/>
                <a:cs typeface="Cambria"/>
              </a:rPr>
              <a:t> </a:t>
            </a:r>
            <a:r>
              <a:rPr sz="5000" dirty="0">
                <a:solidFill>
                  <a:srgbClr val="785333"/>
                </a:solidFill>
                <a:latin typeface="Cambria"/>
                <a:cs typeface="Cambria"/>
              </a:rPr>
              <a:t>answer</a:t>
            </a:r>
            <a:r>
              <a:rPr sz="5000" spc="5" dirty="0">
                <a:solidFill>
                  <a:srgbClr val="785333"/>
                </a:solidFill>
                <a:latin typeface="Cambria"/>
                <a:cs typeface="Cambria"/>
              </a:rPr>
              <a:t> </a:t>
            </a:r>
            <a:r>
              <a:rPr sz="5000" spc="135" dirty="0">
                <a:solidFill>
                  <a:srgbClr val="785333"/>
                </a:solidFill>
                <a:latin typeface="Cambria"/>
                <a:cs typeface="Cambria"/>
              </a:rPr>
              <a:t>&amp;</a:t>
            </a:r>
            <a:r>
              <a:rPr sz="5000" spc="-120" dirty="0">
                <a:solidFill>
                  <a:srgbClr val="785333"/>
                </a:solidFill>
                <a:latin typeface="Cambria"/>
                <a:cs typeface="Cambria"/>
              </a:rPr>
              <a:t> </a:t>
            </a:r>
            <a:r>
              <a:rPr sz="5000" dirty="0">
                <a:solidFill>
                  <a:srgbClr val="785333"/>
                </a:solidFill>
                <a:latin typeface="Cambria"/>
                <a:cs typeface="Cambria"/>
              </a:rPr>
              <a:t>Wrong</a:t>
            </a:r>
            <a:r>
              <a:rPr sz="5000" spc="5" dirty="0">
                <a:solidFill>
                  <a:srgbClr val="785333"/>
                </a:solidFill>
                <a:latin typeface="Cambria"/>
                <a:cs typeface="Cambria"/>
              </a:rPr>
              <a:t> </a:t>
            </a:r>
            <a:r>
              <a:rPr sz="5000" spc="110" dirty="0">
                <a:solidFill>
                  <a:srgbClr val="785333"/>
                </a:solidFill>
                <a:latin typeface="Cambria"/>
                <a:cs typeface="Cambria"/>
              </a:rPr>
              <a:t>number</a:t>
            </a:r>
            <a:r>
              <a:rPr sz="5000" spc="5" dirty="0">
                <a:solidFill>
                  <a:srgbClr val="785333"/>
                </a:solidFill>
                <a:latin typeface="Cambria"/>
                <a:cs typeface="Cambria"/>
              </a:rPr>
              <a:t> </a:t>
            </a:r>
            <a:r>
              <a:rPr sz="5000" spc="-80" dirty="0">
                <a:solidFill>
                  <a:srgbClr val="785333"/>
                </a:solidFill>
                <a:latin typeface="Cambria"/>
                <a:cs typeface="Cambria"/>
              </a:rPr>
              <a:t>E-</a:t>
            </a:r>
            <a:r>
              <a:rPr sz="5000" spc="60" dirty="0">
                <a:solidFill>
                  <a:srgbClr val="785333"/>
                </a:solidFill>
                <a:latin typeface="Cambria"/>
                <a:cs typeface="Cambria"/>
              </a:rPr>
              <a:t>mail</a:t>
            </a:r>
            <a:endParaRPr sz="5000" dirty="0">
              <a:latin typeface="Cambria"/>
              <a:cs typeface="Cambria"/>
            </a:endParaRPr>
          </a:p>
        </p:txBody>
      </p:sp>
      <p:pic>
        <p:nvPicPr>
          <p:cNvPr id="9" name="object 9"/>
          <p:cNvPicPr/>
          <p:nvPr/>
        </p:nvPicPr>
        <p:blipFill>
          <a:blip r:embed="rId2" cstate="print"/>
          <a:stretch>
            <a:fillRect/>
          </a:stretch>
        </p:blipFill>
        <p:spPr>
          <a:xfrm>
            <a:off x="1752600" y="3830910"/>
            <a:ext cx="13792200" cy="5547972"/>
          </a:xfrm>
          <a:prstGeom prst="rect">
            <a:avLst/>
          </a:prstGeom>
        </p:spPr>
      </p:pic>
      <p:sp>
        <p:nvSpPr>
          <p:cNvPr id="10" name="TextBox 9">
            <a:extLst>
              <a:ext uri="{FF2B5EF4-FFF2-40B4-BE49-F238E27FC236}">
                <a16:creationId xmlns:a16="http://schemas.microsoft.com/office/drawing/2014/main" id="{CCBBAA3E-F024-EF7A-34EF-7FED36FC1DCC}"/>
              </a:ext>
            </a:extLst>
          </p:cNvPr>
          <p:cNvSpPr txBox="1"/>
          <p:nvPr/>
        </p:nvSpPr>
        <p:spPr>
          <a:xfrm>
            <a:off x="161005" y="1696448"/>
            <a:ext cx="8956298" cy="369332"/>
          </a:xfrm>
          <a:prstGeom prst="rect">
            <a:avLst/>
          </a:prstGeom>
          <a:noFill/>
        </p:spPr>
        <p:txBody>
          <a:bodyPr wrap="none" rtlCol="0">
            <a:spAutoFit/>
          </a:bodyPr>
          <a:lstStyle/>
          <a:p>
            <a:r>
              <a:rPr lang="en-US" b="1" dirty="0"/>
              <a:t>Such emails are sent when the phone number provided in the order is incorrect.</a:t>
            </a:r>
          </a:p>
        </p:txBody>
      </p:sp>
      <p:sp>
        <p:nvSpPr>
          <p:cNvPr id="12" name="TextBox 11">
            <a:extLst>
              <a:ext uri="{FF2B5EF4-FFF2-40B4-BE49-F238E27FC236}">
                <a16:creationId xmlns:a16="http://schemas.microsoft.com/office/drawing/2014/main" id="{185E5557-97D5-9737-BFCF-774F1DC862EF}"/>
              </a:ext>
            </a:extLst>
          </p:cNvPr>
          <p:cNvSpPr txBox="1"/>
          <p:nvPr/>
        </p:nvSpPr>
        <p:spPr>
          <a:xfrm>
            <a:off x="59780" y="200232"/>
            <a:ext cx="9158748" cy="707886"/>
          </a:xfrm>
          <a:prstGeom prst="rect">
            <a:avLst/>
          </a:prstGeom>
          <a:noFill/>
        </p:spPr>
        <p:txBody>
          <a:bodyPr wrap="square">
            <a:spAutoFit/>
          </a:bodyPr>
          <a:lstStyle/>
          <a:p>
            <a:r>
              <a:rPr lang="en-US" sz="4000" b="1" spc="70" dirty="0">
                <a:solidFill>
                  <a:srgbClr val="785333"/>
                </a:solidFill>
                <a:latin typeface="Cambria"/>
                <a:cs typeface="Cambria"/>
              </a:rPr>
              <a:t>3-Action Taken </a:t>
            </a:r>
            <a:r>
              <a:rPr lang="en-US" sz="4000" b="1" spc="135" dirty="0">
                <a:solidFill>
                  <a:srgbClr val="785333"/>
                </a:solidFill>
                <a:latin typeface="Cambria"/>
                <a:cs typeface="Cambria"/>
              </a:rPr>
              <a:t>after</a:t>
            </a:r>
            <a:r>
              <a:rPr lang="en-US" sz="4000" b="1" dirty="0">
                <a:solidFill>
                  <a:srgbClr val="785333"/>
                </a:solidFill>
                <a:latin typeface="Cambria"/>
                <a:cs typeface="Cambria"/>
              </a:rPr>
              <a:t> </a:t>
            </a:r>
            <a:r>
              <a:rPr lang="en-US" sz="4000" b="1" spc="120" dirty="0">
                <a:solidFill>
                  <a:srgbClr val="785333"/>
                </a:solidFill>
                <a:latin typeface="Cambria"/>
                <a:cs typeface="Cambria"/>
              </a:rPr>
              <a:t>call</a:t>
            </a:r>
            <a:endParaRPr lang="en-US" sz="40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21B55-6D99-0511-4A83-97BDCFF1A6E6}"/>
              </a:ext>
            </a:extLst>
          </p:cNvPr>
          <p:cNvSpPr>
            <a:spLocks noGrp="1"/>
          </p:cNvSpPr>
          <p:nvPr>
            <p:ph type="title"/>
          </p:nvPr>
        </p:nvSpPr>
        <p:spPr>
          <a:xfrm>
            <a:off x="131409" y="266700"/>
            <a:ext cx="18025181" cy="381000"/>
          </a:xfrm>
        </p:spPr>
        <p:txBody>
          <a:bodyPr/>
          <a:lstStyle/>
          <a:p>
            <a:r>
              <a:rPr lang="en-US" sz="2400" b="1" dirty="0">
                <a:solidFill>
                  <a:schemeClr val="accent6">
                    <a:lumMod val="50000"/>
                  </a:schemeClr>
                </a:solidFill>
              </a:rPr>
              <a:t>4-Documentation</a:t>
            </a:r>
          </a:p>
        </p:txBody>
      </p:sp>
      <p:sp>
        <p:nvSpPr>
          <p:cNvPr id="3" name="Text Placeholder 2">
            <a:extLst>
              <a:ext uri="{FF2B5EF4-FFF2-40B4-BE49-F238E27FC236}">
                <a16:creationId xmlns:a16="http://schemas.microsoft.com/office/drawing/2014/main" id="{420E6129-FC8E-88D3-50B3-22E84C8AC08F}"/>
              </a:ext>
            </a:extLst>
          </p:cNvPr>
          <p:cNvSpPr>
            <a:spLocks noGrp="1"/>
          </p:cNvSpPr>
          <p:nvPr>
            <p:ph type="body" idx="1"/>
          </p:nvPr>
        </p:nvSpPr>
        <p:spPr>
          <a:xfrm>
            <a:off x="131409" y="922458"/>
            <a:ext cx="16175391" cy="3323987"/>
          </a:xfrm>
        </p:spPr>
        <p:txBody>
          <a:bodyPr/>
          <a:lstStyle/>
          <a:p>
            <a:r>
              <a:rPr lang="en-US" sz="2400" dirty="0"/>
              <a:t>We document every step taken on Magento in the pending sheet as follows:</a:t>
            </a:r>
          </a:p>
          <a:p>
            <a:endParaRPr lang="en-US" sz="2400" dirty="0"/>
          </a:p>
          <a:p>
            <a:pPr marL="342900" indent="-342900">
              <a:buFont typeface="Arial" panose="020B0604020202020204" pitchFamily="34" charset="0"/>
              <a:buChar char="•"/>
            </a:pPr>
            <a:r>
              <a:rPr lang="en-US" sz="2400" b="1" dirty="0"/>
              <a:t>If the customer confirms:</a:t>
            </a:r>
            <a:r>
              <a:rPr lang="en-US" sz="2400" dirty="0"/>
              <a:t> Select </a:t>
            </a:r>
            <a:r>
              <a:rPr lang="en-US" sz="2400" b="1" dirty="0"/>
              <a:t>Confirmed</a:t>
            </a:r>
            <a:r>
              <a:rPr lang="en-US" sz="2400" dirty="0"/>
              <a:t> as the status.</a:t>
            </a:r>
          </a:p>
          <a:p>
            <a:pPr marL="342900" indent="-342900">
              <a:buFont typeface="Arial" panose="020B0604020202020204" pitchFamily="34" charset="0"/>
              <a:buChar char="•"/>
            </a:pPr>
            <a:r>
              <a:rPr lang="en-US" sz="2400" b="1" dirty="0"/>
              <a:t>If the customer requests edits:</a:t>
            </a:r>
            <a:r>
              <a:rPr lang="en-US" sz="2400" dirty="0"/>
              <a:t> Create a </a:t>
            </a:r>
            <a:r>
              <a:rPr lang="en-US" sz="2400" b="1" dirty="0"/>
              <a:t>Re-order</a:t>
            </a:r>
            <a:r>
              <a:rPr lang="en-US" sz="2400" dirty="0"/>
              <a:t>, mention the new order number, and select the cancellation reason as </a:t>
            </a:r>
            <a:r>
              <a:rPr lang="en-US" sz="2400" b="1" dirty="0"/>
              <a:t>Duplicate</a:t>
            </a:r>
            <a:r>
              <a:rPr lang="en-US" sz="2400" dirty="0"/>
              <a:t>.</a:t>
            </a:r>
          </a:p>
          <a:p>
            <a:pPr marL="342900" indent="-342900">
              <a:buFont typeface="Arial" panose="020B0604020202020204" pitchFamily="34" charset="0"/>
              <a:buChar char="•"/>
            </a:pPr>
            <a:r>
              <a:rPr lang="en-US" sz="2400" b="1" dirty="0"/>
              <a:t>If the customer cancels:</a:t>
            </a:r>
            <a:r>
              <a:rPr lang="en-US" sz="2400" dirty="0"/>
              <a:t> Select </a:t>
            </a:r>
            <a:r>
              <a:rPr lang="en-US" sz="2400" b="1" dirty="0"/>
              <a:t>Cancelled</a:t>
            </a:r>
            <a:r>
              <a:rPr lang="en-US" sz="2400" dirty="0"/>
              <a:t> and document the cancellation reason.</a:t>
            </a:r>
          </a:p>
          <a:p>
            <a:pPr marL="342900" indent="-342900">
              <a:buFont typeface="Arial" panose="020B0604020202020204" pitchFamily="34" charset="0"/>
              <a:buChar char="•"/>
            </a:pPr>
            <a:r>
              <a:rPr lang="en-US" sz="2400" b="1" dirty="0"/>
              <a:t>If the customer is unreachable:</a:t>
            </a:r>
            <a:r>
              <a:rPr lang="en-US" sz="2400" dirty="0"/>
              <a:t> Record each call attempt as </a:t>
            </a:r>
            <a:r>
              <a:rPr lang="en-US" sz="2400" b="1" dirty="0"/>
              <a:t>No Answer 1, No Answer 2, and No Answer 3</a:t>
            </a:r>
            <a:r>
              <a:rPr lang="en-US" sz="2400" dirty="0"/>
              <a:t>.</a:t>
            </a:r>
          </a:p>
          <a:p>
            <a:endParaRPr lang="en-US" sz="2400" dirty="0"/>
          </a:p>
        </p:txBody>
      </p:sp>
      <p:pic>
        <p:nvPicPr>
          <p:cNvPr id="6" name="Picture 5">
            <a:extLst>
              <a:ext uri="{FF2B5EF4-FFF2-40B4-BE49-F238E27FC236}">
                <a16:creationId xmlns:a16="http://schemas.microsoft.com/office/drawing/2014/main" id="{0A4F296D-2689-C512-126E-A2A9C8236FBA}"/>
              </a:ext>
            </a:extLst>
          </p:cNvPr>
          <p:cNvPicPr>
            <a:picLocks noChangeAspect="1"/>
          </p:cNvPicPr>
          <p:nvPr/>
        </p:nvPicPr>
        <p:blipFill>
          <a:blip r:embed="rId2"/>
          <a:stretch>
            <a:fillRect/>
          </a:stretch>
        </p:blipFill>
        <p:spPr>
          <a:xfrm>
            <a:off x="131409" y="4381500"/>
            <a:ext cx="7869591" cy="4953001"/>
          </a:xfrm>
          <a:prstGeom prst="rect">
            <a:avLst/>
          </a:prstGeom>
        </p:spPr>
      </p:pic>
      <p:pic>
        <p:nvPicPr>
          <p:cNvPr id="8" name="Picture 7">
            <a:extLst>
              <a:ext uri="{FF2B5EF4-FFF2-40B4-BE49-F238E27FC236}">
                <a16:creationId xmlns:a16="http://schemas.microsoft.com/office/drawing/2014/main" id="{15DA8ED0-2F10-070C-1B01-DDE53FA165D1}"/>
              </a:ext>
            </a:extLst>
          </p:cNvPr>
          <p:cNvPicPr>
            <a:picLocks noChangeAspect="1"/>
          </p:cNvPicPr>
          <p:nvPr/>
        </p:nvPicPr>
        <p:blipFill>
          <a:blip r:embed="rId3"/>
          <a:stretch>
            <a:fillRect/>
          </a:stretch>
        </p:blipFill>
        <p:spPr>
          <a:xfrm>
            <a:off x="8271097" y="4381500"/>
            <a:ext cx="9783540" cy="4952999"/>
          </a:xfrm>
          <a:prstGeom prst="rect">
            <a:avLst/>
          </a:prstGeom>
        </p:spPr>
      </p:pic>
    </p:spTree>
    <p:extLst>
      <p:ext uri="{BB962C8B-B14F-4D97-AF65-F5344CB8AC3E}">
        <p14:creationId xmlns:p14="http://schemas.microsoft.com/office/powerpoint/2010/main" val="3220227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534400" y="1638300"/>
            <a:ext cx="9010649" cy="8258174"/>
          </a:xfrm>
          <a:prstGeom prst="rect">
            <a:avLst/>
          </a:prstGeom>
        </p:spPr>
      </p:pic>
      <p:sp>
        <p:nvSpPr>
          <p:cNvPr id="3" name="object 3"/>
          <p:cNvSpPr txBox="1">
            <a:spLocks noGrp="1"/>
          </p:cNvSpPr>
          <p:nvPr>
            <p:ph type="ctrTitle"/>
          </p:nvPr>
        </p:nvSpPr>
        <p:spPr>
          <a:xfrm>
            <a:off x="279168" y="495300"/>
            <a:ext cx="12920451" cy="628377"/>
          </a:xfrm>
          <a:prstGeom prst="rect">
            <a:avLst/>
          </a:prstGeom>
        </p:spPr>
        <p:txBody>
          <a:bodyPr vert="horz" wrap="square" lIns="0" tIns="12700" rIns="0" bIns="0" rtlCol="0">
            <a:spAutoFit/>
          </a:bodyPr>
          <a:lstStyle/>
          <a:p>
            <a:pPr marL="12700">
              <a:lnSpc>
                <a:spcPct val="100000"/>
              </a:lnSpc>
              <a:spcBef>
                <a:spcPts val="100"/>
              </a:spcBef>
            </a:pPr>
            <a:r>
              <a:rPr lang="en-US" sz="4000" dirty="0">
                <a:solidFill>
                  <a:schemeClr val="accent6">
                    <a:lumMod val="50000"/>
                  </a:schemeClr>
                </a:solidFill>
                <a:latin typeface="Sylfaen" panose="010A0502050306030303" pitchFamily="18" charset="0"/>
              </a:rPr>
              <a:t>Customer Feedback Collection</a:t>
            </a:r>
            <a:endParaRPr sz="4000" dirty="0">
              <a:solidFill>
                <a:schemeClr val="accent6">
                  <a:lumMod val="50000"/>
                </a:schemeClr>
              </a:solidFill>
              <a:latin typeface="Sylfaen" panose="010A0502050306030303" pitchFamily="18" charset="0"/>
              <a:cs typeface="Cambria"/>
            </a:endParaRPr>
          </a:p>
        </p:txBody>
      </p:sp>
      <p:sp>
        <p:nvSpPr>
          <p:cNvPr id="4" name="object 4"/>
          <p:cNvSpPr txBox="1"/>
          <p:nvPr/>
        </p:nvSpPr>
        <p:spPr>
          <a:xfrm>
            <a:off x="279168" y="2095500"/>
            <a:ext cx="8023859" cy="1958037"/>
          </a:xfrm>
          <a:prstGeom prst="rect">
            <a:avLst/>
          </a:prstGeom>
        </p:spPr>
        <p:txBody>
          <a:bodyPr vert="horz" wrap="square" lIns="0" tIns="12065" rIns="0" bIns="0" rtlCol="0">
            <a:spAutoFit/>
          </a:bodyPr>
          <a:lstStyle/>
          <a:p>
            <a:pPr marL="12700" marR="5080" algn="l">
              <a:lnSpc>
                <a:spcPct val="116700"/>
              </a:lnSpc>
              <a:spcBef>
                <a:spcPts val="95"/>
              </a:spcBef>
            </a:pPr>
            <a:r>
              <a:rPr lang="en-US" sz="2200" b="1" dirty="0"/>
              <a:t>The Aim:</a:t>
            </a:r>
            <a:r>
              <a:rPr lang="en-US" sz="2200" dirty="0"/>
              <a:t> Our primary goal is to identify pain points in the customer journey and proactively resolve them. By listening to our customers, we can address individual issues immediately and implement long-term improvements to ensure every </a:t>
            </a:r>
            <a:r>
              <a:rPr lang="en-US" sz="2200" dirty="0" err="1"/>
              <a:t>Favelin</a:t>
            </a:r>
            <a:r>
              <a:rPr lang="en-US" sz="2200" dirty="0"/>
              <a:t> customer enjoys a seamless, premium experience.</a:t>
            </a:r>
            <a:endParaRPr sz="2200" dirty="0">
              <a:latin typeface="Cambria"/>
              <a:cs typeface="Cambri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3126" y="2425617"/>
            <a:ext cx="11296649" cy="2419349"/>
          </a:xfrm>
          <a:prstGeom prst="rect">
            <a:avLst/>
          </a:prstGeom>
        </p:spPr>
      </p:pic>
      <p:pic>
        <p:nvPicPr>
          <p:cNvPr id="3" name="object 3"/>
          <p:cNvPicPr/>
          <p:nvPr/>
        </p:nvPicPr>
        <p:blipFill>
          <a:blip r:embed="rId3" cstate="print"/>
          <a:stretch>
            <a:fillRect/>
          </a:stretch>
        </p:blipFill>
        <p:spPr>
          <a:xfrm>
            <a:off x="353126" y="7233094"/>
            <a:ext cx="13792199" cy="1847849"/>
          </a:xfrm>
          <a:prstGeom prst="rect">
            <a:avLst/>
          </a:prstGeom>
        </p:spPr>
      </p:pic>
      <p:sp>
        <p:nvSpPr>
          <p:cNvPr id="4" name="object 4"/>
          <p:cNvSpPr txBox="1">
            <a:spLocks noGrp="1"/>
          </p:cNvSpPr>
          <p:nvPr>
            <p:ph type="title"/>
          </p:nvPr>
        </p:nvSpPr>
        <p:spPr>
          <a:prstGeom prst="rect">
            <a:avLst/>
          </a:prstGeom>
        </p:spPr>
        <p:txBody>
          <a:bodyPr vert="horz" wrap="square" lIns="0" tIns="269841" rIns="0" bIns="0" rtlCol="0">
            <a:spAutoFit/>
          </a:bodyPr>
          <a:lstStyle/>
          <a:p>
            <a:pPr marL="264795">
              <a:lnSpc>
                <a:spcPct val="100000"/>
              </a:lnSpc>
              <a:spcBef>
                <a:spcPts val="95"/>
              </a:spcBef>
            </a:pPr>
            <a:r>
              <a:rPr sz="4650" spc="-40" dirty="0">
                <a:solidFill>
                  <a:srgbClr val="785333"/>
                </a:solidFill>
                <a:latin typeface="Cambria"/>
                <a:cs typeface="Cambria"/>
              </a:rPr>
              <a:t>You</a:t>
            </a:r>
            <a:r>
              <a:rPr sz="4650" spc="-35" dirty="0">
                <a:solidFill>
                  <a:srgbClr val="785333"/>
                </a:solidFill>
                <a:latin typeface="Cambria"/>
                <a:cs typeface="Cambria"/>
              </a:rPr>
              <a:t> </a:t>
            </a:r>
            <a:r>
              <a:rPr sz="4650" spc="125" dirty="0">
                <a:solidFill>
                  <a:srgbClr val="785333"/>
                </a:solidFill>
                <a:latin typeface="Cambria"/>
                <a:cs typeface="Cambria"/>
              </a:rPr>
              <a:t>can</a:t>
            </a:r>
            <a:r>
              <a:rPr sz="4650" spc="-30" dirty="0">
                <a:solidFill>
                  <a:srgbClr val="785333"/>
                </a:solidFill>
                <a:latin typeface="Cambria"/>
                <a:cs typeface="Cambria"/>
              </a:rPr>
              <a:t> </a:t>
            </a:r>
            <a:r>
              <a:rPr sz="4650" spc="90" dirty="0">
                <a:solidFill>
                  <a:srgbClr val="785333"/>
                </a:solidFill>
                <a:latin typeface="Cambria"/>
                <a:cs typeface="Cambria"/>
              </a:rPr>
              <a:t>place</a:t>
            </a:r>
            <a:r>
              <a:rPr sz="4650" spc="-35" dirty="0">
                <a:solidFill>
                  <a:srgbClr val="785333"/>
                </a:solidFill>
                <a:latin typeface="Cambria"/>
                <a:cs typeface="Cambria"/>
              </a:rPr>
              <a:t> </a:t>
            </a:r>
            <a:r>
              <a:rPr sz="4650" spc="100" dirty="0">
                <a:solidFill>
                  <a:srgbClr val="785333"/>
                </a:solidFill>
                <a:latin typeface="Cambria"/>
                <a:cs typeface="Cambria"/>
              </a:rPr>
              <a:t>the</a:t>
            </a:r>
            <a:r>
              <a:rPr sz="4650" spc="-30" dirty="0">
                <a:solidFill>
                  <a:srgbClr val="785333"/>
                </a:solidFill>
                <a:latin typeface="Cambria"/>
                <a:cs typeface="Cambria"/>
              </a:rPr>
              <a:t> </a:t>
            </a:r>
            <a:r>
              <a:rPr sz="4650" spc="70" dirty="0">
                <a:solidFill>
                  <a:srgbClr val="785333"/>
                </a:solidFill>
                <a:latin typeface="Cambria"/>
                <a:cs typeface="Cambria"/>
              </a:rPr>
              <a:t>order</a:t>
            </a:r>
            <a:r>
              <a:rPr sz="4650" spc="-35" dirty="0">
                <a:solidFill>
                  <a:srgbClr val="785333"/>
                </a:solidFill>
                <a:latin typeface="Cambria"/>
                <a:cs typeface="Cambria"/>
              </a:rPr>
              <a:t> </a:t>
            </a:r>
            <a:r>
              <a:rPr sz="4650" spc="100" dirty="0">
                <a:solidFill>
                  <a:srgbClr val="785333"/>
                </a:solidFill>
                <a:latin typeface="Cambria"/>
                <a:cs typeface="Cambria"/>
              </a:rPr>
              <a:t>from</a:t>
            </a:r>
            <a:r>
              <a:rPr sz="4650" spc="-30" dirty="0">
                <a:solidFill>
                  <a:srgbClr val="785333"/>
                </a:solidFill>
                <a:latin typeface="Cambria"/>
                <a:cs typeface="Cambria"/>
              </a:rPr>
              <a:t> </a:t>
            </a:r>
            <a:r>
              <a:rPr sz="4650" spc="75" dirty="0">
                <a:solidFill>
                  <a:srgbClr val="785333"/>
                </a:solidFill>
                <a:latin typeface="Cambria"/>
                <a:cs typeface="Cambria"/>
              </a:rPr>
              <a:t>magento</a:t>
            </a:r>
            <a:r>
              <a:rPr sz="4650" spc="-30" dirty="0">
                <a:solidFill>
                  <a:srgbClr val="785333"/>
                </a:solidFill>
                <a:latin typeface="Cambria"/>
                <a:cs typeface="Cambria"/>
              </a:rPr>
              <a:t> </a:t>
            </a:r>
            <a:r>
              <a:rPr sz="4650" spc="55" dirty="0">
                <a:solidFill>
                  <a:srgbClr val="785333"/>
                </a:solidFill>
                <a:latin typeface="Cambria"/>
                <a:cs typeface="Cambria"/>
              </a:rPr>
              <a:t>system</a:t>
            </a:r>
            <a:endParaRPr sz="4650" dirty="0">
              <a:latin typeface="Cambria"/>
              <a:cs typeface="Cambria"/>
            </a:endParaRPr>
          </a:p>
        </p:txBody>
      </p:sp>
      <p:sp>
        <p:nvSpPr>
          <p:cNvPr id="5" name="object 5"/>
          <p:cNvSpPr txBox="1"/>
          <p:nvPr/>
        </p:nvSpPr>
        <p:spPr>
          <a:xfrm>
            <a:off x="340426" y="1494803"/>
            <a:ext cx="4309745" cy="436880"/>
          </a:xfrm>
          <a:prstGeom prst="rect">
            <a:avLst/>
          </a:prstGeom>
        </p:spPr>
        <p:txBody>
          <a:bodyPr vert="horz" wrap="square" lIns="0" tIns="12700" rIns="0" bIns="0" rtlCol="0">
            <a:spAutoFit/>
          </a:bodyPr>
          <a:lstStyle/>
          <a:p>
            <a:pPr marL="12700">
              <a:lnSpc>
                <a:spcPct val="100000"/>
              </a:lnSpc>
              <a:spcBef>
                <a:spcPts val="100"/>
              </a:spcBef>
            </a:pPr>
            <a:r>
              <a:rPr sz="2700" spc="-310" dirty="0">
                <a:latin typeface="Verdana"/>
                <a:cs typeface="Verdana"/>
              </a:rPr>
              <a:t>-</a:t>
            </a:r>
            <a:r>
              <a:rPr sz="2700" spc="-185" dirty="0">
                <a:latin typeface="Verdana"/>
                <a:cs typeface="Verdana"/>
              </a:rPr>
              <a:t> </a:t>
            </a:r>
            <a:r>
              <a:rPr sz="2700" spc="-105" dirty="0">
                <a:latin typeface="Verdana"/>
                <a:cs typeface="Verdana"/>
              </a:rPr>
              <a:t>From</a:t>
            </a:r>
            <a:r>
              <a:rPr sz="2700" spc="-185" dirty="0">
                <a:latin typeface="Verdana"/>
                <a:cs typeface="Verdana"/>
              </a:rPr>
              <a:t> </a:t>
            </a:r>
            <a:r>
              <a:rPr sz="2700" spc="-20" dirty="0">
                <a:latin typeface="Verdana"/>
                <a:cs typeface="Verdana"/>
              </a:rPr>
              <a:t>create</a:t>
            </a:r>
            <a:r>
              <a:rPr sz="2700" spc="-180" dirty="0">
                <a:latin typeface="Verdana"/>
                <a:cs typeface="Verdana"/>
              </a:rPr>
              <a:t> </a:t>
            </a:r>
            <a:r>
              <a:rPr sz="2700" spc="-90" dirty="0">
                <a:latin typeface="Verdana"/>
                <a:cs typeface="Verdana"/>
              </a:rPr>
              <a:t>a</a:t>
            </a:r>
            <a:r>
              <a:rPr sz="2700" spc="-185" dirty="0">
                <a:latin typeface="Verdana"/>
                <a:cs typeface="Verdana"/>
              </a:rPr>
              <a:t> </a:t>
            </a:r>
            <a:r>
              <a:rPr sz="2700" spc="-35" dirty="0">
                <a:latin typeface="Verdana"/>
                <a:cs typeface="Verdana"/>
              </a:rPr>
              <a:t>new</a:t>
            </a:r>
            <a:r>
              <a:rPr sz="2700" spc="-180" dirty="0">
                <a:latin typeface="Verdana"/>
                <a:cs typeface="Verdana"/>
              </a:rPr>
              <a:t> </a:t>
            </a:r>
            <a:r>
              <a:rPr sz="2700" spc="-20" dirty="0">
                <a:latin typeface="Verdana"/>
                <a:cs typeface="Verdana"/>
              </a:rPr>
              <a:t>order</a:t>
            </a:r>
            <a:endParaRPr sz="2700" dirty="0">
              <a:latin typeface="Verdana"/>
              <a:cs typeface="Verdana"/>
            </a:endParaRPr>
          </a:p>
        </p:txBody>
      </p:sp>
      <p:sp>
        <p:nvSpPr>
          <p:cNvPr id="6" name="object 6"/>
          <p:cNvSpPr txBox="1"/>
          <p:nvPr/>
        </p:nvSpPr>
        <p:spPr>
          <a:xfrm>
            <a:off x="257430" y="5718622"/>
            <a:ext cx="9705340" cy="436880"/>
          </a:xfrm>
          <a:prstGeom prst="rect">
            <a:avLst/>
          </a:prstGeom>
        </p:spPr>
        <p:txBody>
          <a:bodyPr vert="horz" wrap="square" lIns="0" tIns="12700" rIns="0" bIns="0" rtlCol="0">
            <a:spAutoFit/>
          </a:bodyPr>
          <a:lstStyle/>
          <a:p>
            <a:pPr marL="12700">
              <a:lnSpc>
                <a:spcPct val="100000"/>
              </a:lnSpc>
              <a:spcBef>
                <a:spcPts val="100"/>
              </a:spcBef>
            </a:pPr>
            <a:r>
              <a:rPr sz="2700" spc="-310" dirty="0">
                <a:latin typeface="Verdana"/>
                <a:cs typeface="Verdana"/>
              </a:rPr>
              <a:t>-</a:t>
            </a:r>
            <a:r>
              <a:rPr sz="2700" spc="-165" dirty="0">
                <a:latin typeface="Verdana"/>
                <a:cs typeface="Verdana"/>
              </a:rPr>
              <a:t> </a:t>
            </a:r>
            <a:r>
              <a:rPr sz="2700" spc="-240" dirty="0">
                <a:latin typeface="Verdana"/>
                <a:cs typeface="Verdana"/>
              </a:rPr>
              <a:t>If</a:t>
            </a:r>
            <a:r>
              <a:rPr sz="2700" spc="-160" dirty="0">
                <a:latin typeface="Verdana"/>
                <a:cs typeface="Verdana"/>
              </a:rPr>
              <a:t> </a:t>
            </a:r>
            <a:r>
              <a:rPr sz="2700" spc="-70" dirty="0">
                <a:latin typeface="Verdana"/>
                <a:cs typeface="Verdana"/>
              </a:rPr>
              <a:t>the</a:t>
            </a:r>
            <a:r>
              <a:rPr sz="2700" spc="-160" dirty="0">
                <a:latin typeface="Verdana"/>
                <a:cs typeface="Verdana"/>
              </a:rPr>
              <a:t> </a:t>
            </a:r>
            <a:r>
              <a:rPr sz="2700" spc="-30" dirty="0">
                <a:latin typeface="Verdana"/>
                <a:cs typeface="Verdana"/>
              </a:rPr>
              <a:t>customer</a:t>
            </a:r>
            <a:r>
              <a:rPr sz="2700" spc="-160" dirty="0">
                <a:latin typeface="Verdana"/>
                <a:cs typeface="Verdana"/>
              </a:rPr>
              <a:t> </a:t>
            </a:r>
            <a:r>
              <a:rPr sz="2700" dirty="0">
                <a:latin typeface="Verdana"/>
                <a:cs typeface="Verdana"/>
              </a:rPr>
              <a:t>is</a:t>
            </a:r>
            <a:r>
              <a:rPr sz="2700" spc="-160" dirty="0">
                <a:latin typeface="Verdana"/>
                <a:cs typeface="Verdana"/>
              </a:rPr>
              <a:t> </a:t>
            </a:r>
            <a:r>
              <a:rPr sz="2700" spc="-95" dirty="0">
                <a:latin typeface="Verdana"/>
                <a:cs typeface="Verdana"/>
              </a:rPr>
              <a:t>new,</a:t>
            </a:r>
            <a:r>
              <a:rPr sz="2700" spc="-160" dirty="0">
                <a:latin typeface="Verdana"/>
                <a:cs typeface="Verdana"/>
              </a:rPr>
              <a:t> </a:t>
            </a:r>
            <a:r>
              <a:rPr sz="2700" spc="-75" dirty="0">
                <a:latin typeface="Verdana"/>
                <a:cs typeface="Verdana"/>
              </a:rPr>
              <a:t>you</a:t>
            </a:r>
            <a:r>
              <a:rPr sz="2700" spc="-160" dirty="0">
                <a:latin typeface="Verdana"/>
                <a:cs typeface="Verdana"/>
              </a:rPr>
              <a:t> </a:t>
            </a:r>
            <a:r>
              <a:rPr sz="2700" dirty="0">
                <a:latin typeface="Verdana"/>
                <a:cs typeface="Verdana"/>
              </a:rPr>
              <a:t>select</a:t>
            </a:r>
            <a:r>
              <a:rPr sz="2700" spc="-160" dirty="0">
                <a:latin typeface="Verdana"/>
                <a:cs typeface="Verdana"/>
              </a:rPr>
              <a:t> </a:t>
            </a:r>
            <a:r>
              <a:rPr sz="2700" spc="-30" dirty="0">
                <a:latin typeface="Verdana"/>
                <a:cs typeface="Verdana"/>
              </a:rPr>
              <a:t>Create</a:t>
            </a:r>
            <a:r>
              <a:rPr sz="2700" spc="-165" dirty="0">
                <a:latin typeface="Verdana"/>
                <a:cs typeface="Verdana"/>
              </a:rPr>
              <a:t> </a:t>
            </a:r>
            <a:r>
              <a:rPr sz="2700" dirty="0">
                <a:latin typeface="Verdana"/>
                <a:cs typeface="Verdana"/>
              </a:rPr>
              <a:t>New</a:t>
            </a:r>
            <a:r>
              <a:rPr sz="2700" spc="-160" dirty="0">
                <a:latin typeface="Verdana"/>
                <a:cs typeface="Verdana"/>
              </a:rPr>
              <a:t> </a:t>
            </a:r>
            <a:r>
              <a:rPr sz="2700" spc="-40" dirty="0">
                <a:latin typeface="Verdana"/>
                <a:cs typeface="Verdana"/>
              </a:rPr>
              <a:t>Customer.</a:t>
            </a:r>
            <a:endParaRPr sz="2700" dirty="0">
              <a:latin typeface="Verdana"/>
              <a:cs typeface="Verdan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844136" y="1262076"/>
            <a:ext cx="9439274" cy="5714999"/>
          </a:xfrm>
          <a:prstGeom prst="rect">
            <a:avLst/>
          </a:prstGeom>
        </p:spPr>
      </p:pic>
      <p:pic>
        <p:nvPicPr>
          <p:cNvPr id="3" name="object 3"/>
          <p:cNvPicPr/>
          <p:nvPr/>
        </p:nvPicPr>
        <p:blipFill>
          <a:blip r:embed="rId3" cstate="print"/>
          <a:stretch>
            <a:fillRect/>
          </a:stretch>
        </p:blipFill>
        <p:spPr>
          <a:xfrm>
            <a:off x="195736" y="7248505"/>
            <a:ext cx="11296649" cy="2400299"/>
          </a:xfrm>
          <a:prstGeom prst="rect">
            <a:avLst/>
          </a:prstGeom>
        </p:spPr>
      </p:pic>
      <p:sp>
        <p:nvSpPr>
          <p:cNvPr id="4" name="object 4"/>
          <p:cNvSpPr txBox="1">
            <a:spLocks noGrp="1"/>
          </p:cNvSpPr>
          <p:nvPr>
            <p:ph type="title"/>
          </p:nvPr>
        </p:nvSpPr>
        <p:spPr>
          <a:xfrm>
            <a:off x="78233" y="99864"/>
            <a:ext cx="8436610" cy="2406650"/>
          </a:xfrm>
          <a:prstGeom prst="rect">
            <a:avLst/>
          </a:prstGeom>
        </p:spPr>
        <p:txBody>
          <a:bodyPr vert="horz" wrap="square" lIns="0" tIns="12700" rIns="0" bIns="0" rtlCol="0">
            <a:spAutoFit/>
          </a:bodyPr>
          <a:lstStyle/>
          <a:p>
            <a:pPr marL="12700" marR="5080" indent="-635" algn="ctr">
              <a:lnSpc>
                <a:spcPct val="115700"/>
              </a:lnSpc>
              <a:spcBef>
                <a:spcPts val="100"/>
              </a:spcBef>
            </a:pPr>
            <a:r>
              <a:rPr spc="-310" dirty="0"/>
              <a:t>-</a:t>
            </a:r>
            <a:r>
              <a:rPr spc="-130" dirty="0"/>
              <a:t> </a:t>
            </a:r>
            <a:r>
              <a:rPr spc="-95" dirty="0"/>
              <a:t>You</a:t>
            </a:r>
            <a:r>
              <a:rPr spc="-125" dirty="0"/>
              <a:t> </a:t>
            </a:r>
            <a:r>
              <a:rPr dirty="0"/>
              <a:t>select</a:t>
            </a:r>
            <a:r>
              <a:rPr spc="-130" dirty="0"/>
              <a:t> </a:t>
            </a:r>
            <a:r>
              <a:rPr spc="-70" dirty="0"/>
              <a:t>the</a:t>
            </a:r>
            <a:r>
              <a:rPr spc="-125" dirty="0"/>
              <a:t> </a:t>
            </a:r>
            <a:r>
              <a:rPr spc="-10" dirty="0"/>
              <a:t>products</a:t>
            </a:r>
            <a:r>
              <a:rPr spc="-130" dirty="0"/>
              <a:t> </a:t>
            </a:r>
            <a:r>
              <a:rPr spc="-75" dirty="0"/>
              <a:t>you</a:t>
            </a:r>
            <a:r>
              <a:rPr spc="-125" dirty="0"/>
              <a:t> </a:t>
            </a:r>
            <a:r>
              <a:rPr spc="-105" dirty="0"/>
              <a:t>want</a:t>
            </a:r>
            <a:r>
              <a:rPr spc="-130" dirty="0"/>
              <a:t> </a:t>
            </a:r>
            <a:r>
              <a:rPr spc="-20" dirty="0"/>
              <a:t>to</a:t>
            </a:r>
            <a:r>
              <a:rPr spc="-125" dirty="0"/>
              <a:t> </a:t>
            </a:r>
            <a:r>
              <a:rPr dirty="0"/>
              <a:t>place</a:t>
            </a:r>
            <a:r>
              <a:rPr spc="-130" dirty="0"/>
              <a:t> </a:t>
            </a:r>
            <a:r>
              <a:rPr spc="-25" dirty="0"/>
              <a:t>the </a:t>
            </a:r>
            <a:r>
              <a:rPr spc="-65" dirty="0"/>
              <a:t>order</a:t>
            </a:r>
            <a:r>
              <a:rPr spc="-190" dirty="0"/>
              <a:t> </a:t>
            </a:r>
            <a:r>
              <a:rPr spc="-105" dirty="0"/>
              <a:t>with</a:t>
            </a:r>
            <a:r>
              <a:rPr spc="-185" dirty="0"/>
              <a:t> </a:t>
            </a:r>
            <a:r>
              <a:rPr spc="-65" dirty="0"/>
              <a:t>by</a:t>
            </a:r>
            <a:r>
              <a:rPr spc="-185" dirty="0"/>
              <a:t> </a:t>
            </a:r>
            <a:r>
              <a:rPr spc="-10" dirty="0"/>
              <a:t>clicking</a:t>
            </a:r>
            <a:r>
              <a:rPr spc="-185" dirty="0"/>
              <a:t> </a:t>
            </a:r>
            <a:r>
              <a:rPr spc="-10" dirty="0"/>
              <a:t>Add</a:t>
            </a:r>
            <a:r>
              <a:rPr spc="-185" dirty="0"/>
              <a:t> </a:t>
            </a:r>
            <a:r>
              <a:rPr spc="-45" dirty="0"/>
              <a:t>Product,</a:t>
            </a:r>
            <a:r>
              <a:rPr spc="-190" dirty="0"/>
              <a:t> </a:t>
            </a:r>
            <a:r>
              <a:rPr spc="-95" dirty="0"/>
              <a:t>then</a:t>
            </a:r>
            <a:r>
              <a:rPr spc="-185" dirty="0"/>
              <a:t> </a:t>
            </a:r>
            <a:r>
              <a:rPr spc="-25" dirty="0"/>
              <a:t>fill</a:t>
            </a:r>
            <a:r>
              <a:rPr spc="-185" dirty="0"/>
              <a:t> </a:t>
            </a:r>
            <a:r>
              <a:rPr spc="-155" dirty="0"/>
              <a:t>in</a:t>
            </a:r>
            <a:r>
              <a:rPr spc="-185" dirty="0"/>
              <a:t> </a:t>
            </a:r>
            <a:r>
              <a:rPr spc="-25" dirty="0"/>
              <a:t>the customer’s</a:t>
            </a:r>
            <a:r>
              <a:rPr spc="-175" dirty="0"/>
              <a:t> </a:t>
            </a:r>
            <a:r>
              <a:rPr spc="-35" dirty="0"/>
              <a:t>details</a:t>
            </a:r>
            <a:r>
              <a:rPr spc="-175" dirty="0"/>
              <a:t> </a:t>
            </a:r>
            <a:r>
              <a:rPr spc="-85" dirty="0"/>
              <a:t>and</a:t>
            </a:r>
            <a:r>
              <a:rPr spc="-175" dirty="0"/>
              <a:t> </a:t>
            </a:r>
            <a:r>
              <a:rPr spc="-30" dirty="0"/>
              <a:t>assign</a:t>
            </a:r>
            <a:r>
              <a:rPr spc="-175" dirty="0"/>
              <a:t> </a:t>
            </a:r>
            <a:r>
              <a:rPr spc="-70" dirty="0"/>
              <a:t>the</a:t>
            </a:r>
            <a:r>
              <a:rPr spc="-175" dirty="0"/>
              <a:t> </a:t>
            </a:r>
            <a:r>
              <a:rPr spc="-65" dirty="0"/>
              <a:t>order</a:t>
            </a:r>
            <a:r>
              <a:rPr spc="-175" dirty="0"/>
              <a:t> </a:t>
            </a:r>
            <a:r>
              <a:rPr spc="-105" dirty="0"/>
              <a:t>under</a:t>
            </a:r>
            <a:r>
              <a:rPr spc="-175" dirty="0"/>
              <a:t> </a:t>
            </a:r>
            <a:r>
              <a:rPr spc="-30" dirty="0"/>
              <a:t>your </a:t>
            </a:r>
            <a:r>
              <a:rPr spc="-130" dirty="0"/>
              <a:t>name,</a:t>
            </a:r>
            <a:r>
              <a:rPr spc="-180" dirty="0"/>
              <a:t> </a:t>
            </a:r>
            <a:r>
              <a:rPr spc="-60" dirty="0"/>
              <a:t>including</a:t>
            </a:r>
            <a:r>
              <a:rPr spc="-180" dirty="0"/>
              <a:t> </a:t>
            </a:r>
            <a:r>
              <a:rPr spc="-70" dirty="0"/>
              <a:t>the</a:t>
            </a:r>
            <a:r>
              <a:rPr spc="-175" dirty="0"/>
              <a:t> </a:t>
            </a:r>
            <a:r>
              <a:rPr spc="-30" dirty="0"/>
              <a:t>date</a:t>
            </a:r>
            <a:r>
              <a:rPr spc="-180" dirty="0"/>
              <a:t> </a:t>
            </a:r>
            <a:r>
              <a:rPr spc="-85" dirty="0"/>
              <a:t>and</a:t>
            </a:r>
            <a:r>
              <a:rPr spc="-180" dirty="0"/>
              <a:t> </a:t>
            </a:r>
            <a:r>
              <a:rPr spc="-70" dirty="0"/>
              <a:t>the</a:t>
            </a:r>
            <a:r>
              <a:rPr spc="-175" dirty="0"/>
              <a:t> </a:t>
            </a:r>
            <a:r>
              <a:rPr spc="-45" dirty="0"/>
              <a:t>channel</a:t>
            </a:r>
            <a:r>
              <a:rPr spc="-180" dirty="0"/>
              <a:t> </a:t>
            </a:r>
            <a:r>
              <a:rPr spc="-120" dirty="0"/>
              <a:t>it</a:t>
            </a:r>
            <a:r>
              <a:rPr spc="-180" dirty="0"/>
              <a:t> </a:t>
            </a:r>
            <a:r>
              <a:rPr spc="-25" dirty="0"/>
              <a:t>was </a:t>
            </a:r>
            <a:r>
              <a:rPr spc="-75" dirty="0"/>
              <a:t>made</a:t>
            </a:r>
            <a:r>
              <a:rPr spc="-165" dirty="0"/>
              <a:t> </a:t>
            </a:r>
            <a:r>
              <a:rPr spc="-20" dirty="0"/>
              <a:t>from.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0" y="153592"/>
            <a:ext cx="17325845" cy="936154"/>
          </a:xfrm>
          <a:prstGeom prst="rect">
            <a:avLst/>
          </a:prstGeom>
        </p:spPr>
        <p:txBody>
          <a:bodyPr vert="horz" wrap="square" lIns="0" tIns="12700" rIns="0" bIns="0" rtlCol="0">
            <a:spAutoFit/>
          </a:bodyPr>
          <a:lstStyle/>
          <a:p>
            <a:pPr marL="12700">
              <a:spcBef>
                <a:spcPts val="100"/>
              </a:spcBef>
            </a:pPr>
            <a:r>
              <a:rPr lang="en-US" sz="3000" b="1" dirty="0">
                <a:solidFill>
                  <a:schemeClr val="accent6">
                    <a:lumMod val="50000"/>
                  </a:schemeClr>
                </a:solidFill>
              </a:rPr>
              <a:t>1-Preparation</a:t>
            </a:r>
            <a:br>
              <a:rPr lang="en-US" sz="3000" b="1" dirty="0">
                <a:solidFill>
                  <a:schemeClr val="accent6">
                    <a:lumMod val="50000"/>
                  </a:schemeClr>
                </a:solidFill>
              </a:rPr>
            </a:br>
            <a:endParaRPr sz="3000" dirty="0">
              <a:solidFill>
                <a:schemeClr val="accent6">
                  <a:lumMod val="50000"/>
                </a:schemeClr>
              </a:solidFill>
              <a:latin typeface="Cambria"/>
              <a:cs typeface="Cambria"/>
            </a:endParaRPr>
          </a:p>
        </p:txBody>
      </p:sp>
      <p:sp>
        <p:nvSpPr>
          <p:cNvPr id="11" name="Rectangle 4">
            <a:extLst>
              <a:ext uri="{FF2B5EF4-FFF2-40B4-BE49-F238E27FC236}">
                <a16:creationId xmlns:a16="http://schemas.microsoft.com/office/drawing/2014/main" id="{5959F858-7045-0D2F-07AC-9842BAC95793}"/>
              </a:ext>
            </a:extLst>
          </p:cNvPr>
          <p:cNvSpPr>
            <a:spLocks noChangeArrowheads="1"/>
          </p:cNvSpPr>
          <p:nvPr/>
        </p:nvSpPr>
        <p:spPr bwMode="auto">
          <a:xfrm>
            <a:off x="304800" y="886939"/>
            <a:ext cx="17678400" cy="3200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200" b="1" i="0" u="none" strike="noStrike" cap="none" normalizeH="0" baseline="0" dirty="0">
                <a:ln>
                  <a:noFill/>
                </a:ln>
                <a:solidFill>
                  <a:schemeClr val="tx1"/>
                </a:solidFill>
                <a:effectLst/>
                <a:latin typeface="Arial" panose="020B0604020202020204" pitchFamily="34" charset="0"/>
              </a:rPr>
              <a:t>Access Magento:</a:t>
            </a:r>
            <a:r>
              <a:rPr kumimoji="0" lang="en-US" altLang="en-US" sz="2200" b="0" i="0" u="none" strike="noStrike" cap="none" normalizeH="0" baseline="0" dirty="0">
                <a:ln>
                  <a:noFill/>
                </a:ln>
                <a:solidFill>
                  <a:schemeClr val="tx1"/>
                </a:solidFill>
                <a:effectLst/>
                <a:latin typeface="Arial" panose="020B0604020202020204" pitchFamily="34" charset="0"/>
              </a:rPr>
              <a:t> Open the specific order record to identify the customer’s name, the exact products purchased.</a:t>
            </a:r>
            <a:br>
              <a:rPr kumimoji="0" lang="en-US" altLang="en-US" sz="2200" b="0" i="0" u="none" strike="noStrike" cap="none" normalizeH="0" baseline="0" dirty="0">
                <a:ln>
                  <a:noFill/>
                </a:ln>
                <a:solidFill>
                  <a:schemeClr val="tx1"/>
                </a:solidFill>
                <a:effectLst/>
                <a:latin typeface="Arial" panose="020B0604020202020204" pitchFamily="34" charset="0"/>
              </a:rPr>
            </a:br>
            <a:endParaRPr kumimoji="0" lang="en-US" altLang="en-US" sz="2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200" b="1" i="0" u="none" strike="noStrike" cap="none" normalizeH="0" baseline="0" dirty="0">
                <a:ln>
                  <a:noFill/>
                </a:ln>
                <a:solidFill>
                  <a:schemeClr val="tx1"/>
                </a:solidFill>
                <a:effectLst/>
                <a:latin typeface="Arial" panose="020B0604020202020204" pitchFamily="34" charset="0"/>
              </a:rPr>
              <a:t>Data Entry:</a:t>
            </a:r>
            <a:r>
              <a:rPr kumimoji="0" lang="en-US" altLang="en-US" sz="2200" b="0" i="0" u="none" strike="noStrike" cap="none" normalizeH="0" baseline="0" dirty="0">
                <a:ln>
                  <a:noFill/>
                </a:ln>
                <a:solidFill>
                  <a:schemeClr val="tx1"/>
                </a:solidFill>
                <a:effectLst/>
                <a:latin typeface="Arial" panose="020B0604020202020204" pitchFamily="34" charset="0"/>
              </a:rPr>
              <a:t> Ensure your feedback sheet is open from social media data base sheet , click Feedback </a:t>
            </a:r>
            <a:r>
              <a:rPr lang="en-US" altLang="en-US" sz="2200" dirty="0">
                <a:solidFill>
                  <a:schemeClr val="tx1"/>
                </a:solidFill>
                <a:latin typeface="Arial" panose="020B0604020202020204" pitchFamily="34" charset="0"/>
              </a:rPr>
              <a:t>tap </a:t>
            </a:r>
            <a:r>
              <a:rPr lang="en-US" sz="2400" dirty="0"/>
              <a:t>and review the orders assigned by name</a:t>
            </a:r>
            <a:r>
              <a:rPr kumimoji="0" lang="en-US" altLang="en-US" sz="2200" b="0" i="0" u="none" strike="noStrike" cap="none" normalizeH="0" baseline="0" dirty="0">
                <a:ln>
                  <a:noFill/>
                </a:ln>
                <a:solidFill>
                  <a:schemeClr val="tx1"/>
                </a:solidFill>
                <a:effectLst/>
                <a:latin typeface="Arial" panose="020B0604020202020204" pitchFamily="34" charset="0"/>
              </a:rPr>
              <a:t>.</a:t>
            </a:r>
            <a:br>
              <a:rPr kumimoji="0" lang="en-US" altLang="en-US" sz="2200" b="0" i="0" u="none" strike="noStrike" cap="none" normalizeH="0" baseline="0" dirty="0">
                <a:ln>
                  <a:noFill/>
                </a:ln>
                <a:solidFill>
                  <a:schemeClr val="tx1"/>
                </a:solidFill>
                <a:effectLst/>
                <a:latin typeface="Arial" panose="020B0604020202020204" pitchFamily="34" charset="0"/>
              </a:rPr>
            </a:br>
            <a:br>
              <a:rPr kumimoji="0" lang="en-US" altLang="en-US" sz="2200" b="0" i="0" u="none" strike="noStrike" cap="none" normalizeH="0" baseline="0" dirty="0">
                <a:ln>
                  <a:noFill/>
                </a:ln>
                <a:solidFill>
                  <a:schemeClr val="tx1"/>
                </a:solidFill>
                <a:effectLst/>
                <a:latin typeface="Arial" panose="020B0604020202020204" pitchFamily="34" charset="0"/>
              </a:rPr>
            </a:br>
            <a:r>
              <a:rPr kumimoji="0" lang="en-US" altLang="en-US" sz="2200" b="0" i="0" u="none" strike="noStrike" cap="none" normalizeH="0" baseline="0" dirty="0">
                <a:ln>
                  <a:noFill/>
                </a:ln>
                <a:solidFill>
                  <a:schemeClr val="tx1"/>
                </a:solidFill>
                <a:effectLst/>
                <a:latin typeface="Arial" panose="020B0604020202020204" pitchFamily="34" charset="0"/>
                <a:hlinkClick r:id="rId2"/>
              </a:rPr>
              <a:t>https://docs.google.com/spreadsheets/d/1WpW54clQs2pp8qb_L88BnWLhwtp0381DyOfcsBJmwgY/edit?gid=2099490814#gid=2099490814</a:t>
            </a:r>
            <a:endParaRPr kumimoji="0" lang="en-US" altLang="en-US" sz="2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br>
              <a:rPr kumimoji="0" lang="en-US" altLang="en-US" sz="2200" b="0" i="0" u="none" strike="noStrike" cap="none" normalizeH="0" baseline="0" dirty="0">
                <a:ln>
                  <a:noFill/>
                </a:ln>
                <a:solidFill>
                  <a:schemeClr val="tx1"/>
                </a:solidFill>
                <a:effectLst/>
                <a:latin typeface="Arial" panose="020B0604020202020204" pitchFamily="34" charset="0"/>
              </a:rPr>
            </a:br>
            <a:endParaRPr kumimoji="0" lang="en-US" altLang="en-US" sz="2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altLang="en-US" sz="2200" b="0" i="0" u="none" strike="noStrike" cap="none" normalizeH="0" baseline="0" dirty="0">
              <a:ln>
                <a:noFill/>
              </a:ln>
              <a:solidFill>
                <a:schemeClr val="tx1"/>
              </a:solidFill>
              <a:effectLst/>
              <a:latin typeface="Arial" panose="020B0604020202020204" pitchFamily="34" charset="0"/>
            </a:endParaRPr>
          </a:p>
        </p:txBody>
      </p:sp>
      <p:pic>
        <p:nvPicPr>
          <p:cNvPr id="17" name="Picture 16">
            <a:extLst>
              <a:ext uri="{FF2B5EF4-FFF2-40B4-BE49-F238E27FC236}">
                <a16:creationId xmlns:a16="http://schemas.microsoft.com/office/drawing/2014/main" id="{59239710-73E2-10F1-EC0A-36AA6430CE28}"/>
              </a:ext>
            </a:extLst>
          </p:cNvPr>
          <p:cNvPicPr>
            <a:picLocks noChangeAspect="1"/>
          </p:cNvPicPr>
          <p:nvPr/>
        </p:nvPicPr>
        <p:blipFill>
          <a:blip r:embed="rId3"/>
          <a:stretch>
            <a:fillRect/>
          </a:stretch>
        </p:blipFill>
        <p:spPr>
          <a:xfrm>
            <a:off x="609600" y="3695700"/>
            <a:ext cx="16230600" cy="62484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208050" y="308060"/>
            <a:ext cx="11296649" cy="3190874"/>
          </a:xfrm>
          <a:prstGeom prst="rect">
            <a:avLst/>
          </a:prstGeom>
        </p:spPr>
      </p:pic>
      <p:pic>
        <p:nvPicPr>
          <p:cNvPr id="3" name="object 3"/>
          <p:cNvPicPr/>
          <p:nvPr/>
        </p:nvPicPr>
        <p:blipFill>
          <a:blip r:embed="rId3" cstate="print"/>
          <a:stretch>
            <a:fillRect/>
          </a:stretch>
        </p:blipFill>
        <p:spPr>
          <a:xfrm>
            <a:off x="8089204" y="3777802"/>
            <a:ext cx="5038724" cy="6353174"/>
          </a:xfrm>
          <a:prstGeom prst="rect">
            <a:avLst/>
          </a:prstGeom>
        </p:spPr>
      </p:pic>
      <p:sp>
        <p:nvSpPr>
          <p:cNvPr id="4" name="object 4"/>
          <p:cNvSpPr txBox="1"/>
          <p:nvPr/>
        </p:nvSpPr>
        <p:spPr>
          <a:xfrm>
            <a:off x="145027" y="215350"/>
            <a:ext cx="5471160" cy="2882900"/>
          </a:xfrm>
          <a:prstGeom prst="rect">
            <a:avLst/>
          </a:prstGeom>
        </p:spPr>
        <p:txBody>
          <a:bodyPr vert="horz" wrap="square" lIns="0" tIns="12700" rIns="0" bIns="0" rtlCol="0">
            <a:spAutoFit/>
          </a:bodyPr>
          <a:lstStyle/>
          <a:p>
            <a:pPr marL="12700" marR="5080" indent="95885">
              <a:lnSpc>
                <a:spcPct val="115700"/>
              </a:lnSpc>
              <a:spcBef>
                <a:spcPts val="100"/>
              </a:spcBef>
            </a:pPr>
            <a:r>
              <a:rPr sz="2700" spc="-310" dirty="0">
                <a:latin typeface="Verdana"/>
                <a:cs typeface="Verdana"/>
              </a:rPr>
              <a:t>-</a:t>
            </a:r>
            <a:r>
              <a:rPr sz="2700" spc="-185" dirty="0">
                <a:latin typeface="Verdana"/>
                <a:cs typeface="Verdana"/>
              </a:rPr>
              <a:t> </a:t>
            </a:r>
            <a:r>
              <a:rPr sz="2700" spc="-240" dirty="0">
                <a:latin typeface="Verdana"/>
                <a:cs typeface="Verdana"/>
              </a:rPr>
              <a:t>If</a:t>
            </a:r>
            <a:r>
              <a:rPr sz="2700" spc="-185" dirty="0">
                <a:latin typeface="Verdana"/>
                <a:cs typeface="Verdana"/>
              </a:rPr>
              <a:t> </a:t>
            </a:r>
            <a:r>
              <a:rPr sz="2700" spc="-75" dirty="0">
                <a:latin typeface="Verdana"/>
                <a:cs typeface="Verdana"/>
              </a:rPr>
              <a:t>there</a:t>
            </a:r>
            <a:r>
              <a:rPr sz="2700" spc="-185" dirty="0">
                <a:latin typeface="Verdana"/>
                <a:cs typeface="Verdana"/>
              </a:rPr>
              <a:t> </a:t>
            </a:r>
            <a:r>
              <a:rPr sz="2700" dirty="0">
                <a:latin typeface="Verdana"/>
                <a:cs typeface="Verdana"/>
              </a:rPr>
              <a:t>is</a:t>
            </a:r>
            <a:r>
              <a:rPr sz="2700" spc="-185" dirty="0">
                <a:latin typeface="Verdana"/>
                <a:cs typeface="Verdana"/>
              </a:rPr>
              <a:t> </a:t>
            </a:r>
            <a:r>
              <a:rPr sz="2700" spc="-90" dirty="0">
                <a:latin typeface="Verdana"/>
                <a:cs typeface="Verdana"/>
              </a:rPr>
              <a:t>a</a:t>
            </a:r>
            <a:r>
              <a:rPr sz="2700" spc="-185" dirty="0">
                <a:latin typeface="Verdana"/>
                <a:cs typeface="Verdana"/>
              </a:rPr>
              <a:t> </a:t>
            </a:r>
            <a:r>
              <a:rPr sz="2700" spc="-25" dirty="0">
                <a:latin typeface="Verdana"/>
                <a:cs typeface="Verdana"/>
              </a:rPr>
              <a:t>discount</a:t>
            </a:r>
            <a:r>
              <a:rPr sz="2700" spc="-185" dirty="0">
                <a:latin typeface="Verdana"/>
                <a:cs typeface="Verdana"/>
              </a:rPr>
              <a:t> </a:t>
            </a:r>
            <a:r>
              <a:rPr sz="2700" dirty="0">
                <a:latin typeface="Verdana"/>
                <a:cs typeface="Verdana"/>
              </a:rPr>
              <a:t>code,</a:t>
            </a:r>
            <a:r>
              <a:rPr sz="2700" spc="-185" dirty="0">
                <a:latin typeface="Verdana"/>
                <a:cs typeface="Verdana"/>
              </a:rPr>
              <a:t> </a:t>
            </a:r>
            <a:r>
              <a:rPr sz="2700" spc="-25" dirty="0">
                <a:latin typeface="Verdana"/>
                <a:cs typeface="Verdana"/>
              </a:rPr>
              <a:t>you </a:t>
            </a:r>
            <a:r>
              <a:rPr sz="2700" spc="-75" dirty="0">
                <a:latin typeface="Verdana"/>
                <a:cs typeface="Verdana"/>
              </a:rPr>
              <a:t>enter</a:t>
            </a:r>
            <a:r>
              <a:rPr sz="2700" spc="-185" dirty="0">
                <a:latin typeface="Verdana"/>
                <a:cs typeface="Verdana"/>
              </a:rPr>
              <a:t> </a:t>
            </a:r>
            <a:r>
              <a:rPr sz="2700" spc="-120" dirty="0">
                <a:latin typeface="Verdana"/>
                <a:cs typeface="Verdana"/>
              </a:rPr>
              <a:t>it</a:t>
            </a:r>
            <a:r>
              <a:rPr sz="2700" spc="-180" dirty="0">
                <a:latin typeface="Verdana"/>
                <a:cs typeface="Verdana"/>
              </a:rPr>
              <a:t> </a:t>
            </a:r>
            <a:r>
              <a:rPr sz="2700" spc="-155" dirty="0">
                <a:latin typeface="Verdana"/>
                <a:cs typeface="Verdana"/>
              </a:rPr>
              <a:t>in</a:t>
            </a:r>
            <a:r>
              <a:rPr sz="2700" spc="-180" dirty="0">
                <a:latin typeface="Verdana"/>
                <a:cs typeface="Verdana"/>
              </a:rPr>
              <a:t> </a:t>
            </a:r>
            <a:r>
              <a:rPr sz="2700" spc="-70" dirty="0">
                <a:latin typeface="Verdana"/>
                <a:cs typeface="Verdana"/>
              </a:rPr>
              <a:t>the</a:t>
            </a:r>
            <a:r>
              <a:rPr sz="2700" spc="-180" dirty="0">
                <a:latin typeface="Verdana"/>
                <a:cs typeface="Verdana"/>
              </a:rPr>
              <a:t> </a:t>
            </a:r>
            <a:r>
              <a:rPr sz="2700" spc="-10" dirty="0">
                <a:latin typeface="Verdana"/>
                <a:cs typeface="Verdana"/>
              </a:rPr>
              <a:t>designated </a:t>
            </a:r>
            <a:r>
              <a:rPr sz="2700" spc="-25" dirty="0">
                <a:latin typeface="Verdana"/>
                <a:cs typeface="Verdana"/>
              </a:rPr>
              <a:t>discount</a:t>
            </a:r>
            <a:r>
              <a:rPr sz="2700" spc="-175" dirty="0">
                <a:latin typeface="Verdana"/>
                <a:cs typeface="Verdana"/>
              </a:rPr>
              <a:t> </a:t>
            </a:r>
            <a:r>
              <a:rPr sz="2700" spc="75" dirty="0">
                <a:latin typeface="Verdana"/>
                <a:cs typeface="Verdana"/>
              </a:rPr>
              <a:t>code</a:t>
            </a:r>
            <a:r>
              <a:rPr sz="2700" spc="-170" dirty="0">
                <a:latin typeface="Verdana"/>
                <a:cs typeface="Verdana"/>
              </a:rPr>
              <a:t> </a:t>
            </a:r>
            <a:r>
              <a:rPr sz="2700" spc="-70" dirty="0">
                <a:latin typeface="Verdana"/>
                <a:cs typeface="Verdana"/>
              </a:rPr>
              <a:t>field,</a:t>
            </a:r>
            <a:r>
              <a:rPr sz="2700" spc="-170" dirty="0">
                <a:latin typeface="Verdana"/>
                <a:cs typeface="Verdana"/>
              </a:rPr>
              <a:t> </a:t>
            </a:r>
            <a:r>
              <a:rPr sz="2700" spc="-95" dirty="0">
                <a:latin typeface="Verdana"/>
                <a:cs typeface="Verdana"/>
              </a:rPr>
              <a:t>then</a:t>
            </a:r>
            <a:r>
              <a:rPr sz="2700" spc="-170" dirty="0">
                <a:latin typeface="Verdana"/>
                <a:cs typeface="Verdana"/>
              </a:rPr>
              <a:t> </a:t>
            </a:r>
            <a:r>
              <a:rPr sz="2700" spc="-10" dirty="0">
                <a:latin typeface="Verdana"/>
                <a:cs typeface="Verdana"/>
              </a:rPr>
              <a:t>click </a:t>
            </a:r>
            <a:r>
              <a:rPr sz="2700" spc="-70" dirty="0">
                <a:latin typeface="Verdana"/>
                <a:cs typeface="Verdana"/>
              </a:rPr>
              <a:t>the</a:t>
            </a:r>
            <a:r>
              <a:rPr sz="2700" spc="-185" dirty="0">
                <a:latin typeface="Verdana"/>
                <a:cs typeface="Verdana"/>
              </a:rPr>
              <a:t> </a:t>
            </a:r>
            <a:r>
              <a:rPr sz="2700" spc="-90" dirty="0">
                <a:latin typeface="Verdana"/>
                <a:cs typeface="Verdana"/>
              </a:rPr>
              <a:t>arrow</a:t>
            </a:r>
            <a:r>
              <a:rPr sz="2700" spc="-185" dirty="0">
                <a:latin typeface="Verdana"/>
                <a:cs typeface="Verdana"/>
              </a:rPr>
              <a:t> </a:t>
            </a:r>
            <a:r>
              <a:rPr sz="2700" spc="-100" dirty="0">
                <a:latin typeface="Verdana"/>
                <a:cs typeface="Verdana"/>
              </a:rPr>
              <a:t>next</a:t>
            </a:r>
            <a:r>
              <a:rPr sz="2700" spc="-180" dirty="0">
                <a:latin typeface="Verdana"/>
                <a:cs typeface="Verdana"/>
              </a:rPr>
              <a:t> </a:t>
            </a:r>
            <a:r>
              <a:rPr sz="2700" spc="-20" dirty="0">
                <a:latin typeface="Verdana"/>
                <a:cs typeface="Verdana"/>
              </a:rPr>
              <a:t>to</a:t>
            </a:r>
            <a:r>
              <a:rPr sz="2700" spc="-185" dirty="0">
                <a:latin typeface="Verdana"/>
                <a:cs typeface="Verdana"/>
              </a:rPr>
              <a:t> </a:t>
            </a:r>
            <a:r>
              <a:rPr sz="2700" spc="-120" dirty="0">
                <a:latin typeface="Verdana"/>
                <a:cs typeface="Verdana"/>
              </a:rPr>
              <a:t>it</a:t>
            </a:r>
            <a:r>
              <a:rPr sz="2700" spc="-180" dirty="0">
                <a:latin typeface="Verdana"/>
                <a:cs typeface="Verdana"/>
              </a:rPr>
              <a:t> </a:t>
            </a:r>
            <a:r>
              <a:rPr sz="2700" spc="-20" dirty="0">
                <a:latin typeface="Verdana"/>
                <a:cs typeface="Verdana"/>
              </a:rPr>
              <a:t>to</a:t>
            </a:r>
            <a:r>
              <a:rPr sz="2700" spc="-185" dirty="0">
                <a:latin typeface="Verdana"/>
                <a:cs typeface="Verdana"/>
              </a:rPr>
              <a:t> </a:t>
            </a:r>
            <a:r>
              <a:rPr sz="2700" spc="-45" dirty="0">
                <a:latin typeface="Verdana"/>
                <a:cs typeface="Verdana"/>
              </a:rPr>
              <a:t>update</a:t>
            </a:r>
            <a:r>
              <a:rPr sz="2700" spc="-180" dirty="0">
                <a:latin typeface="Verdana"/>
                <a:cs typeface="Verdana"/>
              </a:rPr>
              <a:t> </a:t>
            </a:r>
            <a:r>
              <a:rPr sz="2700" spc="-25" dirty="0">
                <a:latin typeface="Verdana"/>
                <a:cs typeface="Verdana"/>
              </a:rPr>
              <a:t>the product</a:t>
            </a:r>
            <a:r>
              <a:rPr sz="2700" spc="-180" dirty="0">
                <a:latin typeface="Verdana"/>
                <a:cs typeface="Verdana"/>
              </a:rPr>
              <a:t> </a:t>
            </a:r>
            <a:r>
              <a:rPr sz="2700" dirty="0">
                <a:latin typeface="Verdana"/>
                <a:cs typeface="Verdana"/>
              </a:rPr>
              <a:t>price</a:t>
            </a:r>
            <a:r>
              <a:rPr sz="2700" spc="-180" dirty="0">
                <a:latin typeface="Verdana"/>
                <a:cs typeface="Verdana"/>
              </a:rPr>
              <a:t> </a:t>
            </a:r>
            <a:r>
              <a:rPr sz="2700" spc="-70" dirty="0">
                <a:latin typeface="Verdana"/>
                <a:cs typeface="Verdana"/>
              </a:rPr>
              <a:t>after</a:t>
            </a:r>
            <a:r>
              <a:rPr sz="2700" spc="-175" dirty="0">
                <a:latin typeface="Verdana"/>
                <a:cs typeface="Verdana"/>
              </a:rPr>
              <a:t> </a:t>
            </a:r>
            <a:r>
              <a:rPr sz="2700" spc="-80" dirty="0">
                <a:latin typeface="Verdana"/>
                <a:cs typeface="Verdana"/>
              </a:rPr>
              <a:t>activating</a:t>
            </a:r>
            <a:r>
              <a:rPr sz="2700" spc="-180" dirty="0">
                <a:latin typeface="Verdana"/>
                <a:cs typeface="Verdana"/>
              </a:rPr>
              <a:t> </a:t>
            </a:r>
            <a:r>
              <a:rPr sz="2700" spc="-25" dirty="0">
                <a:latin typeface="Verdana"/>
                <a:cs typeface="Verdana"/>
              </a:rPr>
              <a:t>the discount</a:t>
            </a:r>
            <a:r>
              <a:rPr sz="2700" spc="-200" dirty="0">
                <a:latin typeface="Verdana"/>
                <a:cs typeface="Verdana"/>
              </a:rPr>
              <a:t> </a:t>
            </a:r>
            <a:r>
              <a:rPr sz="2700" spc="-20" dirty="0">
                <a:latin typeface="Verdana"/>
                <a:cs typeface="Verdana"/>
              </a:rPr>
              <a:t>code.</a:t>
            </a:r>
            <a:endParaRPr sz="2700" dirty="0">
              <a:latin typeface="Verdana"/>
              <a:cs typeface="Verdana"/>
            </a:endParaRPr>
          </a:p>
        </p:txBody>
      </p:sp>
      <p:sp>
        <p:nvSpPr>
          <p:cNvPr id="5" name="object 5"/>
          <p:cNvSpPr txBox="1"/>
          <p:nvPr/>
        </p:nvSpPr>
        <p:spPr>
          <a:xfrm>
            <a:off x="241170" y="4419609"/>
            <a:ext cx="7191375" cy="436880"/>
          </a:xfrm>
          <a:prstGeom prst="rect">
            <a:avLst/>
          </a:prstGeom>
        </p:spPr>
        <p:txBody>
          <a:bodyPr vert="horz" wrap="square" lIns="0" tIns="12700" rIns="0" bIns="0" rtlCol="0">
            <a:spAutoFit/>
          </a:bodyPr>
          <a:lstStyle/>
          <a:p>
            <a:pPr marL="12700">
              <a:lnSpc>
                <a:spcPct val="100000"/>
              </a:lnSpc>
              <a:spcBef>
                <a:spcPts val="100"/>
              </a:spcBef>
            </a:pPr>
            <a:r>
              <a:rPr sz="2700" spc="-310" dirty="0">
                <a:latin typeface="Verdana"/>
                <a:cs typeface="Verdana"/>
              </a:rPr>
              <a:t>-</a:t>
            </a:r>
            <a:r>
              <a:rPr sz="2700" spc="-175" dirty="0">
                <a:latin typeface="Verdana"/>
                <a:cs typeface="Verdana"/>
              </a:rPr>
              <a:t> </a:t>
            </a:r>
            <a:r>
              <a:rPr sz="2700" spc="-60" dirty="0">
                <a:latin typeface="Verdana"/>
                <a:cs typeface="Verdana"/>
              </a:rPr>
              <a:t>After</a:t>
            </a:r>
            <a:r>
              <a:rPr sz="2700" spc="-175" dirty="0">
                <a:latin typeface="Verdana"/>
                <a:cs typeface="Verdana"/>
              </a:rPr>
              <a:t> </a:t>
            </a:r>
            <a:r>
              <a:rPr sz="2700" spc="-150" dirty="0">
                <a:latin typeface="Verdana"/>
                <a:cs typeface="Verdana"/>
              </a:rPr>
              <a:t>that,</a:t>
            </a:r>
            <a:r>
              <a:rPr sz="2700" spc="-175" dirty="0">
                <a:latin typeface="Verdana"/>
                <a:cs typeface="Verdana"/>
              </a:rPr>
              <a:t> </a:t>
            </a:r>
            <a:r>
              <a:rPr sz="2700" dirty="0">
                <a:latin typeface="Verdana"/>
                <a:cs typeface="Verdana"/>
              </a:rPr>
              <a:t>we</a:t>
            </a:r>
            <a:r>
              <a:rPr sz="2700" spc="-175" dirty="0">
                <a:latin typeface="Verdana"/>
                <a:cs typeface="Verdana"/>
              </a:rPr>
              <a:t> </a:t>
            </a:r>
            <a:r>
              <a:rPr sz="2700" spc="-25" dirty="0">
                <a:latin typeface="Verdana"/>
                <a:cs typeface="Verdana"/>
              </a:rPr>
              <a:t>fill</a:t>
            </a:r>
            <a:r>
              <a:rPr sz="2700" spc="-170" dirty="0">
                <a:latin typeface="Verdana"/>
                <a:cs typeface="Verdana"/>
              </a:rPr>
              <a:t> </a:t>
            </a:r>
            <a:r>
              <a:rPr sz="2700" spc="-155" dirty="0">
                <a:latin typeface="Verdana"/>
                <a:cs typeface="Verdana"/>
              </a:rPr>
              <a:t>in</a:t>
            </a:r>
            <a:r>
              <a:rPr sz="2700" spc="-175" dirty="0">
                <a:latin typeface="Verdana"/>
                <a:cs typeface="Verdana"/>
              </a:rPr>
              <a:t> </a:t>
            </a:r>
            <a:r>
              <a:rPr sz="2700" spc="-70" dirty="0">
                <a:latin typeface="Verdana"/>
                <a:cs typeface="Verdana"/>
              </a:rPr>
              <a:t>the</a:t>
            </a:r>
            <a:r>
              <a:rPr sz="2700" spc="-175" dirty="0">
                <a:latin typeface="Verdana"/>
                <a:cs typeface="Verdana"/>
              </a:rPr>
              <a:t> </a:t>
            </a:r>
            <a:r>
              <a:rPr sz="2700" spc="-25" dirty="0">
                <a:latin typeface="Verdana"/>
                <a:cs typeface="Verdana"/>
              </a:rPr>
              <a:t>customer’s</a:t>
            </a:r>
            <a:r>
              <a:rPr sz="2700" spc="-175" dirty="0">
                <a:latin typeface="Verdana"/>
                <a:cs typeface="Verdana"/>
              </a:rPr>
              <a:t> </a:t>
            </a:r>
            <a:r>
              <a:rPr sz="2700" spc="-40" dirty="0">
                <a:latin typeface="Verdana"/>
                <a:cs typeface="Verdana"/>
              </a:rPr>
              <a:t>details.</a:t>
            </a:r>
            <a:endParaRPr sz="2700" dirty="0">
              <a:latin typeface="Verdana"/>
              <a:cs typeface="Verdan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840916" y="1421236"/>
            <a:ext cx="11296649" cy="3047999"/>
          </a:xfrm>
          <a:prstGeom prst="rect">
            <a:avLst/>
          </a:prstGeom>
        </p:spPr>
      </p:pic>
      <p:pic>
        <p:nvPicPr>
          <p:cNvPr id="3" name="object 3"/>
          <p:cNvPicPr/>
          <p:nvPr/>
        </p:nvPicPr>
        <p:blipFill>
          <a:blip r:embed="rId3" cstate="print"/>
          <a:stretch>
            <a:fillRect/>
          </a:stretch>
        </p:blipFill>
        <p:spPr>
          <a:xfrm>
            <a:off x="5958040" y="6223477"/>
            <a:ext cx="11296649" cy="3629024"/>
          </a:xfrm>
          <a:prstGeom prst="rect">
            <a:avLst/>
          </a:prstGeom>
        </p:spPr>
      </p:pic>
      <p:sp>
        <p:nvSpPr>
          <p:cNvPr id="4" name="object 4"/>
          <p:cNvSpPr txBox="1">
            <a:spLocks noGrp="1"/>
          </p:cNvSpPr>
          <p:nvPr>
            <p:ph type="title"/>
          </p:nvPr>
        </p:nvSpPr>
        <p:spPr>
          <a:xfrm>
            <a:off x="131409" y="17779"/>
            <a:ext cx="13009244" cy="1454150"/>
          </a:xfrm>
          <a:prstGeom prst="rect">
            <a:avLst/>
          </a:prstGeom>
        </p:spPr>
        <p:txBody>
          <a:bodyPr vert="horz" wrap="square" lIns="0" tIns="12700" rIns="0" bIns="0" rtlCol="0">
            <a:spAutoFit/>
          </a:bodyPr>
          <a:lstStyle/>
          <a:p>
            <a:pPr marL="12700" marR="5080" indent="95885" algn="just">
              <a:lnSpc>
                <a:spcPct val="115700"/>
              </a:lnSpc>
              <a:spcBef>
                <a:spcPts val="100"/>
              </a:spcBef>
            </a:pPr>
            <a:r>
              <a:rPr spc="-310" dirty="0"/>
              <a:t>-</a:t>
            </a:r>
            <a:r>
              <a:rPr spc="-195" dirty="0"/>
              <a:t> </a:t>
            </a:r>
            <a:r>
              <a:rPr spc="-90" dirty="0"/>
              <a:t>You</a:t>
            </a:r>
            <a:r>
              <a:rPr spc="-195" dirty="0"/>
              <a:t> </a:t>
            </a:r>
            <a:r>
              <a:rPr spc="60" dirty="0"/>
              <a:t>choose</a:t>
            </a:r>
            <a:r>
              <a:rPr spc="-195" dirty="0"/>
              <a:t> </a:t>
            </a:r>
            <a:r>
              <a:rPr spc="-65" dirty="0"/>
              <a:t>the</a:t>
            </a:r>
            <a:r>
              <a:rPr spc="-195" dirty="0"/>
              <a:t> </a:t>
            </a:r>
            <a:r>
              <a:rPr spc="-95" dirty="0"/>
              <a:t>payment</a:t>
            </a:r>
            <a:r>
              <a:rPr spc="-195" dirty="0"/>
              <a:t> </a:t>
            </a:r>
            <a:r>
              <a:rPr spc="-150" dirty="0"/>
              <a:t>method:</a:t>
            </a:r>
            <a:r>
              <a:rPr spc="-195" dirty="0"/>
              <a:t> </a:t>
            </a:r>
            <a:r>
              <a:rPr spc="-15" dirty="0"/>
              <a:t>Cash</a:t>
            </a:r>
            <a:r>
              <a:rPr spc="-195" dirty="0"/>
              <a:t> </a:t>
            </a:r>
            <a:r>
              <a:rPr spc="-45" dirty="0"/>
              <a:t>on</a:t>
            </a:r>
            <a:r>
              <a:rPr spc="-195" dirty="0"/>
              <a:t> </a:t>
            </a:r>
            <a:r>
              <a:rPr spc="-75" dirty="0"/>
              <a:t>Delivery</a:t>
            </a:r>
            <a:r>
              <a:rPr spc="-195" dirty="0"/>
              <a:t> </a:t>
            </a:r>
            <a:r>
              <a:rPr spc="-50" dirty="0"/>
              <a:t>or</a:t>
            </a:r>
            <a:r>
              <a:rPr spc="-195" dirty="0"/>
              <a:t> </a:t>
            </a:r>
            <a:r>
              <a:rPr spc="-55" dirty="0"/>
              <a:t>Online</a:t>
            </a:r>
            <a:r>
              <a:rPr spc="-195" dirty="0"/>
              <a:t> </a:t>
            </a:r>
            <a:r>
              <a:rPr spc="-95" dirty="0"/>
              <a:t>Payment</a:t>
            </a:r>
            <a:r>
              <a:rPr spc="-195" dirty="0"/>
              <a:t> </a:t>
            </a:r>
            <a:r>
              <a:rPr spc="-114" dirty="0"/>
              <a:t>(Don’t</a:t>
            </a:r>
            <a:r>
              <a:rPr spc="-90" dirty="0"/>
              <a:t> </a:t>
            </a:r>
            <a:r>
              <a:rPr spc="45" dirty="0"/>
              <a:t>select</a:t>
            </a:r>
            <a:r>
              <a:rPr spc="-195" dirty="0"/>
              <a:t> </a:t>
            </a:r>
            <a:r>
              <a:rPr spc="-80" dirty="0"/>
              <a:t>this</a:t>
            </a:r>
            <a:r>
              <a:rPr spc="-195" dirty="0"/>
              <a:t> </a:t>
            </a:r>
            <a:r>
              <a:rPr spc="-50" dirty="0"/>
              <a:t>option</a:t>
            </a:r>
            <a:r>
              <a:rPr spc="-195" dirty="0"/>
              <a:t> </a:t>
            </a:r>
            <a:r>
              <a:rPr spc="-65" dirty="0"/>
              <a:t>if</a:t>
            </a:r>
            <a:r>
              <a:rPr spc="-195" dirty="0"/>
              <a:t> </a:t>
            </a:r>
            <a:r>
              <a:rPr spc="-55" dirty="0"/>
              <a:t>you’re</a:t>
            </a:r>
            <a:r>
              <a:rPr spc="-195" dirty="0"/>
              <a:t> </a:t>
            </a:r>
            <a:r>
              <a:rPr spc="-65" dirty="0"/>
              <a:t>the</a:t>
            </a:r>
            <a:r>
              <a:rPr spc="-195" dirty="0"/>
              <a:t> </a:t>
            </a:r>
            <a:r>
              <a:rPr spc="15" dirty="0"/>
              <a:t>ones</a:t>
            </a:r>
            <a:r>
              <a:rPr spc="-195" dirty="0"/>
              <a:t> </a:t>
            </a:r>
            <a:r>
              <a:rPr spc="-20" dirty="0"/>
              <a:t>placing</a:t>
            </a:r>
            <a:r>
              <a:rPr spc="-195" dirty="0"/>
              <a:t> </a:t>
            </a:r>
            <a:r>
              <a:rPr spc="-65" dirty="0"/>
              <a:t>the</a:t>
            </a:r>
            <a:r>
              <a:rPr spc="-195" dirty="0"/>
              <a:t> </a:t>
            </a:r>
            <a:r>
              <a:rPr spc="-155" dirty="0"/>
              <a:t>order),</a:t>
            </a:r>
            <a:r>
              <a:rPr spc="-195" dirty="0"/>
              <a:t> </a:t>
            </a:r>
            <a:r>
              <a:rPr spc="-80" dirty="0"/>
              <a:t>and</a:t>
            </a:r>
            <a:r>
              <a:rPr spc="-195" dirty="0"/>
              <a:t> </a:t>
            </a:r>
            <a:r>
              <a:rPr spc="-90" dirty="0"/>
              <a:t>then</a:t>
            </a:r>
            <a:r>
              <a:rPr spc="-195" dirty="0"/>
              <a:t> </a:t>
            </a:r>
            <a:r>
              <a:rPr spc="-70" dirty="0"/>
              <a:t>you</a:t>
            </a:r>
            <a:r>
              <a:rPr spc="-195" dirty="0"/>
              <a:t> </a:t>
            </a:r>
            <a:r>
              <a:rPr spc="45" dirty="0"/>
              <a:t>select</a:t>
            </a:r>
            <a:r>
              <a:rPr spc="-195" dirty="0"/>
              <a:t> </a:t>
            </a:r>
            <a:r>
              <a:rPr spc="-65" dirty="0"/>
              <a:t>the</a:t>
            </a:r>
            <a:r>
              <a:rPr spc="45" dirty="0"/>
              <a:t> </a:t>
            </a:r>
            <a:r>
              <a:rPr spc="-60" dirty="0"/>
              <a:t>shipping</a:t>
            </a:r>
            <a:r>
              <a:rPr spc="-195" dirty="0"/>
              <a:t> </a:t>
            </a:r>
            <a:r>
              <a:rPr spc="-35" dirty="0"/>
              <a:t>fees.</a:t>
            </a:r>
          </a:p>
        </p:txBody>
      </p:sp>
      <p:sp>
        <p:nvSpPr>
          <p:cNvPr id="5" name="object 5"/>
          <p:cNvSpPr txBox="1"/>
          <p:nvPr/>
        </p:nvSpPr>
        <p:spPr>
          <a:xfrm>
            <a:off x="227552" y="5115560"/>
            <a:ext cx="14782800" cy="436880"/>
          </a:xfrm>
          <a:prstGeom prst="rect">
            <a:avLst/>
          </a:prstGeom>
        </p:spPr>
        <p:txBody>
          <a:bodyPr vert="horz" wrap="square" lIns="0" tIns="12700" rIns="0" bIns="0" rtlCol="0">
            <a:spAutoFit/>
          </a:bodyPr>
          <a:lstStyle/>
          <a:p>
            <a:pPr marL="12700">
              <a:lnSpc>
                <a:spcPct val="100000"/>
              </a:lnSpc>
              <a:spcBef>
                <a:spcPts val="100"/>
              </a:spcBef>
            </a:pPr>
            <a:r>
              <a:rPr sz="2700" spc="-310" dirty="0">
                <a:latin typeface="Verdana"/>
                <a:cs typeface="Verdana"/>
              </a:rPr>
              <a:t>-</a:t>
            </a:r>
            <a:r>
              <a:rPr sz="2700" spc="-180" dirty="0">
                <a:latin typeface="Verdana"/>
                <a:cs typeface="Verdana"/>
              </a:rPr>
              <a:t> </a:t>
            </a:r>
            <a:r>
              <a:rPr sz="2700" spc="-60" dirty="0">
                <a:latin typeface="Verdana"/>
                <a:cs typeface="Verdana"/>
              </a:rPr>
              <a:t>After</a:t>
            </a:r>
            <a:r>
              <a:rPr sz="2700" spc="-175" dirty="0">
                <a:latin typeface="Verdana"/>
                <a:cs typeface="Verdana"/>
              </a:rPr>
              <a:t> </a:t>
            </a:r>
            <a:r>
              <a:rPr sz="2700" spc="-85" dirty="0">
                <a:latin typeface="Verdana"/>
                <a:cs typeface="Verdana"/>
              </a:rPr>
              <a:t>entering</a:t>
            </a:r>
            <a:r>
              <a:rPr sz="2700" spc="-175" dirty="0">
                <a:latin typeface="Verdana"/>
                <a:cs typeface="Verdana"/>
              </a:rPr>
              <a:t> </a:t>
            </a:r>
            <a:r>
              <a:rPr sz="2700" spc="-20" dirty="0">
                <a:latin typeface="Verdana"/>
                <a:cs typeface="Verdana"/>
              </a:rPr>
              <a:t>all</a:t>
            </a:r>
            <a:r>
              <a:rPr sz="2700" spc="-175" dirty="0">
                <a:latin typeface="Verdana"/>
                <a:cs typeface="Verdana"/>
              </a:rPr>
              <a:t> </a:t>
            </a:r>
            <a:r>
              <a:rPr sz="2700" spc="-70" dirty="0">
                <a:latin typeface="Verdana"/>
                <a:cs typeface="Verdana"/>
              </a:rPr>
              <a:t>the</a:t>
            </a:r>
            <a:r>
              <a:rPr sz="2700" spc="-175" dirty="0">
                <a:latin typeface="Verdana"/>
                <a:cs typeface="Verdana"/>
              </a:rPr>
              <a:t> </a:t>
            </a:r>
            <a:r>
              <a:rPr sz="2700" spc="-35" dirty="0">
                <a:latin typeface="Verdana"/>
                <a:cs typeface="Verdana"/>
              </a:rPr>
              <a:t>details</a:t>
            </a:r>
            <a:r>
              <a:rPr sz="2700" spc="-175" dirty="0">
                <a:latin typeface="Verdana"/>
                <a:cs typeface="Verdana"/>
              </a:rPr>
              <a:t> </a:t>
            </a:r>
            <a:r>
              <a:rPr sz="2700" spc="-85" dirty="0">
                <a:latin typeface="Verdana"/>
                <a:cs typeface="Verdana"/>
              </a:rPr>
              <a:t>and</a:t>
            </a:r>
            <a:r>
              <a:rPr sz="2700" spc="-175" dirty="0">
                <a:latin typeface="Verdana"/>
                <a:cs typeface="Verdana"/>
              </a:rPr>
              <a:t> </a:t>
            </a:r>
            <a:r>
              <a:rPr sz="2700" spc="-70" dirty="0">
                <a:latin typeface="Verdana"/>
                <a:cs typeface="Verdana"/>
              </a:rPr>
              <a:t>the</a:t>
            </a:r>
            <a:r>
              <a:rPr sz="2700" spc="-175" dirty="0">
                <a:latin typeface="Verdana"/>
                <a:cs typeface="Verdana"/>
              </a:rPr>
              <a:t> </a:t>
            </a:r>
            <a:r>
              <a:rPr sz="2700" spc="-10" dirty="0">
                <a:latin typeface="Verdana"/>
                <a:cs typeface="Verdana"/>
              </a:rPr>
              <a:t>products</a:t>
            </a:r>
            <a:r>
              <a:rPr sz="2700" spc="-175" dirty="0">
                <a:latin typeface="Verdana"/>
                <a:cs typeface="Verdana"/>
              </a:rPr>
              <a:t> </a:t>
            </a:r>
            <a:r>
              <a:rPr sz="2700" spc="-70" dirty="0">
                <a:latin typeface="Verdana"/>
                <a:cs typeface="Verdana"/>
              </a:rPr>
              <a:t>the</a:t>
            </a:r>
            <a:r>
              <a:rPr sz="2700" spc="-175" dirty="0">
                <a:latin typeface="Verdana"/>
                <a:cs typeface="Verdana"/>
              </a:rPr>
              <a:t> </a:t>
            </a:r>
            <a:r>
              <a:rPr sz="2700" spc="-30" dirty="0">
                <a:latin typeface="Verdana"/>
                <a:cs typeface="Verdana"/>
              </a:rPr>
              <a:t>customer</a:t>
            </a:r>
            <a:r>
              <a:rPr sz="2700" spc="-175" dirty="0">
                <a:latin typeface="Verdana"/>
                <a:cs typeface="Verdana"/>
              </a:rPr>
              <a:t> </a:t>
            </a:r>
            <a:r>
              <a:rPr sz="2700" spc="-30" dirty="0">
                <a:latin typeface="Verdana"/>
                <a:cs typeface="Verdana"/>
              </a:rPr>
              <a:t>needs,</a:t>
            </a:r>
            <a:r>
              <a:rPr sz="2700" spc="-175" dirty="0">
                <a:latin typeface="Verdana"/>
                <a:cs typeface="Verdana"/>
              </a:rPr>
              <a:t> </a:t>
            </a:r>
            <a:r>
              <a:rPr sz="2700" dirty="0">
                <a:latin typeface="Verdana"/>
                <a:cs typeface="Verdana"/>
              </a:rPr>
              <a:t>we</a:t>
            </a:r>
            <a:r>
              <a:rPr sz="2700" spc="-175" dirty="0">
                <a:latin typeface="Verdana"/>
                <a:cs typeface="Verdana"/>
              </a:rPr>
              <a:t> </a:t>
            </a:r>
            <a:r>
              <a:rPr sz="2700" spc="-90" dirty="0">
                <a:latin typeface="Verdana"/>
                <a:cs typeface="Verdana"/>
              </a:rPr>
              <a:t>submit</a:t>
            </a:r>
            <a:r>
              <a:rPr sz="2700" spc="-175" dirty="0">
                <a:latin typeface="Verdana"/>
                <a:cs typeface="Verdana"/>
              </a:rPr>
              <a:t> </a:t>
            </a:r>
            <a:r>
              <a:rPr sz="2700" spc="-70" dirty="0">
                <a:latin typeface="Verdana"/>
                <a:cs typeface="Verdana"/>
              </a:rPr>
              <a:t>the</a:t>
            </a:r>
            <a:r>
              <a:rPr sz="2700" spc="-175" dirty="0">
                <a:latin typeface="Verdana"/>
                <a:cs typeface="Verdana"/>
              </a:rPr>
              <a:t> </a:t>
            </a:r>
            <a:r>
              <a:rPr sz="2700" spc="-10" dirty="0">
                <a:latin typeface="Verdana"/>
                <a:cs typeface="Verdana"/>
              </a:rPr>
              <a:t>order.</a:t>
            </a:r>
            <a:endParaRPr sz="2700" dirty="0">
              <a:latin typeface="Verdana"/>
              <a:cs typeface="Verdan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150342" y="866935"/>
            <a:ext cx="7562850" cy="4276724"/>
          </a:xfrm>
          <a:prstGeom prst="rect">
            <a:avLst/>
          </a:prstGeom>
        </p:spPr>
      </p:pic>
      <p:pic>
        <p:nvPicPr>
          <p:cNvPr id="3" name="object 3"/>
          <p:cNvPicPr/>
          <p:nvPr/>
        </p:nvPicPr>
        <p:blipFill>
          <a:blip r:embed="rId3" cstate="print"/>
          <a:stretch>
            <a:fillRect/>
          </a:stretch>
        </p:blipFill>
        <p:spPr>
          <a:xfrm>
            <a:off x="8078325" y="7998848"/>
            <a:ext cx="8972549" cy="2057399"/>
          </a:xfrm>
          <a:prstGeom prst="rect">
            <a:avLst/>
          </a:prstGeom>
        </p:spPr>
      </p:pic>
      <p:pic>
        <p:nvPicPr>
          <p:cNvPr id="4" name="object 4"/>
          <p:cNvPicPr/>
          <p:nvPr/>
        </p:nvPicPr>
        <p:blipFill>
          <a:blip r:embed="rId4" cstate="print"/>
          <a:stretch>
            <a:fillRect/>
          </a:stretch>
        </p:blipFill>
        <p:spPr>
          <a:xfrm>
            <a:off x="157099" y="5232321"/>
            <a:ext cx="9391649" cy="2676524"/>
          </a:xfrm>
          <a:prstGeom prst="rect">
            <a:avLst/>
          </a:prstGeom>
        </p:spPr>
      </p:pic>
      <p:sp>
        <p:nvSpPr>
          <p:cNvPr id="5" name="object 5"/>
          <p:cNvSpPr txBox="1">
            <a:spLocks noGrp="1"/>
          </p:cNvSpPr>
          <p:nvPr>
            <p:ph type="title"/>
          </p:nvPr>
        </p:nvSpPr>
        <p:spPr>
          <a:xfrm>
            <a:off x="240542" y="116840"/>
            <a:ext cx="16384269" cy="436880"/>
          </a:xfrm>
          <a:prstGeom prst="rect">
            <a:avLst/>
          </a:prstGeom>
        </p:spPr>
        <p:txBody>
          <a:bodyPr vert="horz" wrap="square" lIns="0" tIns="12700" rIns="0" bIns="0" rtlCol="0">
            <a:spAutoFit/>
          </a:bodyPr>
          <a:lstStyle/>
          <a:p>
            <a:pPr marL="12700">
              <a:lnSpc>
                <a:spcPct val="100000"/>
              </a:lnSpc>
              <a:spcBef>
                <a:spcPts val="100"/>
              </a:spcBef>
            </a:pPr>
            <a:r>
              <a:rPr spc="-310" dirty="0"/>
              <a:t>-</a:t>
            </a:r>
            <a:r>
              <a:rPr spc="-175" dirty="0"/>
              <a:t> </a:t>
            </a:r>
            <a:r>
              <a:rPr spc="-60" dirty="0"/>
              <a:t>After</a:t>
            </a:r>
            <a:r>
              <a:rPr spc="-175" dirty="0"/>
              <a:t> </a:t>
            </a:r>
            <a:r>
              <a:rPr spc="-10" dirty="0"/>
              <a:t>clicking</a:t>
            </a:r>
            <a:r>
              <a:rPr spc="-175" dirty="0"/>
              <a:t> </a:t>
            </a:r>
            <a:r>
              <a:rPr spc="-110" dirty="0"/>
              <a:t>Submit</a:t>
            </a:r>
            <a:r>
              <a:rPr spc="-170" dirty="0"/>
              <a:t> </a:t>
            </a:r>
            <a:r>
              <a:rPr spc="-105" dirty="0"/>
              <a:t>Order,</a:t>
            </a:r>
            <a:r>
              <a:rPr spc="-175" dirty="0"/>
              <a:t> </a:t>
            </a:r>
            <a:r>
              <a:rPr spc="-70" dirty="0"/>
              <a:t>the</a:t>
            </a:r>
            <a:r>
              <a:rPr spc="-175" dirty="0"/>
              <a:t> </a:t>
            </a:r>
            <a:r>
              <a:rPr spc="-65" dirty="0"/>
              <a:t>order</a:t>
            </a:r>
            <a:r>
              <a:rPr spc="-170" dirty="0"/>
              <a:t> </a:t>
            </a:r>
            <a:r>
              <a:rPr dirty="0"/>
              <a:t>is</a:t>
            </a:r>
            <a:r>
              <a:rPr spc="-175" dirty="0"/>
              <a:t> </a:t>
            </a:r>
            <a:r>
              <a:rPr spc="-40" dirty="0"/>
              <a:t>registered</a:t>
            </a:r>
            <a:r>
              <a:rPr spc="-175" dirty="0"/>
              <a:t> </a:t>
            </a:r>
            <a:r>
              <a:rPr spc="-155" dirty="0"/>
              <a:t>in</a:t>
            </a:r>
            <a:r>
              <a:rPr spc="-170" dirty="0"/>
              <a:t> </a:t>
            </a:r>
            <a:r>
              <a:rPr spc="-70" dirty="0"/>
              <a:t>the</a:t>
            </a:r>
            <a:r>
              <a:rPr spc="-175" dirty="0"/>
              <a:t> </a:t>
            </a:r>
            <a:r>
              <a:rPr spc="-50" dirty="0"/>
              <a:t>system</a:t>
            </a:r>
            <a:r>
              <a:rPr spc="-175" dirty="0"/>
              <a:t> </a:t>
            </a:r>
            <a:r>
              <a:rPr spc="-85" dirty="0"/>
              <a:t>and</a:t>
            </a:r>
            <a:r>
              <a:rPr spc="-170" dirty="0"/>
              <a:t> </a:t>
            </a:r>
            <a:r>
              <a:rPr spc="-50" dirty="0"/>
              <a:t>its</a:t>
            </a:r>
            <a:r>
              <a:rPr spc="-175" dirty="0"/>
              <a:t> </a:t>
            </a:r>
            <a:r>
              <a:rPr spc="-55" dirty="0"/>
              <a:t>status</a:t>
            </a:r>
            <a:r>
              <a:rPr spc="-175" dirty="0"/>
              <a:t> </a:t>
            </a:r>
            <a:r>
              <a:rPr spc="45" dirty="0"/>
              <a:t>becomes</a:t>
            </a:r>
            <a:r>
              <a:rPr spc="-170" dirty="0"/>
              <a:t> </a:t>
            </a:r>
            <a:r>
              <a:rPr spc="-10" dirty="0"/>
              <a:t>Pending.</a:t>
            </a:r>
          </a:p>
        </p:txBody>
      </p:sp>
      <p:sp>
        <p:nvSpPr>
          <p:cNvPr id="6" name="object 6"/>
          <p:cNvSpPr txBox="1"/>
          <p:nvPr/>
        </p:nvSpPr>
        <p:spPr>
          <a:xfrm>
            <a:off x="144399" y="3789379"/>
            <a:ext cx="8449310" cy="977900"/>
          </a:xfrm>
          <a:prstGeom prst="rect">
            <a:avLst/>
          </a:prstGeom>
        </p:spPr>
        <p:txBody>
          <a:bodyPr vert="horz" wrap="square" lIns="0" tIns="12700" rIns="0" bIns="0" rtlCol="0">
            <a:spAutoFit/>
          </a:bodyPr>
          <a:lstStyle/>
          <a:p>
            <a:pPr marL="12700" marR="5080" indent="95885">
              <a:lnSpc>
                <a:spcPct val="115700"/>
              </a:lnSpc>
              <a:spcBef>
                <a:spcPts val="100"/>
              </a:spcBef>
            </a:pPr>
            <a:r>
              <a:rPr sz="2700" spc="-310" dirty="0">
                <a:latin typeface="Verdana"/>
                <a:cs typeface="Verdana"/>
              </a:rPr>
              <a:t>-</a:t>
            </a:r>
            <a:r>
              <a:rPr sz="2700" spc="-155" dirty="0">
                <a:latin typeface="Verdana"/>
                <a:cs typeface="Verdana"/>
              </a:rPr>
              <a:t> </a:t>
            </a:r>
            <a:r>
              <a:rPr sz="2700" spc="-95" dirty="0">
                <a:latin typeface="Verdana"/>
                <a:cs typeface="Verdana"/>
              </a:rPr>
              <a:t>You</a:t>
            </a:r>
            <a:r>
              <a:rPr sz="2700" spc="-150" dirty="0">
                <a:latin typeface="Verdana"/>
                <a:cs typeface="Verdana"/>
              </a:rPr>
              <a:t> </a:t>
            </a:r>
            <a:r>
              <a:rPr sz="2700" dirty="0">
                <a:latin typeface="Verdana"/>
                <a:cs typeface="Verdana"/>
              </a:rPr>
              <a:t>select</a:t>
            </a:r>
            <a:r>
              <a:rPr sz="2700" spc="-150" dirty="0">
                <a:latin typeface="Verdana"/>
                <a:cs typeface="Verdana"/>
              </a:rPr>
              <a:t> </a:t>
            </a:r>
            <a:r>
              <a:rPr sz="2700" spc="-95" dirty="0">
                <a:latin typeface="Verdana"/>
                <a:cs typeface="Verdana"/>
              </a:rPr>
              <a:t>Invoice</a:t>
            </a:r>
            <a:r>
              <a:rPr sz="2700" spc="-150" dirty="0">
                <a:latin typeface="Verdana"/>
                <a:cs typeface="Verdana"/>
              </a:rPr>
              <a:t> </a:t>
            </a:r>
            <a:r>
              <a:rPr sz="2700" spc="-20" dirty="0">
                <a:latin typeface="Verdana"/>
                <a:cs typeface="Verdana"/>
              </a:rPr>
              <a:t>to</a:t>
            </a:r>
            <a:r>
              <a:rPr sz="2700" spc="-155" dirty="0">
                <a:latin typeface="Verdana"/>
                <a:cs typeface="Verdana"/>
              </a:rPr>
              <a:t> </a:t>
            </a:r>
            <a:r>
              <a:rPr sz="2700" spc="-65" dirty="0">
                <a:latin typeface="Verdana"/>
                <a:cs typeface="Verdana"/>
              </a:rPr>
              <a:t>confirm</a:t>
            </a:r>
            <a:r>
              <a:rPr sz="2700" spc="-150" dirty="0">
                <a:latin typeface="Verdana"/>
                <a:cs typeface="Verdana"/>
              </a:rPr>
              <a:t> </a:t>
            </a:r>
            <a:r>
              <a:rPr sz="2700" spc="-70" dirty="0">
                <a:latin typeface="Verdana"/>
                <a:cs typeface="Verdana"/>
              </a:rPr>
              <a:t>the</a:t>
            </a:r>
            <a:r>
              <a:rPr sz="2700" spc="-150" dirty="0">
                <a:latin typeface="Verdana"/>
                <a:cs typeface="Verdana"/>
              </a:rPr>
              <a:t> </a:t>
            </a:r>
            <a:r>
              <a:rPr sz="2700" spc="-95" dirty="0">
                <a:latin typeface="Verdana"/>
                <a:cs typeface="Verdana"/>
              </a:rPr>
              <a:t>order,</a:t>
            </a:r>
            <a:r>
              <a:rPr sz="2700" spc="-150" dirty="0">
                <a:latin typeface="Verdana"/>
                <a:cs typeface="Verdana"/>
              </a:rPr>
              <a:t> </a:t>
            </a:r>
            <a:r>
              <a:rPr sz="2700" spc="-165" dirty="0">
                <a:latin typeface="Verdana"/>
                <a:cs typeface="Verdana"/>
              </a:rPr>
              <a:t>Its</a:t>
            </a:r>
            <a:r>
              <a:rPr sz="2700" spc="-155" dirty="0">
                <a:latin typeface="Verdana"/>
                <a:cs typeface="Verdana"/>
              </a:rPr>
              <a:t> </a:t>
            </a:r>
            <a:r>
              <a:rPr sz="2700" spc="-10" dirty="0">
                <a:latin typeface="Verdana"/>
                <a:cs typeface="Verdana"/>
              </a:rPr>
              <a:t>status </a:t>
            </a:r>
            <a:r>
              <a:rPr sz="2700" spc="-25" dirty="0">
                <a:latin typeface="Verdana"/>
                <a:cs typeface="Verdana"/>
              </a:rPr>
              <a:t>will</a:t>
            </a:r>
            <a:r>
              <a:rPr sz="2700" spc="-190" dirty="0">
                <a:latin typeface="Verdana"/>
                <a:cs typeface="Verdana"/>
              </a:rPr>
              <a:t> </a:t>
            </a:r>
            <a:r>
              <a:rPr sz="2700" spc="-20" dirty="0">
                <a:latin typeface="Verdana"/>
                <a:cs typeface="Verdana"/>
              </a:rPr>
              <a:t>change</a:t>
            </a:r>
            <a:r>
              <a:rPr sz="2700" spc="-190" dirty="0">
                <a:latin typeface="Verdana"/>
                <a:cs typeface="Verdana"/>
              </a:rPr>
              <a:t> </a:t>
            </a:r>
            <a:r>
              <a:rPr sz="2700" spc="-100" dirty="0">
                <a:latin typeface="Verdana"/>
                <a:cs typeface="Verdana"/>
              </a:rPr>
              <a:t>from</a:t>
            </a:r>
            <a:r>
              <a:rPr sz="2700" spc="-185" dirty="0">
                <a:latin typeface="Verdana"/>
                <a:cs typeface="Verdana"/>
              </a:rPr>
              <a:t> </a:t>
            </a:r>
            <a:r>
              <a:rPr sz="2700" spc="-50" dirty="0">
                <a:latin typeface="Verdana"/>
                <a:cs typeface="Verdana"/>
              </a:rPr>
              <a:t>Pending</a:t>
            </a:r>
            <a:r>
              <a:rPr sz="2700" spc="-190" dirty="0">
                <a:latin typeface="Verdana"/>
                <a:cs typeface="Verdana"/>
              </a:rPr>
              <a:t> </a:t>
            </a:r>
            <a:r>
              <a:rPr sz="2700" spc="-20" dirty="0">
                <a:latin typeface="Verdana"/>
                <a:cs typeface="Verdana"/>
              </a:rPr>
              <a:t>to</a:t>
            </a:r>
            <a:r>
              <a:rPr sz="2700" spc="-190" dirty="0">
                <a:latin typeface="Verdana"/>
                <a:cs typeface="Verdana"/>
              </a:rPr>
              <a:t> </a:t>
            </a:r>
            <a:r>
              <a:rPr sz="2700" spc="-10" dirty="0">
                <a:latin typeface="Verdana"/>
                <a:cs typeface="Verdana"/>
              </a:rPr>
              <a:t>Processing.</a:t>
            </a:r>
            <a:endParaRPr sz="2700" dirty="0">
              <a:latin typeface="Verdana"/>
              <a:cs typeface="Verdan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ED6ED-22D4-D6E6-F530-D5E2FCD031E3}"/>
              </a:ext>
            </a:extLst>
          </p:cNvPr>
          <p:cNvSpPr>
            <a:spLocks noGrp="1"/>
          </p:cNvSpPr>
          <p:nvPr>
            <p:ph type="title"/>
          </p:nvPr>
        </p:nvSpPr>
        <p:spPr>
          <a:xfrm>
            <a:off x="131409" y="190500"/>
            <a:ext cx="18025181" cy="923330"/>
          </a:xfrm>
        </p:spPr>
        <p:txBody>
          <a:bodyPr/>
          <a:lstStyle/>
          <a:p>
            <a:r>
              <a:rPr lang="en-US" sz="3000" b="1" dirty="0">
                <a:solidFill>
                  <a:schemeClr val="accent6">
                    <a:lumMod val="50000"/>
                  </a:schemeClr>
                </a:solidFill>
                <a:latin typeface="Verdana" panose="020B0604030504040204" pitchFamily="34" charset="0"/>
                <a:ea typeface="Verdana" panose="020B0604030504040204" pitchFamily="34" charset="0"/>
              </a:rPr>
              <a:t>2-The Call Script</a:t>
            </a:r>
            <a:br>
              <a:rPr lang="en-US" sz="3000" b="1" dirty="0">
                <a:latin typeface="Verdana" panose="020B0604030504040204" pitchFamily="34" charset="0"/>
                <a:ea typeface="Verdana" panose="020B0604030504040204" pitchFamily="34" charset="0"/>
              </a:rPr>
            </a:br>
            <a:endParaRPr lang="en-US" sz="3000" b="1" dirty="0">
              <a:latin typeface="Verdana" panose="020B0604030504040204" pitchFamily="34" charset="0"/>
              <a:ea typeface="Verdana" panose="020B0604030504040204" pitchFamily="34" charset="0"/>
            </a:endParaRPr>
          </a:p>
        </p:txBody>
      </p:sp>
      <p:sp>
        <p:nvSpPr>
          <p:cNvPr id="3" name="Text Placeholder 2">
            <a:extLst>
              <a:ext uri="{FF2B5EF4-FFF2-40B4-BE49-F238E27FC236}">
                <a16:creationId xmlns:a16="http://schemas.microsoft.com/office/drawing/2014/main" id="{D95CD2E4-2F49-897E-974E-AD2A86E879DD}"/>
              </a:ext>
            </a:extLst>
          </p:cNvPr>
          <p:cNvSpPr>
            <a:spLocks noGrp="1"/>
          </p:cNvSpPr>
          <p:nvPr>
            <p:ph type="body" idx="1"/>
          </p:nvPr>
        </p:nvSpPr>
        <p:spPr>
          <a:xfrm>
            <a:off x="228600" y="1113830"/>
            <a:ext cx="15048102" cy="2031325"/>
          </a:xfrm>
        </p:spPr>
        <p:txBody>
          <a:bodyPr/>
          <a:lstStyle/>
          <a:p>
            <a:pPr marL="342900" indent="-342900">
              <a:buFont typeface="Arial" panose="020B0604020202020204" pitchFamily="34" charset="0"/>
              <a:buChar char="•"/>
            </a:pPr>
            <a:r>
              <a:rPr lang="en-US" sz="2200" b="1" dirty="0"/>
              <a:t>Greeting:</a:t>
            </a:r>
            <a:r>
              <a:rPr lang="en-US" sz="2200" dirty="0"/>
              <a:t> </a:t>
            </a:r>
            <a:br>
              <a:rPr lang="ar-EG" sz="2200" dirty="0"/>
            </a:br>
            <a:r>
              <a:rPr lang="en-US" sz="2200" dirty="0"/>
              <a:t>"</a:t>
            </a:r>
            <a:r>
              <a:rPr lang="ar-EG" sz="2200" dirty="0"/>
              <a:t>مساء/صباح الخير أ/ ... مع حضرتك (الاسم) من </a:t>
            </a:r>
            <a:r>
              <a:rPr lang="en-US" sz="2200" dirty="0" err="1"/>
              <a:t>Favelin</a:t>
            </a:r>
            <a:r>
              <a:rPr lang="en-US" sz="2200" dirty="0"/>
              <a:t> </a:t>
            </a:r>
            <a:br>
              <a:rPr lang="ar-EG" sz="2200" dirty="0"/>
            </a:br>
            <a:r>
              <a:rPr lang="en-US" sz="2200" b="1" dirty="0"/>
              <a:t>Product Quality:</a:t>
            </a:r>
            <a:r>
              <a:rPr lang="en-US" sz="2200" dirty="0"/>
              <a:t> </a:t>
            </a:r>
            <a:r>
              <a:rPr lang="ar-EG" sz="2200" dirty="0"/>
              <a:t>هل المنتجات كانت فعالة ومناسبة مع حضرتك ؟</a:t>
            </a:r>
            <a:endParaRPr lang="en-US" sz="2200" dirty="0"/>
          </a:p>
          <a:p>
            <a:pPr marL="342900" indent="-342900">
              <a:buFont typeface="Arial" panose="020B0604020202020204" pitchFamily="34" charset="0"/>
              <a:buChar char="•"/>
            </a:pPr>
            <a:r>
              <a:rPr lang="en-US" sz="2200" b="1" dirty="0"/>
              <a:t>Packaging:</a:t>
            </a:r>
            <a:r>
              <a:rPr lang="en-US" sz="2200" dirty="0"/>
              <a:t> </a:t>
            </a:r>
            <a:r>
              <a:rPr lang="ar-EG" sz="2200" dirty="0"/>
              <a:t>هل الاوردر وصل لحضرتك متغلف وفي حالة جيدة؟</a:t>
            </a:r>
            <a:endParaRPr lang="en-US" sz="2200" dirty="0"/>
          </a:p>
          <a:p>
            <a:pPr marL="342900" indent="-342900">
              <a:buFont typeface="Arial" panose="020B0604020202020204" pitchFamily="34" charset="0"/>
              <a:buChar char="•"/>
            </a:pPr>
            <a:r>
              <a:rPr lang="en-US" sz="2200" b="1" dirty="0"/>
              <a:t>Delivery &amp; Courier:</a:t>
            </a:r>
            <a:r>
              <a:rPr lang="en-US" sz="2200" dirty="0"/>
              <a:t> </a:t>
            </a:r>
            <a:r>
              <a:rPr lang="ar-EG" sz="2200" dirty="0"/>
              <a:t>هل الاوردر وصل في خلال الوقت اللي حضرتك اتبلغتي بيه او حصل اي تأخير؟</a:t>
            </a:r>
            <a:endParaRPr lang="en-US" sz="2200" dirty="0"/>
          </a:p>
          <a:p>
            <a:pPr marL="457200" indent="-457200">
              <a:buFont typeface="Arial" panose="020B0604020202020204" pitchFamily="34" charset="0"/>
              <a:buChar char="•"/>
            </a:pPr>
            <a:endParaRPr lang="en-US" sz="2200" dirty="0"/>
          </a:p>
        </p:txBody>
      </p:sp>
      <p:sp>
        <p:nvSpPr>
          <p:cNvPr id="6" name="TextBox 5">
            <a:extLst>
              <a:ext uri="{FF2B5EF4-FFF2-40B4-BE49-F238E27FC236}">
                <a16:creationId xmlns:a16="http://schemas.microsoft.com/office/drawing/2014/main" id="{8702C72D-5469-8369-B7B1-9B7843B5737E}"/>
              </a:ext>
            </a:extLst>
          </p:cNvPr>
          <p:cNvSpPr txBox="1"/>
          <p:nvPr/>
        </p:nvSpPr>
        <p:spPr>
          <a:xfrm>
            <a:off x="0" y="3145155"/>
            <a:ext cx="6172200" cy="830997"/>
          </a:xfrm>
          <a:prstGeom prst="rect">
            <a:avLst/>
          </a:prstGeom>
          <a:noFill/>
        </p:spPr>
        <p:txBody>
          <a:bodyPr wrap="square" rtlCol="0">
            <a:spAutoFit/>
          </a:bodyPr>
          <a:lstStyle/>
          <a:p>
            <a:r>
              <a:rPr lang="en-US" sz="3000" b="1" dirty="0">
                <a:solidFill>
                  <a:schemeClr val="accent6">
                    <a:lumMod val="50000"/>
                  </a:schemeClr>
                </a:solidFill>
              </a:rPr>
              <a:t>3- Documentation  on sheet </a:t>
            </a:r>
          </a:p>
          <a:p>
            <a:endParaRPr lang="en-US" dirty="0"/>
          </a:p>
        </p:txBody>
      </p:sp>
      <p:sp>
        <p:nvSpPr>
          <p:cNvPr id="8" name="TextBox 7">
            <a:extLst>
              <a:ext uri="{FF2B5EF4-FFF2-40B4-BE49-F238E27FC236}">
                <a16:creationId xmlns:a16="http://schemas.microsoft.com/office/drawing/2014/main" id="{11897D16-46B5-01D1-29C8-51254744A7B2}"/>
              </a:ext>
            </a:extLst>
          </p:cNvPr>
          <p:cNvSpPr txBox="1"/>
          <p:nvPr/>
        </p:nvSpPr>
        <p:spPr>
          <a:xfrm>
            <a:off x="381000" y="3683764"/>
            <a:ext cx="13716000" cy="769441"/>
          </a:xfrm>
          <a:prstGeom prst="rect">
            <a:avLst/>
          </a:prstGeom>
          <a:noFill/>
        </p:spPr>
        <p:txBody>
          <a:bodyPr wrap="square">
            <a:spAutoFit/>
          </a:bodyPr>
          <a:lstStyle/>
          <a:p>
            <a:pPr marL="342900" indent="-342900">
              <a:buFont typeface="Arial" panose="020B0604020202020204" pitchFamily="34" charset="0"/>
              <a:buChar char="•"/>
            </a:pPr>
            <a:r>
              <a:rPr lang="en-US" sz="2200" dirty="0"/>
              <a:t>Based on the customer's response, categorize the feedback on the sheet using the following logic and clarify any other details on column details </a:t>
            </a:r>
          </a:p>
        </p:txBody>
      </p:sp>
      <p:pic>
        <p:nvPicPr>
          <p:cNvPr id="10" name="Picture 9">
            <a:extLst>
              <a:ext uri="{FF2B5EF4-FFF2-40B4-BE49-F238E27FC236}">
                <a16:creationId xmlns:a16="http://schemas.microsoft.com/office/drawing/2014/main" id="{170772E5-2D20-7351-31D8-0EDFA5FFFB3B}"/>
              </a:ext>
            </a:extLst>
          </p:cNvPr>
          <p:cNvPicPr>
            <a:picLocks noChangeAspect="1"/>
          </p:cNvPicPr>
          <p:nvPr/>
        </p:nvPicPr>
        <p:blipFill>
          <a:blip r:embed="rId2"/>
          <a:stretch>
            <a:fillRect/>
          </a:stretch>
        </p:blipFill>
        <p:spPr>
          <a:xfrm>
            <a:off x="689864" y="4580659"/>
            <a:ext cx="13716000" cy="5530794"/>
          </a:xfrm>
          <a:prstGeom prst="rect">
            <a:avLst/>
          </a:prstGeom>
        </p:spPr>
      </p:pic>
    </p:spTree>
    <p:extLst>
      <p:ext uri="{BB962C8B-B14F-4D97-AF65-F5344CB8AC3E}">
        <p14:creationId xmlns:p14="http://schemas.microsoft.com/office/powerpoint/2010/main" val="3203446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2328" rIns="0" bIns="0" rtlCol="0">
            <a:spAutoFit/>
          </a:bodyPr>
          <a:lstStyle/>
          <a:p>
            <a:pPr marL="762000">
              <a:lnSpc>
                <a:spcPct val="100000"/>
              </a:lnSpc>
              <a:spcBef>
                <a:spcPts val="100"/>
              </a:spcBef>
            </a:pPr>
            <a:r>
              <a:rPr sz="5700" spc="85" dirty="0">
                <a:solidFill>
                  <a:srgbClr val="785333"/>
                </a:solidFill>
                <a:latin typeface="Cambria"/>
                <a:cs typeface="Cambria"/>
              </a:rPr>
              <a:t>Record</a:t>
            </a:r>
            <a:r>
              <a:rPr sz="5700" spc="5" dirty="0">
                <a:solidFill>
                  <a:srgbClr val="785333"/>
                </a:solidFill>
                <a:latin typeface="Cambria"/>
                <a:cs typeface="Cambria"/>
              </a:rPr>
              <a:t> </a:t>
            </a:r>
            <a:r>
              <a:rPr sz="5700" spc="110" dirty="0">
                <a:solidFill>
                  <a:srgbClr val="785333"/>
                </a:solidFill>
                <a:latin typeface="Cambria"/>
                <a:cs typeface="Cambria"/>
              </a:rPr>
              <a:t>the</a:t>
            </a:r>
            <a:r>
              <a:rPr sz="5700" spc="10" dirty="0">
                <a:solidFill>
                  <a:srgbClr val="785333"/>
                </a:solidFill>
                <a:latin typeface="Cambria"/>
                <a:cs typeface="Cambria"/>
              </a:rPr>
              <a:t> </a:t>
            </a:r>
            <a:r>
              <a:rPr sz="5700" spc="95" dirty="0">
                <a:solidFill>
                  <a:srgbClr val="785333"/>
                </a:solidFill>
                <a:latin typeface="Cambria"/>
                <a:cs typeface="Cambria"/>
              </a:rPr>
              <a:t>selected</a:t>
            </a:r>
            <a:r>
              <a:rPr sz="5700" spc="5" dirty="0">
                <a:solidFill>
                  <a:srgbClr val="785333"/>
                </a:solidFill>
                <a:latin typeface="Cambria"/>
                <a:cs typeface="Cambria"/>
              </a:rPr>
              <a:t> </a:t>
            </a:r>
            <a:r>
              <a:rPr sz="5700" spc="150" dirty="0">
                <a:solidFill>
                  <a:srgbClr val="785333"/>
                </a:solidFill>
                <a:latin typeface="Cambria"/>
                <a:cs typeface="Cambria"/>
              </a:rPr>
              <a:t>feedback</a:t>
            </a:r>
            <a:r>
              <a:rPr sz="5700" spc="10" dirty="0">
                <a:solidFill>
                  <a:srgbClr val="785333"/>
                </a:solidFill>
                <a:latin typeface="Cambria"/>
                <a:cs typeface="Cambria"/>
              </a:rPr>
              <a:t> </a:t>
            </a:r>
            <a:r>
              <a:rPr sz="5700" dirty="0">
                <a:solidFill>
                  <a:srgbClr val="785333"/>
                </a:solidFill>
                <a:latin typeface="Cambria"/>
                <a:cs typeface="Cambria"/>
              </a:rPr>
              <a:t>in</a:t>
            </a:r>
            <a:r>
              <a:rPr sz="5700" spc="5" dirty="0">
                <a:solidFill>
                  <a:srgbClr val="785333"/>
                </a:solidFill>
                <a:latin typeface="Cambria"/>
                <a:cs typeface="Cambria"/>
              </a:rPr>
              <a:t> </a:t>
            </a:r>
            <a:r>
              <a:rPr sz="5700" spc="110" dirty="0">
                <a:solidFill>
                  <a:srgbClr val="785333"/>
                </a:solidFill>
                <a:latin typeface="Cambria"/>
                <a:cs typeface="Cambria"/>
              </a:rPr>
              <a:t>the</a:t>
            </a:r>
            <a:r>
              <a:rPr sz="5700" spc="10" dirty="0">
                <a:solidFill>
                  <a:srgbClr val="785333"/>
                </a:solidFill>
                <a:latin typeface="Cambria"/>
                <a:cs typeface="Cambria"/>
              </a:rPr>
              <a:t> </a:t>
            </a:r>
            <a:r>
              <a:rPr sz="5700" spc="60" dirty="0">
                <a:solidFill>
                  <a:srgbClr val="785333"/>
                </a:solidFill>
                <a:latin typeface="Cambria"/>
                <a:cs typeface="Cambria"/>
              </a:rPr>
              <a:t>‘Feedback’</a:t>
            </a:r>
            <a:r>
              <a:rPr sz="5700" spc="10" dirty="0">
                <a:solidFill>
                  <a:srgbClr val="785333"/>
                </a:solidFill>
                <a:latin typeface="Cambria"/>
                <a:cs typeface="Cambria"/>
              </a:rPr>
              <a:t> </a:t>
            </a:r>
            <a:r>
              <a:rPr sz="5700" spc="105" dirty="0">
                <a:solidFill>
                  <a:srgbClr val="785333"/>
                </a:solidFill>
                <a:latin typeface="Cambria"/>
                <a:cs typeface="Cambria"/>
              </a:rPr>
              <a:t>field</a:t>
            </a:r>
            <a:endParaRPr sz="5700" dirty="0">
              <a:latin typeface="Cambria"/>
              <a:cs typeface="Cambria"/>
            </a:endParaRPr>
          </a:p>
        </p:txBody>
      </p:sp>
      <p:sp>
        <p:nvSpPr>
          <p:cNvPr id="3" name="object 3"/>
          <p:cNvSpPr/>
          <p:nvPr/>
        </p:nvSpPr>
        <p:spPr>
          <a:xfrm>
            <a:off x="0" y="1451802"/>
            <a:ext cx="8223884" cy="2159000"/>
          </a:xfrm>
          <a:custGeom>
            <a:avLst/>
            <a:gdLst/>
            <a:ahLst/>
            <a:cxnLst/>
            <a:rect l="l" t="t" r="r" b="b"/>
            <a:pathLst>
              <a:path w="8223884" h="2159000">
                <a:moveTo>
                  <a:pt x="4309778" y="12699"/>
                </a:moveTo>
                <a:lnTo>
                  <a:pt x="3875587" y="12699"/>
                </a:lnTo>
                <a:lnTo>
                  <a:pt x="3947641" y="0"/>
                </a:lnTo>
                <a:lnTo>
                  <a:pt x="4237723" y="0"/>
                </a:lnTo>
                <a:lnTo>
                  <a:pt x="4309778" y="12699"/>
                </a:lnTo>
                <a:close/>
              </a:path>
              <a:path w="8223884" h="2159000">
                <a:moveTo>
                  <a:pt x="4804514" y="25399"/>
                </a:moveTo>
                <a:lnTo>
                  <a:pt x="3380851" y="25399"/>
                </a:lnTo>
                <a:lnTo>
                  <a:pt x="3450422" y="12699"/>
                </a:lnTo>
                <a:lnTo>
                  <a:pt x="4734942" y="12699"/>
                </a:lnTo>
                <a:lnTo>
                  <a:pt x="4804514" y="25399"/>
                </a:lnTo>
                <a:close/>
              </a:path>
              <a:path w="8223884" h="2159000">
                <a:moveTo>
                  <a:pt x="5078738" y="38099"/>
                </a:moveTo>
                <a:lnTo>
                  <a:pt x="3106627" y="38099"/>
                </a:lnTo>
                <a:lnTo>
                  <a:pt x="3174553" y="25399"/>
                </a:lnTo>
                <a:lnTo>
                  <a:pt x="5010811" y="25399"/>
                </a:lnTo>
                <a:lnTo>
                  <a:pt x="5078738" y="38099"/>
                </a:lnTo>
                <a:close/>
              </a:path>
              <a:path w="8223884" h="2159000">
                <a:moveTo>
                  <a:pt x="5213271" y="50799"/>
                </a:moveTo>
                <a:lnTo>
                  <a:pt x="2972094" y="50799"/>
                </a:lnTo>
                <a:lnTo>
                  <a:pt x="3039137" y="38099"/>
                </a:lnTo>
                <a:lnTo>
                  <a:pt x="5146228" y="38099"/>
                </a:lnTo>
                <a:lnTo>
                  <a:pt x="5213271" y="50799"/>
                </a:lnTo>
                <a:close/>
              </a:path>
              <a:path w="8223884" h="2159000">
                <a:moveTo>
                  <a:pt x="5411615" y="63499"/>
                </a:moveTo>
                <a:lnTo>
                  <a:pt x="2773749" y="63499"/>
                </a:lnTo>
                <a:lnTo>
                  <a:pt x="2839390" y="50799"/>
                </a:lnTo>
                <a:lnTo>
                  <a:pt x="5345975" y="50799"/>
                </a:lnTo>
                <a:lnTo>
                  <a:pt x="5411615" y="63499"/>
                </a:lnTo>
                <a:close/>
              </a:path>
              <a:path w="8223884" h="2159000">
                <a:moveTo>
                  <a:pt x="5541422" y="76199"/>
                </a:moveTo>
                <a:lnTo>
                  <a:pt x="2643942" y="76199"/>
                </a:lnTo>
                <a:lnTo>
                  <a:pt x="2708597" y="63499"/>
                </a:lnTo>
                <a:lnTo>
                  <a:pt x="5476768" y="63499"/>
                </a:lnTo>
                <a:lnTo>
                  <a:pt x="5541422" y="76199"/>
                </a:lnTo>
                <a:close/>
              </a:path>
              <a:path w="8223884" h="2159000">
                <a:moveTo>
                  <a:pt x="5669196" y="88899"/>
                </a:moveTo>
                <a:lnTo>
                  <a:pt x="2516169" y="88899"/>
                </a:lnTo>
                <a:lnTo>
                  <a:pt x="2579796" y="76199"/>
                </a:lnTo>
                <a:lnTo>
                  <a:pt x="5605569" y="76199"/>
                </a:lnTo>
                <a:lnTo>
                  <a:pt x="5669196" y="88899"/>
                </a:lnTo>
                <a:close/>
              </a:path>
              <a:path w="8223884" h="2159000">
                <a:moveTo>
                  <a:pt x="5856864" y="114299"/>
                </a:moveTo>
                <a:lnTo>
                  <a:pt x="2328501" y="114299"/>
                </a:lnTo>
                <a:lnTo>
                  <a:pt x="2453070" y="88899"/>
                </a:lnTo>
                <a:lnTo>
                  <a:pt x="5732294" y="88899"/>
                </a:lnTo>
                <a:lnTo>
                  <a:pt x="5856864" y="114299"/>
                </a:lnTo>
                <a:close/>
              </a:path>
              <a:path w="8223884" h="2159000">
                <a:moveTo>
                  <a:pt x="5979194" y="126999"/>
                </a:moveTo>
                <a:lnTo>
                  <a:pt x="2206171" y="126999"/>
                </a:lnTo>
                <a:lnTo>
                  <a:pt x="2267051" y="114299"/>
                </a:lnTo>
                <a:lnTo>
                  <a:pt x="5918314" y="114299"/>
                </a:lnTo>
                <a:lnTo>
                  <a:pt x="5979194" y="126999"/>
                </a:lnTo>
                <a:close/>
              </a:path>
              <a:path w="8223884" h="2159000">
                <a:moveTo>
                  <a:pt x="6158314" y="152399"/>
                </a:moveTo>
                <a:lnTo>
                  <a:pt x="2027051" y="152399"/>
                </a:lnTo>
                <a:lnTo>
                  <a:pt x="2145870" y="126999"/>
                </a:lnTo>
                <a:lnTo>
                  <a:pt x="6039495" y="126999"/>
                </a:lnTo>
                <a:lnTo>
                  <a:pt x="6158314" y="152399"/>
                </a:lnTo>
                <a:close/>
              </a:path>
              <a:path w="8223884" h="2159000">
                <a:moveTo>
                  <a:pt x="6444494" y="203199"/>
                </a:moveTo>
                <a:lnTo>
                  <a:pt x="1740871" y="203199"/>
                </a:lnTo>
                <a:lnTo>
                  <a:pt x="1968552" y="152399"/>
                </a:lnTo>
                <a:lnTo>
                  <a:pt x="6216813" y="152399"/>
                </a:lnTo>
                <a:lnTo>
                  <a:pt x="6444494" y="203199"/>
                </a:lnTo>
                <a:close/>
              </a:path>
              <a:path w="8223884" h="2159000">
                <a:moveTo>
                  <a:pt x="6765949" y="266699"/>
                </a:moveTo>
                <a:lnTo>
                  <a:pt x="1419416" y="266699"/>
                </a:lnTo>
                <a:lnTo>
                  <a:pt x="1685580" y="203199"/>
                </a:lnTo>
                <a:lnTo>
                  <a:pt x="6499784" y="203199"/>
                </a:lnTo>
                <a:lnTo>
                  <a:pt x="6765949" y="266699"/>
                </a:lnTo>
                <a:close/>
              </a:path>
              <a:path w="8223884" h="2159000">
                <a:moveTo>
                  <a:pt x="6917049" y="1879599"/>
                </a:moveTo>
                <a:lnTo>
                  <a:pt x="1268316" y="1879599"/>
                </a:lnTo>
                <a:lnTo>
                  <a:pt x="1077458" y="1828799"/>
                </a:lnTo>
                <a:lnTo>
                  <a:pt x="986758" y="1803399"/>
                </a:lnTo>
                <a:lnTo>
                  <a:pt x="942627" y="1777999"/>
                </a:lnTo>
                <a:lnTo>
                  <a:pt x="815229" y="1739899"/>
                </a:lnTo>
                <a:lnTo>
                  <a:pt x="734564" y="1714499"/>
                </a:lnTo>
                <a:lnTo>
                  <a:pt x="657406" y="1689099"/>
                </a:lnTo>
                <a:lnTo>
                  <a:pt x="620169" y="1676399"/>
                </a:lnTo>
                <a:lnTo>
                  <a:pt x="583839" y="1650999"/>
                </a:lnTo>
                <a:lnTo>
                  <a:pt x="513944" y="1625599"/>
                </a:lnTo>
                <a:lnTo>
                  <a:pt x="480400" y="1612899"/>
                </a:lnTo>
                <a:lnTo>
                  <a:pt x="447804" y="1600199"/>
                </a:lnTo>
                <a:lnTo>
                  <a:pt x="416167" y="1574799"/>
                </a:lnTo>
                <a:lnTo>
                  <a:pt x="385499" y="1562099"/>
                </a:lnTo>
                <a:lnTo>
                  <a:pt x="355811" y="1549399"/>
                </a:lnTo>
                <a:lnTo>
                  <a:pt x="327113" y="1523999"/>
                </a:lnTo>
                <a:lnTo>
                  <a:pt x="299414" y="1511299"/>
                </a:lnTo>
                <a:lnTo>
                  <a:pt x="272726" y="1498599"/>
                </a:lnTo>
                <a:lnTo>
                  <a:pt x="247059" y="1485899"/>
                </a:lnTo>
                <a:lnTo>
                  <a:pt x="222422" y="1460499"/>
                </a:lnTo>
                <a:lnTo>
                  <a:pt x="198826" y="1447799"/>
                </a:lnTo>
                <a:lnTo>
                  <a:pt x="176281" y="1435099"/>
                </a:lnTo>
                <a:lnTo>
                  <a:pt x="154797" y="1409699"/>
                </a:lnTo>
                <a:lnTo>
                  <a:pt x="134386" y="1396999"/>
                </a:lnTo>
                <a:lnTo>
                  <a:pt x="115056" y="1384299"/>
                </a:lnTo>
                <a:lnTo>
                  <a:pt x="96818" y="1358899"/>
                </a:lnTo>
                <a:lnTo>
                  <a:pt x="79683" y="1346199"/>
                </a:lnTo>
                <a:lnTo>
                  <a:pt x="63661" y="1320799"/>
                </a:lnTo>
                <a:lnTo>
                  <a:pt x="48761" y="1308099"/>
                </a:lnTo>
                <a:lnTo>
                  <a:pt x="34994" y="1295399"/>
                </a:lnTo>
                <a:lnTo>
                  <a:pt x="22371" y="1269999"/>
                </a:lnTo>
                <a:lnTo>
                  <a:pt x="10901" y="1257299"/>
                </a:lnTo>
                <a:lnTo>
                  <a:pt x="596" y="1231899"/>
                </a:lnTo>
                <a:lnTo>
                  <a:pt x="0" y="1219199"/>
                </a:lnTo>
                <a:lnTo>
                  <a:pt x="0" y="939799"/>
                </a:lnTo>
                <a:lnTo>
                  <a:pt x="596" y="939799"/>
                </a:lnTo>
                <a:lnTo>
                  <a:pt x="10901" y="914399"/>
                </a:lnTo>
                <a:lnTo>
                  <a:pt x="22371" y="901699"/>
                </a:lnTo>
                <a:lnTo>
                  <a:pt x="34994" y="876299"/>
                </a:lnTo>
                <a:lnTo>
                  <a:pt x="48761" y="863599"/>
                </a:lnTo>
                <a:lnTo>
                  <a:pt x="63661" y="850899"/>
                </a:lnTo>
                <a:lnTo>
                  <a:pt x="79683" y="825499"/>
                </a:lnTo>
                <a:lnTo>
                  <a:pt x="96818" y="812799"/>
                </a:lnTo>
                <a:lnTo>
                  <a:pt x="115056" y="787399"/>
                </a:lnTo>
                <a:lnTo>
                  <a:pt x="134386" y="774699"/>
                </a:lnTo>
                <a:lnTo>
                  <a:pt x="154797" y="761999"/>
                </a:lnTo>
                <a:lnTo>
                  <a:pt x="176281" y="736599"/>
                </a:lnTo>
                <a:lnTo>
                  <a:pt x="198826" y="723899"/>
                </a:lnTo>
                <a:lnTo>
                  <a:pt x="222422" y="711199"/>
                </a:lnTo>
                <a:lnTo>
                  <a:pt x="247059" y="685799"/>
                </a:lnTo>
                <a:lnTo>
                  <a:pt x="272726" y="673099"/>
                </a:lnTo>
                <a:lnTo>
                  <a:pt x="299414" y="660399"/>
                </a:lnTo>
                <a:lnTo>
                  <a:pt x="327113" y="634999"/>
                </a:lnTo>
                <a:lnTo>
                  <a:pt x="355811" y="622299"/>
                </a:lnTo>
                <a:lnTo>
                  <a:pt x="385499" y="609599"/>
                </a:lnTo>
                <a:lnTo>
                  <a:pt x="416167" y="596899"/>
                </a:lnTo>
                <a:lnTo>
                  <a:pt x="447804" y="571499"/>
                </a:lnTo>
                <a:lnTo>
                  <a:pt x="480400" y="558799"/>
                </a:lnTo>
                <a:lnTo>
                  <a:pt x="513944" y="546099"/>
                </a:lnTo>
                <a:lnTo>
                  <a:pt x="583839" y="520699"/>
                </a:lnTo>
                <a:lnTo>
                  <a:pt x="620169" y="495299"/>
                </a:lnTo>
                <a:lnTo>
                  <a:pt x="695541" y="469899"/>
                </a:lnTo>
                <a:lnTo>
                  <a:pt x="774463" y="444499"/>
                </a:lnTo>
                <a:lnTo>
                  <a:pt x="856852" y="419099"/>
                </a:lnTo>
                <a:lnTo>
                  <a:pt x="899322" y="393699"/>
                </a:lnTo>
                <a:lnTo>
                  <a:pt x="1031705" y="355599"/>
                </a:lnTo>
                <a:lnTo>
                  <a:pt x="1219445" y="304799"/>
                </a:lnTo>
                <a:lnTo>
                  <a:pt x="1368312" y="266699"/>
                </a:lnTo>
                <a:lnTo>
                  <a:pt x="6817053" y="266699"/>
                </a:lnTo>
                <a:lnTo>
                  <a:pt x="6965920" y="304799"/>
                </a:lnTo>
                <a:lnTo>
                  <a:pt x="7153660" y="355599"/>
                </a:lnTo>
                <a:lnTo>
                  <a:pt x="7286044" y="393699"/>
                </a:lnTo>
                <a:lnTo>
                  <a:pt x="7328513" y="419099"/>
                </a:lnTo>
                <a:lnTo>
                  <a:pt x="7410902" y="444499"/>
                </a:lnTo>
                <a:lnTo>
                  <a:pt x="7489824" y="469899"/>
                </a:lnTo>
                <a:lnTo>
                  <a:pt x="7565196" y="495299"/>
                </a:lnTo>
                <a:lnTo>
                  <a:pt x="7601526" y="520699"/>
                </a:lnTo>
                <a:lnTo>
                  <a:pt x="7671421" y="546099"/>
                </a:lnTo>
                <a:lnTo>
                  <a:pt x="7704965" y="558799"/>
                </a:lnTo>
                <a:lnTo>
                  <a:pt x="7737561" y="571499"/>
                </a:lnTo>
                <a:lnTo>
                  <a:pt x="7769198" y="596899"/>
                </a:lnTo>
                <a:lnTo>
                  <a:pt x="7799866" y="609599"/>
                </a:lnTo>
                <a:lnTo>
                  <a:pt x="7829554" y="622299"/>
                </a:lnTo>
                <a:lnTo>
                  <a:pt x="7858252" y="634999"/>
                </a:lnTo>
                <a:lnTo>
                  <a:pt x="7885951" y="660399"/>
                </a:lnTo>
                <a:lnTo>
                  <a:pt x="7912639" y="673099"/>
                </a:lnTo>
                <a:lnTo>
                  <a:pt x="7938307" y="685799"/>
                </a:lnTo>
                <a:lnTo>
                  <a:pt x="7962944" y="711199"/>
                </a:lnTo>
                <a:lnTo>
                  <a:pt x="7986540" y="723899"/>
                </a:lnTo>
                <a:lnTo>
                  <a:pt x="8009084" y="736599"/>
                </a:lnTo>
                <a:lnTo>
                  <a:pt x="8030568" y="761999"/>
                </a:lnTo>
                <a:lnTo>
                  <a:pt x="8050979" y="774699"/>
                </a:lnTo>
                <a:lnTo>
                  <a:pt x="8070309" y="787399"/>
                </a:lnTo>
                <a:lnTo>
                  <a:pt x="8088547" y="812799"/>
                </a:lnTo>
                <a:lnTo>
                  <a:pt x="8105682" y="825499"/>
                </a:lnTo>
                <a:lnTo>
                  <a:pt x="8121705" y="850899"/>
                </a:lnTo>
                <a:lnTo>
                  <a:pt x="8136604" y="863599"/>
                </a:lnTo>
                <a:lnTo>
                  <a:pt x="8150371" y="876299"/>
                </a:lnTo>
                <a:lnTo>
                  <a:pt x="8162994" y="901699"/>
                </a:lnTo>
                <a:lnTo>
                  <a:pt x="8174464" y="914399"/>
                </a:lnTo>
                <a:lnTo>
                  <a:pt x="8184770" y="939799"/>
                </a:lnTo>
                <a:lnTo>
                  <a:pt x="8193901" y="952499"/>
                </a:lnTo>
                <a:lnTo>
                  <a:pt x="8201849" y="977899"/>
                </a:lnTo>
                <a:lnTo>
                  <a:pt x="8208601" y="990599"/>
                </a:lnTo>
                <a:lnTo>
                  <a:pt x="8214149" y="1003299"/>
                </a:lnTo>
                <a:lnTo>
                  <a:pt x="8218482" y="1028699"/>
                </a:lnTo>
                <a:lnTo>
                  <a:pt x="8221590" y="1041399"/>
                </a:lnTo>
                <a:lnTo>
                  <a:pt x="8223305" y="1054099"/>
                </a:lnTo>
                <a:lnTo>
                  <a:pt x="8223305" y="1104899"/>
                </a:lnTo>
                <a:lnTo>
                  <a:pt x="8221590" y="1117599"/>
                </a:lnTo>
                <a:lnTo>
                  <a:pt x="8218482" y="1142999"/>
                </a:lnTo>
                <a:lnTo>
                  <a:pt x="8214149" y="1155699"/>
                </a:lnTo>
                <a:lnTo>
                  <a:pt x="8208601" y="1181099"/>
                </a:lnTo>
                <a:lnTo>
                  <a:pt x="8201849" y="1193799"/>
                </a:lnTo>
                <a:lnTo>
                  <a:pt x="8193901" y="1219199"/>
                </a:lnTo>
                <a:lnTo>
                  <a:pt x="8184770" y="1231899"/>
                </a:lnTo>
                <a:lnTo>
                  <a:pt x="8174464" y="1257299"/>
                </a:lnTo>
                <a:lnTo>
                  <a:pt x="8162994" y="1269999"/>
                </a:lnTo>
                <a:lnTo>
                  <a:pt x="8150371" y="1295399"/>
                </a:lnTo>
                <a:lnTo>
                  <a:pt x="8136604" y="1308099"/>
                </a:lnTo>
                <a:lnTo>
                  <a:pt x="8121705" y="1320799"/>
                </a:lnTo>
                <a:lnTo>
                  <a:pt x="8105682" y="1346199"/>
                </a:lnTo>
                <a:lnTo>
                  <a:pt x="8088547" y="1358899"/>
                </a:lnTo>
                <a:lnTo>
                  <a:pt x="8070309" y="1384299"/>
                </a:lnTo>
                <a:lnTo>
                  <a:pt x="8050979" y="1396999"/>
                </a:lnTo>
                <a:lnTo>
                  <a:pt x="8030568" y="1409699"/>
                </a:lnTo>
                <a:lnTo>
                  <a:pt x="8009084" y="1435099"/>
                </a:lnTo>
                <a:lnTo>
                  <a:pt x="7986540" y="1447799"/>
                </a:lnTo>
                <a:lnTo>
                  <a:pt x="7962944" y="1460499"/>
                </a:lnTo>
                <a:lnTo>
                  <a:pt x="7938307" y="1485899"/>
                </a:lnTo>
                <a:lnTo>
                  <a:pt x="7912639" y="1498599"/>
                </a:lnTo>
                <a:lnTo>
                  <a:pt x="7885951" y="1511299"/>
                </a:lnTo>
                <a:lnTo>
                  <a:pt x="7858252" y="1523999"/>
                </a:lnTo>
                <a:lnTo>
                  <a:pt x="7829554" y="1549399"/>
                </a:lnTo>
                <a:lnTo>
                  <a:pt x="7799866" y="1562099"/>
                </a:lnTo>
                <a:lnTo>
                  <a:pt x="7769198" y="1574799"/>
                </a:lnTo>
                <a:lnTo>
                  <a:pt x="7737561" y="1600199"/>
                </a:lnTo>
                <a:lnTo>
                  <a:pt x="7704965" y="1612899"/>
                </a:lnTo>
                <a:lnTo>
                  <a:pt x="7671421" y="1625599"/>
                </a:lnTo>
                <a:lnTo>
                  <a:pt x="7601526" y="1650999"/>
                </a:lnTo>
                <a:lnTo>
                  <a:pt x="7565196" y="1676399"/>
                </a:lnTo>
                <a:lnTo>
                  <a:pt x="7527959" y="1689099"/>
                </a:lnTo>
                <a:lnTo>
                  <a:pt x="7450802" y="1714499"/>
                </a:lnTo>
                <a:lnTo>
                  <a:pt x="7370136" y="1739899"/>
                </a:lnTo>
                <a:lnTo>
                  <a:pt x="7242738" y="1777999"/>
                </a:lnTo>
                <a:lnTo>
                  <a:pt x="7198607" y="1803399"/>
                </a:lnTo>
                <a:lnTo>
                  <a:pt x="7107907" y="1828799"/>
                </a:lnTo>
                <a:lnTo>
                  <a:pt x="6917049" y="1879599"/>
                </a:lnTo>
                <a:close/>
              </a:path>
              <a:path w="8223884" h="2159000">
                <a:moveTo>
                  <a:pt x="6499784" y="1968499"/>
                </a:moveTo>
                <a:lnTo>
                  <a:pt x="1685580" y="1968499"/>
                </a:lnTo>
                <a:lnTo>
                  <a:pt x="1368312" y="1892299"/>
                </a:lnTo>
                <a:lnTo>
                  <a:pt x="1317942" y="1879599"/>
                </a:lnTo>
                <a:lnTo>
                  <a:pt x="6867423" y="1879599"/>
                </a:lnTo>
                <a:lnTo>
                  <a:pt x="6817053" y="1892299"/>
                </a:lnTo>
                <a:lnTo>
                  <a:pt x="6499784" y="1968499"/>
                </a:lnTo>
                <a:close/>
              </a:path>
              <a:path w="8223884" h="2159000">
                <a:moveTo>
                  <a:pt x="6274690" y="2006599"/>
                </a:moveTo>
                <a:lnTo>
                  <a:pt x="1910675" y="2006599"/>
                </a:lnTo>
                <a:lnTo>
                  <a:pt x="1740871" y="1968499"/>
                </a:lnTo>
                <a:lnTo>
                  <a:pt x="6444494" y="1968499"/>
                </a:lnTo>
                <a:lnTo>
                  <a:pt x="6274690" y="2006599"/>
                </a:lnTo>
                <a:close/>
              </a:path>
              <a:path w="8223884" h="2159000">
                <a:moveTo>
                  <a:pt x="6099205" y="2031999"/>
                </a:moveTo>
                <a:lnTo>
                  <a:pt x="2086160" y="2031999"/>
                </a:lnTo>
                <a:lnTo>
                  <a:pt x="1968552" y="2006599"/>
                </a:lnTo>
                <a:lnTo>
                  <a:pt x="6216813" y="2006599"/>
                </a:lnTo>
                <a:lnTo>
                  <a:pt x="6099205" y="2031999"/>
                </a:lnTo>
                <a:close/>
              </a:path>
              <a:path w="8223884" h="2159000">
                <a:moveTo>
                  <a:pt x="5918314" y="2057399"/>
                </a:moveTo>
                <a:lnTo>
                  <a:pt x="2267051" y="2057399"/>
                </a:lnTo>
                <a:lnTo>
                  <a:pt x="2145870" y="2031999"/>
                </a:lnTo>
                <a:lnTo>
                  <a:pt x="6039495" y="2031999"/>
                </a:lnTo>
                <a:lnTo>
                  <a:pt x="5918314" y="2057399"/>
                </a:lnTo>
                <a:close/>
              </a:path>
              <a:path w="8223884" h="2159000">
                <a:moveTo>
                  <a:pt x="5732294" y="2082799"/>
                </a:moveTo>
                <a:lnTo>
                  <a:pt x="2453070" y="2082799"/>
                </a:lnTo>
                <a:lnTo>
                  <a:pt x="2328501" y="2057399"/>
                </a:lnTo>
                <a:lnTo>
                  <a:pt x="5856864" y="2057399"/>
                </a:lnTo>
                <a:lnTo>
                  <a:pt x="5732294" y="2082799"/>
                </a:lnTo>
                <a:close/>
              </a:path>
              <a:path w="8223884" h="2159000">
                <a:moveTo>
                  <a:pt x="5605569" y="2095499"/>
                </a:moveTo>
                <a:lnTo>
                  <a:pt x="2579796" y="2095499"/>
                </a:lnTo>
                <a:lnTo>
                  <a:pt x="2516169" y="2082799"/>
                </a:lnTo>
                <a:lnTo>
                  <a:pt x="5669196" y="2082799"/>
                </a:lnTo>
                <a:lnTo>
                  <a:pt x="5605569" y="2095499"/>
                </a:lnTo>
                <a:close/>
              </a:path>
              <a:path w="8223884" h="2159000">
                <a:moveTo>
                  <a:pt x="5476768" y="2108199"/>
                </a:moveTo>
                <a:lnTo>
                  <a:pt x="2708597" y="2108199"/>
                </a:lnTo>
                <a:lnTo>
                  <a:pt x="2643942" y="2095499"/>
                </a:lnTo>
                <a:lnTo>
                  <a:pt x="5541422" y="2095499"/>
                </a:lnTo>
                <a:lnTo>
                  <a:pt x="5476768" y="2108199"/>
                </a:lnTo>
                <a:close/>
              </a:path>
              <a:path w="8223884" h="2159000">
                <a:moveTo>
                  <a:pt x="5345975" y="2120899"/>
                </a:moveTo>
                <a:lnTo>
                  <a:pt x="2839390" y="2120899"/>
                </a:lnTo>
                <a:lnTo>
                  <a:pt x="2773749" y="2108199"/>
                </a:lnTo>
                <a:lnTo>
                  <a:pt x="5411615" y="2108199"/>
                </a:lnTo>
                <a:lnTo>
                  <a:pt x="5345975" y="2120899"/>
                </a:lnTo>
                <a:close/>
              </a:path>
              <a:path w="8223884" h="2159000">
                <a:moveTo>
                  <a:pt x="5146228" y="2133599"/>
                </a:moveTo>
                <a:lnTo>
                  <a:pt x="3039137" y="2133599"/>
                </a:lnTo>
                <a:lnTo>
                  <a:pt x="2972094" y="2120899"/>
                </a:lnTo>
                <a:lnTo>
                  <a:pt x="5213271" y="2120899"/>
                </a:lnTo>
                <a:lnTo>
                  <a:pt x="5146228" y="2133599"/>
                </a:lnTo>
                <a:close/>
              </a:path>
              <a:path w="8223884" h="2159000">
                <a:moveTo>
                  <a:pt x="4942458" y="2146299"/>
                </a:moveTo>
                <a:lnTo>
                  <a:pt x="3242906" y="2146299"/>
                </a:lnTo>
                <a:lnTo>
                  <a:pt x="3174553" y="2133599"/>
                </a:lnTo>
                <a:lnTo>
                  <a:pt x="5010811" y="2133599"/>
                </a:lnTo>
                <a:lnTo>
                  <a:pt x="4942458" y="2146299"/>
                </a:lnTo>
                <a:close/>
              </a:path>
              <a:path w="8223884" h="2159000">
                <a:moveTo>
                  <a:pt x="4664986" y="2158999"/>
                </a:moveTo>
                <a:lnTo>
                  <a:pt x="3520379" y="2158999"/>
                </a:lnTo>
                <a:lnTo>
                  <a:pt x="3450422" y="2146299"/>
                </a:lnTo>
                <a:lnTo>
                  <a:pt x="4734942" y="2146299"/>
                </a:lnTo>
                <a:lnTo>
                  <a:pt x="4664986" y="2158999"/>
                </a:lnTo>
                <a:close/>
              </a:path>
            </a:pathLst>
          </a:custGeom>
          <a:solidFill>
            <a:srgbClr val="FFFFFF"/>
          </a:solidFill>
        </p:spPr>
        <p:txBody>
          <a:bodyPr wrap="square" lIns="0" tIns="0" rIns="0" bIns="0" rtlCol="0"/>
          <a:lstStyle/>
          <a:p>
            <a:endParaRPr dirty="0"/>
          </a:p>
        </p:txBody>
      </p:sp>
      <p:sp>
        <p:nvSpPr>
          <p:cNvPr id="4" name="object 4"/>
          <p:cNvSpPr/>
          <p:nvPr/>
        </p:nvSpPr>
        <p:spPr>
          <a:xfrm>
            <a:off x="0" y="3792581"/>
            <a:ext cx="8224520" cy="2641600"/>
          </a:xfrm>
          <a:custGeom>
            <a:avLst/>
            <a:gdLst/>
            <a:ahLst/>
            <a:cxnLst/>
            <a:rect l="l" t="t" r="r" b="b"/>
            <a:pathLst>
              <a:path w="8224520" h="2641600">
                <a:moveTo>
                  <a:pt x="4731950" y="12699"/>
                </a:moveTo>
                <a:lnTo>
                  <a:pt x="3492136" y="12699"/>
                </a:lnTo>
                <a:lnTo>
                  <a:pt x="3559707" y="0"/>
                </a:lnTo>
                <a:lnTo>
                  <a:pt x="4664379" y="0"/>
                </a:lnTo>
                <a:lnTo>
                  <a:pt x="4731950" y="12699"/>
                </a:lnTo>
                <a:close/>
              </a:path>
              <a:path w="8224520" h="2641600">
                <a:moveTo>
                  <a:pt x="4932481" y="25399"/>
                </a:moveTo>
                <a:lnTo>
                  <a:pt x="3291605" y="25399"/>
                </a:lnTo>
                <a:lnTo>
                  <a:pt x="3358075" y="12699"/>
                </a:lnTo>
                <a:lnTo>
                  <a:pt x="4866011" y="12699"/>
                </a:lnTo>
                <a:lnTo>
                  <a:pt x="4932481" y="25399"/>
                </a:lnTo>
                <a:close/>
              </a:path>
              <a:path w="8224520" h="2641600">
                <a:moveTo>
                  <a:pt x="5129543" y="38099"/>
                </a:moveTo>
                <a:lnTo>
                  <a:pt x="3094543" y="38099"/>
                </a:lnTo>
                <a:lnTo>
                  <a:pt x="3159829" y="25399"/>
                </a:lnTo>
                <a:lnTo>
                  <a:pt x="5064257" y="25399"/>
                </a:lnTo>
                <a:lnTo>
                  <a:pt x="5129543" y="38099"/>
                </a:lnTo>
                <a:close/>
              </a:path>
              <a:path w="8224520" h="2641600">
                <a:moveTo>
                  <a:pt x="5258866" y="50799"/>
                </a:moveTo>
                <a:lnTo>
                  <a:pt x="2965220" y="50799"/>
                </a:lnTo>
                <a:lnTo>
                  <a:pt x="3029670" y="38099"/>
                </a:lnTo>
                <a:lnTo>
                  <a:pt x="5194416" y="38099"/>
                </a:lnTo>
                <a:lnTo>
                  <a:pt x="5258866" y="50799"/>
                </a:lnTo>
                <a:close/>
              </a:path>
              <a:path w="8224520" h="2641600">
                <a:moveTo>
                  <a:pt x="5386462" y="63499"/>
                </a:moveTo>
                <a:lnTo>
                  <a:pt x="2837624" y="63499"/>
                </a:lnTo>
                <a:lnTo>
                  <a:pt x="2901202" y="50799"/>
                </a:lnTo>
                <a:lnTo>
                  <a:pt x="5322884" y="50799"/>
                </a:lnTo>
                <a:lnTo>
                  <a:pt x="5386462" y="63499"/>
                </a:lnTo>
                <a:close/>
              </a:path>
              <a:path w="8224520" h="2641600">
                <a:moveTo>
                  <a:pt x="5512255" y="76199"/>
                </a:moveTo>
                <a:lnTo>
                  <a:pt x="2711831" y="76199"/>
                </a:lnTo>
                <a:lnTo>
                  <a:pt x="2774498" y="63499"/>
                </a:lnTo>
                <a:lnTo>
                  <a:pt x="5449588" y="63499"/>
                </a:lnTo>
                <a:lnTo>
                  <a:pt x="5512255" y="76199"/>
                </a:lnTo>
                <a:close/>
              </a:path>
              <a:path w="8224520" h="2641600">
                <a:moveTo>
                  <a:pt x="5636173" y="88899"/>
                </a:moveTo>
                <a:lnTo>
                  <a:pt x="2587913" y="88899"/>
                </a:lnTo>
                <a:lnTo>
                  <a:pt x="2649633" y="76199"/>
                </a:lnTo>
                <a:lnTo>
                  <a:pt x="5574453" y="76199"/>
                </a:lnTo>
                <a:lnTo>
                  <a:pt x="5636173" y="88899"/>
                </a:lnTo>
                <a:close/>
              </a:path>
              <a:path w="8224520" h="2641600">
                <a:moveTo>
                  <a:pt x="5878084" y="126999"/>
                </a:moveTo>
                <a:lnTo>
                  <a:pt x="2346003" y="126999"/>
                </a:lnTo>
                <a:lnTo>
                  <a:pt x="2526681" y="88899"/>
                </a:lnTo>
                <a:lnTo>
                  <a:pt x="5697405" y="88899"/>
                </a:lnTo>
                <a:lnTo>
                  <a:pt x="5878084" y="126999"/>
                </a:lnTo>
                <a:close/>
              </a:path>
              <a:path w="8224520" h="2641600">
                <a:moveTo>
                  <a:pt x="6111600" y="165099"/>
                </a:moveTo>
                <a:lnTo>
                  <a:pt x="2112487" y="165099"/>
                </a:lnTo>
                <a:lnTo>
                  <a:pt x="2286813" y="126999"/>
                </a:lnTo>
                <a:lnTo>
                  <a:pt x="5937273" y="126999"/>
                </a:lnTo>
                <a:lnTo>
                  <a:pt x="6111600" y="165099"/>
                </a:lnTo>
                <a:close/>
              </a:path>
              <a:path w="8224520" h="2641600">
                <a:moveTo>
                  <a:pt x="6168597" y="2476499"/>
                </a:moveTo>
                <a:lnTo>
                  <a:pt x="2055489" y="2476499"/>
                </a:lnTo>
                <a:lnTo>
                  <a:pt x="1673013" y="2387599"/>
                </a:lnTo>
                <a:lnTo>
                  <a:pt x="1418710" y="2324099"/>
                </a:lnTo>
                <a:lnTo>
                  <a:pt x="1274242" y="2285999"/>
                </a:lnTo>
                <a:lnTo>
                  <a:pt x="1227494" y="2260599"/>
                </a:lnTo>
                <a:lnTo>
                  <a:pt x="1047790" y="2209799"/>
                </a:lnTo>
                <a:lnTo>
                  <a:pt x="1004732" y="2184399"/>
                </a:lnTo>
                <a:lnTo>
                  <a:pt x="880190" y="2146299"/>
                </a:lnTo>
                <a:lnTo>
                  <a:pt x="840251" y="2120899"/>
                </a:lnTo>
                <a:lnTo>
                  <a:pt x="762792" y="2095499"/>
                </a:lnTo>
                <a:lnTo>
                  <a:pt x="725290" y="2070099"/>
                </a:lnTo>
                <a:lnTo>
                  <a:pt x="652787" y="2044699"/>
                </a:lnTo>
                <a:lnTo>
                  <a:pt x="617805" y="2019299"/>
                </a:lnTo>
                <a:lnTo>
                  <a:pt x="583681" y="2006599"/>
                </a:lnTo>
                <a:lnTo>
                  <a:pt x="550426" y="1981199"/>
                </a:lnTo>
                <a:lnTo>
                  <a:pt x="518047" y="1968499"/>
                </a:lnTo>
                <a:lnTo>
                  <a:pt x="486556" y="1943099"/>
                </a:lnTo>
                <a:lnTo>
                  <a:pt x="455959" y="1930399"/>
                </a:lnTo>
                <a:lnTo>
                  <a:pt x="426268" y="1904999"/>
                </a:lnTo>
                <a:lnTo>
                  <a:pt x="397491" y="1892299"/>
                </a:lnTo>
                <a:lnTo>
                  <a:pt x="369638" y="1866899"/>
                </a:lnTo>
                <a:lnTo>
                  <a:pt x="342717" y="1854199"/>
                </a:lnTo>
                <a:lnTo>
                  <a:pt x="316738" y="1828799"/>
                </a:lnTo>
                <a:lnTo>
                  <a:pt x="291711" y="1816099"/>
                </a:lnTo>
                <a:lnTo>
                  <a:pt x="267645" y="1790699"/>
                </a:lnTo>
                <a:lnTo>
                  <a:pt x="244548" y="1777999"/>
                </a:lnTo>
                <a:lnTo>
                  <a:pt x="222431" y="1752599"/>
                </a:lnTo>
                <a:lnTo>
                  <a:pt x="201302" y="1727199"/>
                </a:lnTo>
                <a:lnTo>
                  <a:pt x="181171" y="1714499"/>
                </a:lnTo>
                <a:lnTo>
                  <a:pt x="162047" y="1689099"/>
                </a:lnTo>
                <a:lnTo>
                  <a:pt x="143939" y="1663699"/>
                </a:lnTo>
                <a:lnTo>
                  <a:pt x="126856" y="1650999"/>
                </a:lnTo>
                <a:lnTo>
                  <a:pt x="110809" y="1625599"/>
                </a:lnTo>
                <a:lnTo>
                  <a:pt x="95806" y="1612899"/>
                </a:lnTo>
                <a:lnTo>
                  <a:pt x="81856" y="1587499"/>
                </a:lnTo>
                <a:lnTo>
                  <a:pt x="68969" y="1562099"/>
                </a:lnTo>
                <a:lnTo>
                  <a:pt x="57153" y="1536699"/>
                </a:lnTo>
                <a:lnTo>
                  <a:pt x="46419" y="1523999"/>
                </a:lnTo>
                <a:lnTo>
                  <a:pt x="36776" y="1498599"/>
                </a:lnTo>
                <a:lnTo>
                  <a:pt x="28232" y="1473199"/>
                </a:lnTo>
                <a:lnTo>
                  <a:pt x="20798" y="1460499"/>
                </a:lnTo>
                <a:lnTo>
                  <a:pt x="14481" y="1435099"/>
                </a:lnTo>
                <a:lnTo>
                  <a:pt x="9293" y="1409699"/>
                </a:lnTo>
                <a:lnTo>
                  <a:pt x="5241" y="1384299"/>
                </a:lnTo>
                <a:lnTo>
                  <a:pt x="2335" y="1371599"/>
                </a:lnTo>
                <a:lnTo>
                  <a:pt x="585" y="1346199"/>
                </a:lnTo>
                <a:lnTo>
                  <a:pt x="0" y="1320799"/>
                </a:lnTo>
                <a:lnTo>
                  <a:pt x="585" y="1295399"/>
                </a:lnTo>
                <a:lnTo>
                  <a:pt x="2335" y="1269999"/>
                </a:lnTo>
                <a:lnTo>
                  <a:pt x="5241" y="1257299"/>
                </a:lnTo>
                <a:lnTo>
                  <a:pt x="9293" y="1231899"/>
                </a:lnTo>
                <a:lnTo>
                  <a:pt x="14481" y="1206499"/>
                </a:lnTo>
                <a:lnTo>
                  <a:pt x="20798" y="1181099"/>
                </a:lnTo>
                <a:lnTo>
                  <a:pt x="28232" y="1168399"/>
                </a:lnTo>
                <a:lnTo>
                  <a:pt x="36776" y="1142999"/>
                </a:lnTo>
                <a:lnTo>
                  <a:pt x="46419" y="1117599"/>
                </a:lnTo>
                <a:lnTo>
                  <a:pt x="57153" y="1104899"/>
                </a:lnTo>
                <a:lnTo>
                  <a:pt x="68969" y="1079499"/>
                </a:lnTo>
                <a:lnTo>
                  <a:pt x="81856" y="1054099"/>
                </a:lnTo>
                <a:lnTo>
                  <a:pt x="95806" y="1028699"/>
                </a:lnTo>
                <a:lnTo>
                  <a:pt x="110809" y="1015999"/>
                </a:lnTo>
                <a:lnTo>
                  <a:pt x="126856" y="990599"/>
                </a:lnTo>
                <a:lnTo>
                  <a:pt x="143939" y="965199"/>
                </a:lnTo>
                <a:lnTo>
                  <a:pt x="162047" y="952499"/>
                </a:lnTo>
                <a:lnTo>
                  <a:pt x="181171" y="927099"/>
                </a:lnTo>
                <a:lnTo>
                  <a:pt x="201302" y="914399"/>
                </a:lnTo>
                <a:lnTo>
                  <a:pt x="222431" y="888999"/>
                </a:lnTo>
                <a:lnTo>
                  <a:pt x="244548" y="863599"/>
                </a:lnTo>
                <a:lnTo>
                  <a:pt x="267645" y="850899"/>
                </a:lnTo>
                <a:lnTo>
                  <a:pt x="291711" y="825499"/>
                </a:lnTo>
                <a:lnTo>
                  <a:pt x="316738" y="812799"/>
                </a:lnTo>
                <a:lnTo>
                  <a:pt x="342717" y="787399"/>
                </a:lnTo>
                <a:lnTo>
                  <a:pt x="369638" y="774699"/>
                </a:lnTo>
                <a:lnTo>
                  <a:pt x="397491" y="749299"/>
                </a:lnTo>
                <a:lnTo>
                  <a:pt x="426268" y="736599"/>
                </a:lnTo>
                <a:lnTo>
                  <a:pt x="455959" y="711199"/>
                </a:lnTo>
                <a:lnTo>
                  <a:pt x="486556" y="698499"/>
                </a:lnTo>
                <a:lnTo>
                  <a:pt x="518047" y="673099"/>
                </a:lnTo>
                <a:lnTo>
                  <a:pt x="550426" y="660399"/>
                </a:lnTo>
                <a:lnTo>
                  <a:pt x="583681" y="634999"/>
                </a:lnTo>
                <a:lnTo>
                  <a:pt x="617805" y="622299"/>
                </a:lnTo>
                <a:lnTo>
                  <a:pt x="652787" y="596899"/>
                </a:lnTo>
                <a:lnTo>
                  <a:pt x="725290" y="571499"/>
                </a:lnTo>
                <a:lnTo>
                  <a:pt x="762792" y="546099"/>
                </a:lnTo>
                <a:lnTo>
                  <a:pt x="840251" y="520699"/>
                </a:lnTo>
                <a:lnTo>
                  <a:pt x="880190" y="495299"/>
                </a:lnTo>
                <a:lnTo>
                  <a:pt x="1004732" y="457199"/>
                </a:lnTo>
                <a:lnTo>
                  <a:pt x="1047790" y="431799"/>
                </a:lnTo>
                <a:lnTo>
                  <a:pt x="1181465" y="393699"/>
                </a:lnTo>
                <a:lnTo>
                  <a:pt x="1227494" y="368299"/>
                </a:lnTo>
                <a:lnTo>
                  <a:pt x="1468243" y="304799"/>
                </a:lnTo>
                <a:lnTo>
                  <a:pt x="1779251" y="228599"/>
                </a:lnTo>
                <a:lnTo>
                  <a:pt x="2055489" y="165099"/>
                </a:lnTo>
                <a:lnTo>
                  <a:pt x="6168597" y="165099"/>
                </a:lnTo>
                <a:lnTo>
                  <a:pt x="6444835" y="228599"/>
                </a:lnTo>
                <a:lnTo>
                  <a:pt x="6755843" y="304799"/>
                </a:lnTo>
                <a:lnTo>
                  <a:pt x="6996592" y="368299"/>
                </a:lnTo>
                <a:lnTo>
                  <a:pt x="7042621" y="393699"/>
                </a:lnTo>
                <a:lnTo>
                  <a:pt x="7176297" y="431799"/>
                </a:lnTo>
                <a:lnTo>
                  <a:pt x="7219354" y="457199"/>
                </a:lnTo>
                <a:lnTo>
                  <a:pt x="7343896" y="495299"/>
                </a:lnTo>
                <a:lnTo>
                  <a:pt x="7383835" y="520699"/>
                </a:lnTo>
                <a:lnTo>
                  <a:pt x="7461294" y="546099"/>
                </a:lnTo>
                <a:lnTo>
                  <a:pt x="7498796" y="571499"/>
                </a:lnTo>
                <a:lnTo>
                  <a:pt x="7571299" y="596899"/>
                </a:lnTo>
                <a:lnTo>
                  <a:pt x="7606281" y="622299"/>
                </a:lnTo>
                <a:lnTo>
                  <a:pt x="7640405" y="634999"/>
                </a:lnTo>
                <a:lnTo>
                  <a:pt x="7673660" y="660399"/>
                </a:lnTo>
                <a:lnTo>
                  <a:pt x="7706039" y="673099"/>
                </a:lnTo>
                <a:lnTo>
                  <a:pt x="7737531" y="698499"/>
                </a:lnTo>
                <a:lnTo>
                  <a:pt x="7768127" y="711199"/>
                </a:lnTo>
                <a:lnTo>
                  <a:pt x="7797818" y="736599"/>
                </a:lnTo>
                <a:lnTo>
                  <a:pt x="7826595" y="749299"/>
                </a:lnTo>
                <a:lnTo>
                  <a:pt x="7854448" y="774699"/>
                </a:lnTo>
                <a:lnTo>
                  <a:pt x="7881369" y="787399"/>
                </a:lnTo>
                <a:lnTo>
                  <a:pt x="7907348" y="812799"/>
                </a:lnTo>
                <a:lnTo>
                  <a:pt x="7932375" y="825499"/>
                </a:lnTo>
                <a:lnTo>
                  <a:pt x="7956441" y="850899"/>
                </a:lnTo>
                <a:lnTo>
                  <a:pt x="7979538" y="863599"/>
                </a:lnTo>
                <a:lnTo>
                  <a:pt x="8001655" y="888999"/>
                </a:lnTo>
                <a:lnTo>
                  <a:pt x="8022784" y="914399"/>
                </a:lnTo>
                <a:lnTo>
                  <a:pt x="8042915" y="927099"/>
                </a:lnTo>
                <a:lnTo>
                  <a:pt x="8062039" y="952499"/>
                </a:lnTo>
                <a:lnTo>
                  <a:pt x="8080147" y="965199"/>
                </a:lnTo>
                <a:lnTo>
                  <a:pt x="8097230" y="990599"/>
                </a:lnTo>
                <a:lnTo>
                  <a:pt x="8113277" y="1015999"/>
                </a:lnTo>
                <a:lnTo>
                  <a:pt x="8128280" y="1028699"/>
                </a:lnTo>
                <a:lnTo>
                  <a:pt x="8142230" y="1054099"/>
                </a:lnTo>
                <a:lnTo>
                  <a:pt x="8155117" y="1079499"/>
                </a:lnTo>
                <a:lnTo>
                  <a:pt x="8166933" y="1104899"/>
                </a:lnTo>
                <a:lnTo>
                  <a:pt x="8177667" y="1117599"/>
                </a:lnTo>
                <a:lnTo>
                  <a:pt x="8187310" y="1142999"/>
                </a:lnTo>
                <a:lnTo>
                  <a:pt x="8195854" y="1168399"/>
                </a:lnTo>
                <a:lnTo>
                  <a:pt x="8203288" y="1181099"/>
                </a:lnTo>
                <a:lnTo>
                  <a:pt x="8209605" y="1206499"/>
                </a:lnTo>
                <a:lnTo>
                  <a:pt x="8214793" y="1231899"/>
                </a:lnTo>
                <a:lnTo>
                  <a:pt x="8218845" y="1257299"/>
                </a:lnTo>
                <a:lnTo>
                  <a:pt x="8221751" y="1269999"/>
                </a:lnTo>
                <a:lnTo>
                  <a:pt x="8223501" y="1295399"/>
                </a:lnTo>
                <a:lnTo>
                  <a:pt x="8224086" y="1320799"/>
                </a:lnTo>
                <a:lnTo>
                  <a:pt x="8223501" y="1346199"/>
                </a:lnTo>
                <a:lnTo>
                  <a:pt x="8221751" y="1371599"/>
                </a:lnTo>
                <a:lnTo>
                  <a:pt x="8218845" y="1384299"/>
                </a:lnTo>
                <a:lnTo>
                  <a:pt x="8214793" y="1409699"/>
                </a:lnTo>
                <a:lnTo>
                  <a:pt x="8209605" y="1435099"/>
                </a:lnTo>
                <a:lnTo>
                  <a:pt x="8203288" y="1460499"/>
                </a:lnTo>
                <a:lnTo>
                  <a:pt x="8195854" y="1473199"/>
                </a:lnTo>
                <a:lnTo>
                  <a:pt x="8187310" y="1498599"/>
                </a:lnTo>
                <a:lnTo>
                  <a:pt x="8177667" y="1523999"/>
                </a:lnTo>
                <a:lnTo>
                  <a:pt x="8166933" y="1536699"/>
                </a:lnTo>
                <a:lnTo>
                  <a:pt x="8155117" y="1562099"/>
                </a:lnTo>
                <a:lnTo>
                  <a:pt x="8142230" y="1587499"/>
                </a:lnTo>
                <a:lnTo>
                  <a:pt x="8128280" y="1612899"/>
                </a:lnTo>
                <a:lnTo>
                  <a:pt x="8113277" y="1625599"/>
                </a:lnTo>
                <a:lnTo>
                  <a:pt x="8097230" y="1650999"/>
                </a:lnTo>
                <a:lnTo>
                  <a:pt x="8080147" y="1663699"/>
                </a:lnTo>
                <a:lnTo>
                  <a:pt x="8062039" y="1689099"/>
                </a:lnTo>
                <a:lnTo>
                  <a:pt x="8042915" y="1714499"/>
                </a:lnTo>
                <a:lnTo>
                  <a:pt x="8022784" y="1727199"/>
                </a:lnTo>
                <a:lnTo>
                  <a:pt x="8001655" y="1752599"/>
                </a:lnTo>
                <a:lnTo>
                  <a:pt x="7979538" y="1777999"/>
                </a:lnTo>
                <a:lnTo>
                  <a:pt x="7956441" y="1790699"/>
                </a:lnTo>
                <a:lnTo>
                  <a:pt x="7932375" y="1816099"/>
                </a:lnTo>
                <a:lnTo>
                  <a:pt x="7907348" y="1828799"/>
                </a:lnTo>
                <a:lnTo>
                  <a:pt x="7881369" y="1854199"/>
                </a:lnTo>
                <a:lnTo>
                  <a:pt x="7854448" y="1866899"/>
                </a:lnTo>
                <a:lnTo>
                  <a:pt x="7826595" y="1892299"/>
                </a:lnTo>
                <a:lnTo>
                  <a:pt x="7797818" y="1904999"/>
                </a:lnTo>
                <a:lnTo>
                  <a:pt x="7768127" y="1930399"/>
                </a:lnTo>
                <a:lnTo>
                  <a:pt x="7737531" y="1943099"/>
                </a:lnTo>
                <a:lnTo>
                  <a:pt x="7706039" y="1968499"/>
                </a:lnTo>
                <a:lnTo>
                  <a:pt x="7673660" y="1981199"/>
                </a:lnTo>
                <a:lnTo>
                  <a:pt x="7640405" y="2006599"/>
                </a:lnTo>
                <a:lnTo>
                  <a:pt x="7606281" y="2019299"/>
                </a:lnTo>
                <a:lnTo>
                  <a:pt x="7571299" y="2044699"/>
                </a:lnTo>
                <a:lnTo>
                  <a:pt x="7498796" y="2070099"/>
                </a:lnTo>
                <a:lnTo>
                  <a:pt x="7461294" y="2095499"/>
                </a:lnTo>
                <a:lnTo>
                  <a:pt x="7383835" y="2120899"/>
                </a:lnTo>
                <a:lnTo>
                  <a:pt x="7343896" y="2146299"/>
                </a:lnTo>
                <a:lnTo>
                  <a:pt x="7219354" y="2184399"/>
                </a:lnTo>
                <a:lnTo>
                  <a:pt x="7176297" y="2209799"/>
                </a:lnTo>
                <a:lnTo>
                  <a:pt x="6996592" y="2260599"/>
                </a:lnTo>
                <a:lnTo>
                  <a:pt x="6949844" y="2285999"/>
                </a:lnTo>
                <a:lnTo>
                  <a:pt x="6805376" y="2324099"/>
                </a:lnTo>
                <a:lnTo>
                  <a:pt x="6551073" y="2387599"/>
                </a:lnTo>
                <a:lnTo>
                  <a:pt x="6168597" y="2476499"/>
                </a:lnTo>
                <a:close/>
              </a:path>
              <a:path w="8224520" h="2641600">
                <a:moveTo>
                  <a:pt x="5937273" y="2514599"/>
                </a:moveTo>
                <a:lnTo>
                  <a:pt x="2286813" y="2514599"/>
                </a:lnTo>
                <a:lnTo>
                  <a:pt x="2112487" y="2476499"/>
                </a:lnTo>
                <a:lnTo>
                  <a:pt x="6111600" y="2476499"/>
                </a:lnTo>
                <a:lnTo>
                  <a:pt x="5937273" y="2514599"/>
                </a:lnTo>
                <a:close/>
              </a:path>
              <a:path w="8224520" h="2641600">
                <a:moveTo>
                  <a:pt x="5758140" y="2539999"/>
                </a:moveTo>
                <a:lnTo>
                  <a:pt x="2465946" y="2539999"/>
                </a:lnTo>
                <a:lnTo>
                  <a:pt x="2346003" y="2514599"/>
                </a:lnTo>
                <a:lnTo>
                  <a:pt x="5878084" y="2514599"/>
                </a:lnTo>
                <a:lnTo>
                  <a:pt x="5758140" y="2539999"/>
                </a:lnTo>
                <a:close/>
              </a:path>
              <a:path w="8224520" h="2641600">
                <a:moveTo>
                  <a:pt x="5574453" y="2565399"/>
                </a:moveTo>
                <a:lnTo>
                  <a:pt x="2649633" y="2565399"/>
                </a:lnTo>
                <a:lnTo>
                  <a:pt x="2526681" y="2539999"/>
                </a:lnTo>
                <a:lnTo>
                  <a:pt x="5697405" y="2539999"/>
                </a:lnTo>
                <a:lnTo>
                  <a:pt x="5574453" y="2565399"/>
                </a:lnTo>
                <a:close/>
              </a:path>
              <a:path w="8224520" h="2641600">
                <a:moveTo>
                  <a:pt x="5449588" y="2578099"/>
                </a:moveTo>
                <a:lnTo>
                  <a:pt x="2774498" y="2578099"/>
                </a:lnTo>
                <a:lnTo>
                  <a:pt x="2711831" y="2565399"/>
                </a:lnTo>
                <a:lnTo>
                  <a:pt x="5512255" y="2565399"/>
                </a:lnTo>
                <a:lnTo>
                  <a:pt x="5449588" y="2578099"/>
                </a:lnTo>
                <a:close/>
              </a:path>
              <a:path w="8224520" h="2641600">
                <a:moveTo>
                  <a:pt x="5322884" y="2590799"/>
                </a:moveTo>
                <a:lnTo>
                  <a:pt x="2901202" y="2590799"/>
                </a:lnTo>
                <a:lnTo>
                  <a:pt x="2837624" y="2578099"/>
                </a:lnTo>
                <a:lnTo>
                  <a:pt x="5386462" y="2578099"/>
                </a:lnTo>
                <a:lnTo>
                  <a:pt x="5322884" y="2590799"/>
                </a:lnTo>
                <a:close/>
              </a:path>
              <a:path w="8224520" h="2641600">
                <a:moveTo>
                  <a:pt x="5194416" y="2603499"/>
                </a:moveTo>
                <a:lnTo>
                  <a:pt x="3029670" y="2603499"/>
                </a:lnTo>
                <a:lnTo>
                  <a:pt x="2965220" y="2590799"/>
                </a:lnTo>
                <a:lnTo>
                  <a:pt x="5258866" y="2590799"/>
                </a:lnTo>
                <a:lnTo>
                  <a:pt x="5194416" y="2603499"/>
                </a:lnTo>
                <a:close/>
              </a:path>
              <a:path w="8224520" h="2641600">
                <a:moveTo>
                  <a:pt x="5064257" y="2616199"/>
                </a:moveTo>
                <a:lnTo>
                  <a:pt x="3159829" y="2616199"/>
                </a:lnTo>
                <a:lnTo>
                  <a:pt x="3094543" y="2603499"/>
                </a:lnTo>
                <a:lnTo>
                  <a:pt x="5129543" y="2603499"/>
                </a:lnTo>
                <a:lnTo>
                  <a:pt x="5064257" y="2616199"/>
                </a:lnTo>
                <a:close/>
              </a:path>
              <a:path w="8224520" h="2641600">
                <a:moveTo>
                  <a:pt x="4866011" y="2628899"/>
                </a:moveTo>
                <a:lnTo>
                  <a:pt x="3358075" y="2628899"/>
                </a:lnTo>
                <a:lnTo>
                  <a:pt x="3291605" y="2616199"/>
                </a:lnTo>
                <a:lnTo>
                  <a:pt x="4932481" y="2616199"/>
                </a:lnTo>
                <a:lnTo>
                  <a:pt x="4866011" y="2628899"/>
                </a:lnTo>
                <a:close/>
              </a:path>
              <a:path w="8224520" h="2641600">
                <a:moveTo>
                  <a:pt x="4664379" y="2641599"/>
                </a:moveTo>
                <a:lnTo>
                  <a:pt x="3559707" y="2641599"/>
                </a:lnTo>
                <a:lnTo>
                  <a:pt x="3492136" y="2628899"/>
                </a:lnTo>
                <a:lnTo>
                  <a:pt x="4731950" y="2628899"/>
                </a:lnTo>
                <a:lnTo>
                  <a:pt x="4664379" y="2641599"/>
                </a:lnTo>
                <a:close/>
              </a:path>
            </a:pathLst>
          </a:custGeom>
          <a:solidFill>
            <a:srgbClr val="FFFFFF"/>
          </a:solidFill>
        </p:spPr>
        <p:txBody>
          <a:bodyPr wrap="square" lIns="0" tIns="0" rIns="0" bIns="0" rtlCol="0"/>
          <a:lstStyle/>
          <a:p>
            <a:endParaRPr dirty="0"/>
          </a:p>
        </p:txBody>
      </p:sp>
      <p:sp>
        <p:nvSpPr>
          <p:cNvPr id="5" name="object 5"/>
          <p:cNvSpPr/>
          <p:nvPr/>
        </p:nvSpPr>
        <p:spPr>
          <a:xfrm>
            <a:off x="400291" y="6875402"/>
            <a:ext cx="7908925" cy="2413000"/>
          </a:xfrm>
          <a:custGeom>
            <a:avLst/>
            <a:gdLst/>
            <a:ahLst/>
            <a:cxnLst/>
            <a:rect l="l" t="t" r="r" b="b"/>
            <a:pathLst>
              <a:path w="7908925" h="2413000">
                <a:moveTo>
                  <a:pt x="4507984" y="12699"/>
                </a:moveTo>
                <a:lnTo>
                  <a:pt x="3400862" y="12699"/>
                </a:lnTo>
                <a:lnTo>
                  <a:pt x="3468876" y="0"/>
                </a:lnTo>
                <a:lnTo>
                  <a:pt x="4439970" y="0"/>
                </a:lnTo>
                <a:lnTo>
                  <a:pt x="4507984" y="12699"/>
                </a:lnTo>
                <a:close/>
              </a:path>
              <a:path w="7908925" h="2413000">
                <a:moveTo>
                  <a:pt x="4776260" y="25399"/>
                </a:moveTo>
                <a:lnTo>
                  <a:pt x="3132585" y="25399"/>
                </a:lnTo>
                <a:lnTo>
                  <a:pt x="3199067" y="12699"/>
                </a:lnTo>
                <a:lnTo>
                  <a:pt x="4709779" y="12699"/>
                </a:lnTo>
                <a:lnTo>
                  <a:pt x="4776260" y="25399"/>
                </a:lnTo>
                <a:close/>
              </a:path>
              <a:path w="7908925" h="2413000">
                <a:moveTo>
                  <a:pt x="4907989" y="38099"/>
                </a:moveTo>
                <a:lnTo>
                  <a:pt x="3000856" y="38099"/>
                </a:lnTo>
                <a:lnTo>
                  <a:pt x="3066512" y="25399"/>
                </a:lnTo>
                <a:lnTo>
                  <a:pt x="4842334" y="25399"/>
                </a:lnTo>
                <a:lnTo>
                  <a:pt x="4907989" y="38099"/>
                </a:lnTo>
                <a:close/>
              </a:path>
              <a:path w="7908925" h="2413000">
                <a:moveTo>
                  <a:pt x="5102343" y="50799"/>
                </a:moveTo>
                <a:lnTo>
                  <a:pt x="2806503" y="50799"/>
                </a:lnTo>
                <a:lnTo>
                  <a:pt x="2870842" y="38099"/>
                </a:lnTo>
                <a:lnTo>
                  <a:pt x="5038004" y="38099"/>
                </a:lnTo>
                <a:lnTo>
                  <a:pt x="5102343" y="50799"/>
                </a:lnTo>
                <a:close/>
              </a:path>
              <a:path w="7908925" h="2413000">
                <a:moveTo>
                  <a:pt x="5229634" y="63499"/>
                </a:moveTo>
                <a:lnTo>
                  <a:pt x="2679212" y="63499"/>
                </a:lnTo>
                <a:lnTo>
                  <a:pt x="2742623" y="50799"/>
                </a:lnTo>
                <a:lnTo>
                  <a:pt x="5166223" y="50799"/>
                </a:lnTo>
                <a:lnTo>
                  <a:pt x="5229634" y="63499"/>
                </a:lnTo>
                <a:close/>
              </a:path>
              <a:path w="7908925" h="2413000">
                <a:moveTo>
                  <a:pt x="5355008" y="76199"/>
                </a:moveTo>
                <a:lnTo>
                  <a:pt x="2553837" y="76199"/>
                </a:lnTo>
                <a:lnTo>
                  <a:pt x="2616280" y="63499"/>
                </a:lnTo>
                <a:lnTo>
                  <a:pt x="5292566" y="63499"/>
                </a:lnTo>
                <a:lnTo>
                  <a:pt x="5355008" y="76199"/>
                </a:lnTo>
                <a:close/>
              </a:path>
              <a:path w="7908925" h="2413000">
                <a:moveTo>
                  <a:pt x="5539299" y="101599"/>
                </a:moveTo>
                <a:lnTo>
                  <a:pt x="2369546" y="101599"/>
                </a:lnTo>
                <a:lnTo>
                  <a:pt x="2491894" y="76199"/>
                </a:lnTo>
                <a:lnTo>
                  <a:pt x="5416952" y="76199"/>
                </a:lnTo>
                <a:lnTo>
                  <a:pt x="5539299" y="101599"/>
                </a:lnTo>
                <a:close/>
              </a:path>
              <a:path w="7908925" h="2413000">
                <a:moveTo>
                  <a:pt x="5718822" y="126999"/>
                </a:moveTo>
                <a:lnTo>
                  <a:pt x="2190024" y="126999"/>
                </a:lnTo>
                <a:lnTo>
                  <a:pt x="2309162" y="101599"/>
                </a:lnTo>
                <a:lnTo>
                  <a:pt x="5599683" y="101599"/>
                </a:lnTo>
                <a:lnTo>
                  <a:pt x="5718822" y="126999"/>
                </a:lnTo>
                <a:close/>
              </a:path>
              <a:path w="7908925" h="2413000">
                <a:moveTo>
                  <a:pt x="6006688" y="177799"/>
                </a:moveTo>
                <a:lnTo>
                  <a:pt x="1902157" y="177799"/>
                </a:lnTo>
                <a:lnTo>
                  <a:pt x="2131290" y="126999"/>
                </a:lnTo>
                <a:lnTo>
                  <a:pt x="5777556" y="126999"/>
                </a:lnTo>
                <a:lnTo>
                  <a:pt x="6006688" y="177799"/>
                </a:lnTo>
                <a:close/>
              </a:path>
              <a:path w="7908925" h="2413000">
                <a:moveTo>
                  <a:pt x="6006688" y="2247899"/>
                </a:moveTo>
                <a:lnTo>
                  <a:pt x="1902157" y="2247899"/>
                </a:lnTo>
                <a:lnTo>
                  <a:pt x="1576984" y="2171699"/>
                </a:lnTo>
                <a:lnTo>
                  <a:pt x="1324380" y="2108199"/>
                </a:lnTo>
                <a:lnTo>
                  <a:pt x="1135234" y="2057399"/>
                </a:lnTo>
                <a:lnTo>
                  <a:pt x="1001346" y="2019299"/>
                </a:lnTo>
                <a:lnTo>
                  <a:pt x="958289" y="1993899"/>
                </a:lnTo>
                <a:lnTo>
                  <a:pt x="833978" y="1955799"/>
                </a:lnTo>
                <a:lnTo>
                  <a:pt x="794194" y="1930399"/>
                </a:lnTo>
                <a:lnTo>
                  <a:pt x="717167" y="1904999"/>
                </a:lnTo>
                <a:lnTo>
                  <a:pt x="679945" y="1892299"/>
                </a:lnTo>
                <a:lnTo>
                  <a:pt x="643596" y="1866899"/>
                </a:lnTo>
                <a:lnTo>
                  <a:pt x="573560" y="1841499"/>
                </a:lnTo>
                <a:lnTo>
                  <a:pt x="539894" y="1816099"/>
                </a:lnTo>
                <a:lnTo>
                  <a:pt x="507142" y="1803399"/>
                </a:lnTo>
                <a:lnTo>
                  <a:pt x="475315" y="1790699"/>
                </a:lnTo>
                <a:lnTo>
                  <a:pt x="444423" y="1765299"/>
                </a:lnTo>
                <a:lnTo>
                  <a:pt x="414475" y="1752599"/>
                </a:lnTo>
                <a:lnTo>
                  <a:pt x="385482" y="1727199"/>
                </a:lnTo>
                <a:lnTo>
                  <a:pt x="357454" y="1714499"/>
                </a:lnTo>
                <a:lnTo>
                  <a:pt x="330401" y="1689099"/>
                </a:lnTo>
                <a:lnTo>
                  <a:pt x="304334" y="1676399"/>
                </a:lnTo>
                <a:lnTo>
                  <a:pt x="279262" y="1650999"/>
                </a:lnTo>
                <a:lnTo>
                  <a:pt x="255195" y="1638299"/>
                </a:lnTo>
                <a:lnTo>
                  <a:pt x="232144" y="1612899"/>
                </a:lnTo>
                <a:lnTo>
                  <a:pt x="210119" y="1600199"/>
                </a:lnTo>
                <a:lnTo>
                  <a:pt x="189130" y="1574799"/>
                </a:lnTo>
                <a:lnTo>
                  <a:pt x="169187" y="1562099"/>
                </a:lnTo>
                <a:lnTo>
                  <a:pt x="150300" y="1536699"/>
                </a:lnTo>
                <a:lnTo>
                  <a:pt x="132479" y="1523999"/>
                </a:lnTo>
                <a:lnTo>
                  <a:pt x="115734" y="1498599"/>
                </a:lnTo>
                <a:lnTo>
                  <a:pt x="100076" y="1485899"/>
                </a:lnTo>
                <a:lnTo>
                  <a:pt x="85515" y="1460499"/>
                </a:lnTo>
                <a:lnTo>
                  <a:pt x="72060" y="1435099"/>
                </a:lnTo>
                <a:lnTo>
                  <a:pt x="59723" y="1422399"/>
                </a:lnTo>
                <a:lnTo>
                  <a:pt x="48512" y="1396999"/>
                </a:lnTo>
                <a:lnTo>
                  <a:pt x="38438" y="1371599"/>
                </a:lnTo>
                <a:lnTo>
                  <a:pt x="29512" y="1358899"/>
                </a:lnTo>
                <a:lnTo>
                  <a:pt x="21743" y="1333499"/>
                </a:lnTo>
                <a:lnTo>
                  <a:pt x="15141" y="1320799"/>
                </a:lnTo>
                <a:lnTo>
                  <a:pt x="9717" y="1295399"/>
                </a:lnTo>
                <a:lnTo>
                  <a:pt x="5481" y="1269999"/>
                </a:lnTo>
                <a:lnTo>
                  <a:pt x="2442" y="1257299"/>
                </a:lnTo>
                <a:lnTo>
                  <a:pt x="612" y="1231899"/>
                </a:lnTo>
                <a:lnTo>
                  <a:pt x="0" y="1206499"/>
                </a:lnTo>
                <a:lnTo>
                  <a:pt x="612" y="1181099"/>
                </a:lnTo>
                <a:lnTo>
                  <a:pt x="2442" y="1168399"/>
                </a:lnTo>
                <a:lnTo>
                  <a:pt x="5481" y="1142999"/>
                </a:lnTo>
                <a:lnTo>
                  <a:pt x="9717" y="1117599"/>
                </a:lnTo>
                <a:lnTo>
                  <a:pt x="15141" y="1104899"/>
                </a:lnTo>
                <a:lnTo>
                  <a:pt x="21743" y="1079499"/>
                </a:lnTo>
                <a:lnTo>
                  <a:pt x="29512" y="1054099"/>
                </a:lnTo>
                <a:lnTo>
                  <a:pt x="38438" y="1041399"/>
                </a:lnTo>
                <a:lnTo>
                  <a:pt x="48512" y="1015999"/>
                </a:lnTo>
                <a:lnTo>
                  <a:pt x="59723" y="1003299"/>
                </a:lnTo>
                <a:lnTo>
                  <a:pt x="72060" y="977899"/>
                </a:lnTo>
                <a:lnTo>
                  <a:pt x="85515" y="952499"/>
                </a:lnTo>
                <a:lnTo>
                  <a:pt x="100076" y="939799"/>
                </a:lnTo>
                <a:lnTo>
                  <a:pt x="115734" y="914399"/>
                </a:lnTo>
                <a:lnTo>
                  <a:pt x="132479" y="901699"/>
                </a:lnTo>
                <a:lnTo>
                  <a:pt x="150300" y="876299"/>
                </a:lnTo>
                <a:lnTo>
                  <a:pt x="169187" y="850899"/>
                </a:lnTo>
                <a:lnTo>
                  <a:pt x="189130" y="838199"/>
                </a:lnTo>
                <a:lnTo>
                  <a:pt x="210119" y="812799"/>
                </a:lnTo>
                <a:lnTo>
                  <a:pt x="232144" y="800099"/>
                </a:lnTo>
                <a:lnTo>
                  <a:pt x="255195" y="774699"/>
                </a:lnTo>
                <a:lnTo>
                  <a:pt x="279262" y="761999"/>
                </a:lnTo>
                <a:lnTo>
                  <a:pt x="304334" y="736599"/>
                </a:lnTo>
                <a:lnTo>
                  <a:pt x="330401" y="723899"/>
                </a:lnTo>
                <a:lnTo>
                  <a:pt x="357454" y="698499"/>
                </a:lnTo>
                <a:lnTo>
                  <a:pt x="385482" y="685799"/>
                </a:lnTo>
                <a:lnTo>
                  <a:pt x="414475" y="673099"/>
                </a:lnTo>
                <a:lnTo>
                  <a:pt x="444423" y="647699"/>
                </a:lnTo>
                <a:lnTo>
                  <a:pt x="475315" y="634999"/>
                </a:lnTo>
                <a:lnTo>
                  <a:pt x="507142" y="609599"/>
                </a:lnTo>
                <a:lnTo>
                  <a:pt x="539894" y="596899"/>
                </a:lnTo>
                <a:lnTo>
                  <a:pt x="573560" y="584199"/>
                </a:lnTo>
                <a:lnTo>
                  <a:pt x="608131" y="558799"/>
                </a:lnTo>
                <a:lnTo>
                  <a:pt x="679945" y="533399"/>
                </a:lnTo>
                <a:lnTo>
                  <a:pt x="717167" y="507999"/>
                </a:lnTo>
                <a:lnTo>
                  <a:pt x="794194" y="482599"/>
                </a:lnTo>
                <a:lnTo>
                  <a:pt x="833978" y="469899"/>
                </a:lnTo>
                <a:lnTo>
                  <a:pt x="874595" y="444499"/>
                </a:lnTo>
                <a:lnTo>
                  <a:pt x="1001346" y="406399"/>
                </a:lnTo>
                <a:lnTo>
                  <a:pt x="1045196" y="393699"/>
                </a:lnTo>
                <a:lnTo>
                  <a:pt x="1089829" y="368299"/>
                </a:lnTo>
                <a:lnTo>
                  <a:pt x="1275985" y="317499"/>
                </a:lnTo>
                <a:lnTo>
                  <a:pt x="1525080" y="253999"/>
                </a:lnTo>
                <a:lnTo>
                  <a:pt x="1846376" y="177799"/>
                </a:lnTo>
                <a:lnTo>
                  <a:pt x="6062470" y="177799"/>
                </a:lnTo>
                <a:lnTo>
                  <a:pt x="6383766" y="253999"/>
                </a:lnTo>
                <a:lnTo>
                  <a:pt x="6632860" y="317499"/>
                </a:lnTo>
                <a:lnTo>
                  <a:pt x="6819017" y="368299"/>
                </a:lnTo>
                <a:lnTo>
                  <a:pt x="6863649" y="393699"/>
                </a:lnTo>
                <a:lnTo>
                  <a:pt x="6907499" y="406399"/>
                </a:lnTo>
                <a:lnTo>
                  <a:pt x="7034250" y="444499"/>
                </a:lnTo>
                <a:lnTo>
                  <a:pt x="7074868" y="469899"/>
                </a:lnTo>
                <a:lnTo>
                  <a:pt x="7114651" y="482599"/>
                </a:lnTo>
                <a:lnTo>
                  <a:pt x="7191678" y="507999"/>
                </a:lnTo>
                <a:lnTo>
                  <a:pt x="7228901" y="533399"/>
                </a:lnTo>
                <a:lnTo>
                  <a:pt x="7300714" y="558799"/>
                </a:lnTo>
                <a:lnTo>
                  <a:pt x="7335285" y="584199"/>
                </a:lnTo>
                <a:lnTo>
                  <a:pt x="7368951" y="596899"/>
                </a:lnTo>
                <a:lnTo>
                  <a:pt x="7401703" y="609599"/>
                </a:lnTo>
                <a:lnTo>
                  <a:pt x="7433530" y="634999"/>
                </a:lnTo>
                <a:lnTo>
                  <a:pt x="7464423" y="647699"/>
                </a:lnTo>
                <a:lnTo>
                  <a:pt x="7494371" y="673099"/>
                </a:lnTo>
                <a:lnTo>
                  <a:pt x="7523364" y="685799"/>
                </a:lnTo>
                <a:lnTo>
                  <a:pt x="7551391" y="698499"/>
                </a:lnTo>
                <a:lnTo>
                  <a:pt x="7578444" y="723899"/>
                </a:lnTo>
                <a:lnTo>
                  <a:pt x="7604512" y="736599"/>
                </a:lnTo>
                <a:lnTo>
                  <a:pt x="7629584" y="761999"/>
                </a:lnTo>
                <a:lnTo>
                  <a:pt x="7653650" y="774699"/>
                </a:lnTo>
                <a:lnTo>
                  <a:pt x="7676701" y="800099"/>
                </a:lnTo>
                <a:lnTo>
                  <a:pt x="7698726" y="812799"/>
                </a:lnTo>
                <a:lnTo>
                  <a:pt x="7719715" y="838199"/>
                </a:lnTo>
                <a:lnTo>
                  <a:pt x="7739658" y="850899"/>
                </a:lnTo>
                <a:lnTo>
                  <a:pt x="7758546" y="876299"/>
                </a:lnTo>
                <a:lnTo>
                  <a:pt x="7776366" y="901699"/>
                </a:lnTo>
                <a:lnTo>
                  <a:pt x="7793111" y="914399"/>
                </a:lnTo>
                <a:lnTo>
                  <a:pt x="7808769" y="939799"/>
                </a:lnTo>
                <a:lnTo>
                  <a:pt x="7823330" y="952499"/>
                </a:lnTo>
                <a:lnTo>
                  <a:pt x="7836785" y="977899"/>
                </a:lnTo>
                <a:lnTo>
                  <a:pt x="7849122" y="1003299"/>
                </a:lnTo>
                <a:lnTo>
                  <a:pt x="7860333" y="1015999"/>
                </a:lnTo>
                <a:lnTo>
                  <a:pt x="7870407" y="1041399"/>
                </a:lnTo>
                <a:lnTo>
                  <a:pt x="7879333" y="1054099"/>
                </a:lnTo>
                <a:lnTo>
                  <a:pt x="7887102" y="1079499"/>
                </a:lnTo>
                <a:lnTo>
                  <a:pt x="7893704" y="1104899"/>
                </a:lnTo>
                <a:lnTo>
                  <a:pt x="7899128" y="1117599"/>
                </a:lnTo>
                <a:lnTo>
                  <a:pt x="7903364" y="1142999"/>
                </a:lnTo>
                <a:lnTo>
                  <a:pt x="7906403" y="1168399"/>
                </a:lnTo>
                <a:lnTo>
                  <a:pt x="7908233" y="1181099"/>
                </a:lnTo>
                <a:lnTo>
                  <a:pt x="7908846" y="1206499"/>
                </a:lnTo>
                <a:lnTo>
                  <a:pt x="7908233" y="1231899"/>
                </a:lnTo>
                <a:lnTo>
                  <a:pt x="7906403" y="1257299"/>
                </a:lnTo>
                <a:lnTo>
                  <a:pt x="7903364" y="1269999"/>
                </a:lnTo>
                <a:lnTo>
                  <a:pt x="7899128" y="1295399"/>
                </a:lnTo>
                <a:lnTo>
                  <a:pt x="7893704" y="1320799"/>
                </a:lnTo>
                <a:lnTo>
                  <a:pt x="7887102" y="1333499"/>
                </a:lnTo>
                <a:lnTo>
                  <a:pt x="7879333" y="1358899"/>
                </a:lnTo>
                <a:lnTo>
                  <a:pt x="7870407" y="1371599"/>
                </a:lnTo>
                <a:lnTo>
                  <a:pt x="7860333" y="1396999"/>
                </a:lnTo>
                <a:lnTo>
                  <a:pt x="7849122" y="1422399"/>
                </a:lnTo>
                <a:lnTo>
                  <a:pt x="7836785" y="1435099"/>
                </a:lnTo>
                <a:lnTo>
                  <a:pt x="7823330" y="1460499"/>
                </a:lnTo>
                <a:lnTo>
                  <a:pt x="7808769" y="1485899"/>
                </a:lnTo>
                <a:lnTo>
                  <a:pt x="7793111" y="1498599"/>
                </a:lnTo>
                <a:lnTo>
                  <a:pt x="7776366" y="1523999"/>
                </a:lnTo>
                <a:lnTo>
                  <a:pt x="7758546" y="1536699"/>
                </a:lnTo>
                <a:lnTo>
                  <a:pt x="7739658" y="1562099"/>
                </a:lnTo>
                <a:lnTo>
                  <a:pt x="7719715" y="1574799"/>
                </a:lnTo>
                <a:lnTo>
                  <a:pt x="7698726" y="1600199"/>
                </a:lnTo>
                <a:lnTo>
                  <a:pt x="7676701" y="1612899"/>
                </a:lnTo>
                <a:lnTo>
                  <a:pt x="7653650" y="1638299"/>
                </a:lnTo>
                <a:lnTo>
                  <a:pt x="7629584" y="1650999"/>
                </a:lnTo>
                <a:lnTo>
                  <a:pt x="7604512" y="1676399"/>
                </a:lnTo>
                <a:lnTo>
                  <a:pt x="7578444" y="1689099"/>
                </a:lnTo>
                <a:lnTo>
                  <a:pt x="7551391" y="1714499"/>
                </a:lnTo>
                <a:lnTo>
                  <a:pt x="7523364" y="1727199"/>
                </a:lnTo>
                <a:lnTo>
                  <a:pt x="7494371" y="1752599"/>
                </a:lnTo>
                <a:lnTo>
                  <a:pt x="7464423" y="1765299"/>
                </a:lnTo>
                <a:lnTo>
                  <a:pt x="7433530" y="1790699"/>
                </a:lnTo>
                <a:lnTo>
                  <a:pt x="7401703" y="1803399"/>
                </a:lnTo>
                <a:lnTo>
                  <a:pt x="7368951" y="1816099"/>
                </a:lnTo>
                <a:lnTo>
                  <a:pt x="7335285" y="1841499"/>
                </a:lnTo>
                <a:lnTo>
                  <a:pt x="7265250" y="1866899"/>
                </a:lnTo>
                <a:lnTo>
                  <a:pt x="7228901" y="1892299"/>
                </a:lnTo>
                <a:lnTo>
                  <a:pt x="7191678" y="1904999"/>
                </a:lnTo>
                <a:lnTo>
                  <a:pt x="7114651" y="1930399"/>
                </a:lnTo>
                <a:lnTo>
                  <a:pt x="7074868" y="1955799"/>
                </a:lnTo>
                <a:lnTo>
                  <a:pt x="6950556" y="1993899"/>
                </a:lnTo>
                <a:lnTo>
                  <a:pt x="6907499" y="2019299"/>
                </a:lnTo>
                <a:lnTo>
                  <a:pt x="6773611" y="2057399"/>
                </a:lnTo>
                <a:lnTo>
                  <a:pt x="6584465" y="2108199"/>
                </a:lnTo>
                <a:lnTo>
                  <a:pt x="6331861" y="2171699"/>
                </a:lnTo>
                <a:lnTo>
                  <a:pt x="6006688" y="2247899"/>
                </a:lnTo>
                <a:close/>
              </a:path>
              <a:path w="7908925" h="2413000">
                <a:moveTo>
                  <a:pt x="5718822" y="2298699"/>
                </a:moveTo>
                <a:lnTo>
                  <a:pt x="2190024" y="2298699"/>
                </a:lnTo>
                <a:lnTo>
                  <a:pt x="1958550" y="2247899"/>
                </a:lnTo>
                <a:lnTo>
                  <a:pt x="5950296" y="2247899"/>
                </a:lnTo>
                <a:lnTo>
                  <a:pt x="5718822" y="2298699"/>
                </a:lnTo>
                <a:close/>
              </a:path>
              <a:path w="7908925" h="2413000">
                <a:moveTo>
                  <a:pt x="5539299" y="2324099"/>
                </a:moveTo>
                <a:lnTo>
                  <a:pt x="2369546" y="2324099"/>
                </a:lnTo>
                <a:lnTo>
                  <a:pt x="2249318" y="2298699"/>
                </a:lnTo>
                <a:lnTo>
                  <a:pt x="5659528" y="2298699"/>
                </a:lnTo>
                <a:lnTo>
                  <a:pt x="5539299" y="2324099"/>
                </a:lnTo>
                <a:close/>
              </a:path>
              <a:path w="7908925" h="2413000">
                <a:moveTo>
                  <a:pt x="5416952" y="2336799"/>
                </a:moveTo>
                <a:lnTo>
                  <a:pt x="2491894" y="2336799"/>
                </a:lnTo>
                <a:lnTo>
                  <a:pt x="2430460" y="2324099"/>
                </a:lnTo>
                <a:lnTo>
                  <a:pt x="5478385" y="2324099"/>
                </a:lnTo>
                <a:lnTo>
                  <a:pt x="5416952" y="2336799"/>
                </a:lnTo>
                <a:close/>
              </a:path>
              <a:path w="7908925" h="2413000">
                <a:moveTo>
                  <a:pt x="5292566" y="2349499"/>
                </a:moveTo>
                <a:lnTo>
                  <a:pt x="2616280" y="2349499"/>
                </a:lnTo>
                <a:lnTo>
                  <a:pt x="2553837" y="2336799"/>
                </a:lnTo>
                <a:lnTo>
                  <a:pt x="5355008" y="2336799"/>
                </a:lnTo>
                <a:lnTo>
                  <a:pt x="5292566" y="2349499"/>
                </a:lnTo>
                <a:close/>
              </a:path>
              <a:path w="7908925" h="2413000">
                <a:moveTo>
                  <a:pt x="5166223" y="2362199"/>
                </a:moveTo>
                <a:lnTo>
                  <a:pt x="2742623" y="2362199"/>
                </a:lnTo>
                <a:lnTo>
                  <a:pt x="2679212" y="2349499"/>
                </a:lnTo>
                <a:lnTo>
                  <a:pt x="5229634" y="2349499"/>
                </a:lnTo>
                <a:lnTo>
                  <a:pt x="5166223" y="2362199"/>
                </a:lnTo>
                <a:close/>
              </a:path>
              <a:path w="7908925" h="2413000">
                <a:moveTo>
                  <a:pt x="5038004" y="2374899"/>
                </a:moveTo>
                <a:lnTo>
                  <a:pt x="2870842" y="2374899"/>
                </a:lnTo>
                <a:lnTo>
                  <a:pt x="2806503" y="2362199"/>
                </a:lnTo>
                <a:lnTo>
                  <a:pt x="5102343" y="2362199"/>
                </a:lnTo>
                <a:lnTo>
                  <a:pt x="5038004" y="2374899"/>
                </a:lnTo>
                <a:close/>
              </a:path>
              <a:path w="7908925" h="2413000">
                <a:moveTo>
                  <a:pt x="4907989" y="2387599"/>
                </a:moveTo>
                <a:lnTo>
                  <a:pt x="3000856" y="2387599"/>
                </a:lnTo>
                <a:lnTo>
                  <a:pt x="2935630" y="2374899"/>
                </a:lnTo>
                <a:lnTo>
                  <a:pt x="4973216" y="2374899"/>
                </a:lnTo>
                <a:lnTo>
                  <a:pt x="4907989" y="2387599"/>
                </a:lnTo>
                <a:close/>
              </a:path>
              <a:path w="7908925" h="2413000">
                <a:moveTo>
                  <a:pt x="4709779" y="2400299"/>
                </a:moveTo>
                <a:lnTo>
                  <a:pt x="3199067" y="2400299"/>
                </a:lnTo>
                <a:lnTo>
                  <a:pt x="3132585" y="2387599"/>
                </a:lnTo>
                <a:lnTo>
                  <a:pt x="4776260" y="2387599"/>
                </a:lnTo>
                <a:lnTo>
                  <a:pt x="4709779" y="2400299"/>
                </a:lnTo>
                <a:close/>
              </a:path>
              <a:path w="7908925" h="2413000">
                <a:moveTo>
                  <a:pt x="4507984" y="2412999"/>
                </a:moveTo>
                <a:lnTo>
                  <a:pt x="3400862" y="2412999"/>
                </a:lnTo>
                <a:lnTo>
                  <a:pt x="3333215" y="2400299"/>
                </a:lnTo>
                <a:lnTo>
                  <a:pt x="4575630" y="2400299"/>
                </a:lnTo>
                <a:lnTo>
                  <a:pt x="4507984" y="2412999"/>
                </a:lnTo>
                <a:close/>
              </a:path>
            </a:pathLst>
          </a:custGeom>
          <a:solidFill>
            <a:srgbClr val="FFFFFF"/>
          </a:solidFill>
        </p:spPr>
        <p:txBody>
          <a:bodyPr wrap="square" lIns="0" tIns="0" rIns="0" bIns="0" rtlCol="0"/>
          <a:lstStyle/>
          <a:p>
            <a:endParaRPr dirty="0"/>
          </a:p>
        </p:txBody>
      </p:sp>
      <p:sp>
        <p:nvSpPr>
          <p:cNvPr id="6" name="object 6"/>
          <p:cNvSpPr/>
          <p:nvPr/>
        </p:nvSpPr>
        <p:spPr>
          <a:xfrm>
            <a:off x="9896792" y="6875808"/>
            <a:ext cx="7738109" cy="2540000"/>
          </a:xfrm>
          <a:custGeom>
            <a:avLst/>
            <a:gdLst/>
            <a:ahLst/>
            <a:cxnLst/>
            <a:rect l="l" t="t" r="r" b="b"/>
            <a:pathLst>
              <a:path w="7738109" h="2540000">
                <a:moveTo>
                  <a:pt x="4617582" y="12699"/>
                </a:moveTo>
                <a:lnTo>
                  <a:pt x="3123344" y="12699"/>
                </a:lnTo>
                <a:lnTo>
                  <a:pt x="3189471" y="0"/>
                </a:lnTo>
                <a:lnTo>
                  <a:pt x="4551455" y="0"/>
                </a:lnTo>
                <a:lnTo>
                  <a:pt x="4617582" y="12699"/>
                </a:lnTo>
                <a:close/>
              </a:path>
              <a:path w="7738109" h="2540000">
                <a:moveTo>
                  <a:pt x="4813526" y="25399"/>
                </a:moveTo>
                <a:lnTo>
                  <a:pt x="2927401" y="25399"/>
                </a:lnTo>
                <a:lnTo>
                  <a:pt x="2992299" y="12699"/>
                </a:lnTo>
                <a:lnTo>
                  <a:pt x="4748628" y="12699"/>
                </a:lnTo>
                <a:lnTo>
                  <a:pt x="4813526" y="25399"/>
                </a:lnTo>
                <a:close/>
              </a:path>
              <a:path w="7738109" h="2540000">
                <a:moveTo>
                  <a:pt x="4942022" y="38099"/>
                </a:moveTo>
                <a:lnTo>
                  <a:pt x="2798905" y="38099"/>
                </a:lnTo>
                <a:lnTo>
                  <a:pt x="2862933" y="25399"/>
                </a:lnTo>
                <a:lnTo>
                  <a:pt x="4877994" y="25399"/>
                </a:lnTo>
                <a:lnTo>
                  <a:pt x="4942022" y="38099"/>
                </a:lnTo>
                <a:close/>
              </a:path>
              <a:path w="7738109" h="2540000">
                <a:moveTo>
                  <a:pt x="5068714" y="50799"/>
                </a:moveTo>
                <a:lnTo>
                  <a:pt x="2672213" y="50799"/>
                </a:lnTo>
                <a:lnTo>
                  <a:pt x="2735328" y="38099"/>
                </a:lnTo>
                <a:lnTo>
                  <a:pt x="5005598" y="38099"/>
                </a:lnTo>
                <a:lnTo>
                  <a:pt x="5068714" y="50799"/>
                </a:lnTo>
                <a:close/>
              </a:path>
              <a:path w="7738109" h="2540000">
                <a:moveTo>
                  <a:pt x="5193523" y="63499"/>
                </a:moveTo>
                <a:lnTo>
                  <a:pt x="2547404" y="63499"/>
                </a:lnTo>
                <a:lnTo>
                  <a:pt x="2609568" y="50799"/>
                </a:lnTo>
                <a:lnTo>
                  <a:pt x="5131359" y="50799"/>
                </a:lnTo>
                <a:lnTo>
                  <a:pt x="5193523" y="63499"/>
                </a:lnTo>
                <a:close/>
              </a:path>
              <a:path w="7738109" h="2540000">
                <a:moveTo>
                  <a:pt x="5377023" y="88899"/>
                </a:moveTo>
                <a:lnTo>
                  <a:pt x="2363904" y="88899"/>
                </a:lnTo>
                <a:lnTo>
                  <a:pt x="2485732" y="63499"/>
                </a:lnTo>
                <a:lnTo>
                  <a:pt x="5255195" y="63499"/>
                </a:lnTo>
                <a:lnTo>
                  <a:pt x="5377023" y="88899"/>
                </a:lnTo>
                <a:close/>
              </a:path>
              <a:path w="7738109" h="2540000">
                <a:moveTo>
                  <a:pt x="5614330" y="126999"/>
                </a:moveTo>
                <a:lnTo>
                  <a:pt x="2126597" y="126999"/>
                </a:lnTo>
                <a:lnTo>
                  <a:pt x="2303769" y="88899"/>
                </a:lnTo>
                <a:lnTo>
                  <a:pt x="5437159" y="88899"/>
                </a:lnTo>
                <a:lnTo>
                  <a:pt x="5614330" y="126999"/>
                </a:lnTo>
                <a:close/>
              </a:path>
              <a:path w="7738109" h="2540000">
                <a:moveTo>
                  <a:pt x="5953189" y="190499"/>
                </a:moveTo>
                <a:lnTo>
                  <a:pt x="1787738" y="190499"/>
                </a:lnTo>
                <a:lnTo>
                  <a:pt x="2068653" y="126999"/>
                </a:lnTo>
                <a:lnTo>
                  <a:pt x="5672274" y="126999"/>
                </a:lnTo>
                <a:lnTo>
                  <a:pt x="5953189" y="190499"/>
                </a:lnTo>
                <a:close/>
              </a:path>
              <a:path w="7738109" h="2540000">
                <a:moveTo>
                  <a:pt x="5898215" y="2362199"/>
                </a:moveTo>
                <a:lnTo>
                  <a:pt x="1842713" y="2362199"/>
                </a:lnTo>
                <a:lnTo>
                  <a:pt x="1522439" y="2285999"/>
                </a:lnTo>
                <a:lnTo>
                  <a:pt x="1322302" y="2235199"/>
                </a:lnTo>
                <a:lnTo>
                  <a:pt x="1274034" y="2209799"/>
                </a:lnTo>
                <a:lnTo>
                  <a:pt x="1088334" y="2158999"/>
                </a:lnTo>
                <a:lnTo>
                  <a:pt x="1043803" y="2146299"/>
                </a:lnTo>
                <a:lnTo>
                  <a:pt x="1000050" y="2120899"/>
                </a:lnTo>
                <a:lnTo>
                  <a:pt x="914920" y="2095499"/>
                </a:lnTo>
                <a:lnTo>
                  <a:pt x="873563" y="2070099"/>
                </a:lnTo>
                <a:lnTo>
                  <a:pt x="793316" y="2044699"/>
                </a:lnTo>
                <a:lnTo>
                  <a:pt x="754447" y="2019299"/>
                </a:lnTo>
                <a:lnTo>
                  <a:pt x="679268" y="1993899"/>
                </a:lnTo>
                <a:lnTo>
                  <a:pt x="642979" y="1968499"/>
                </a:lnTo>
                <a:lnTo>
                  <a:pt x="607570" y="1955799"/>
                </a:lnTo>
                <a:lnTo>
                  <a:pt x="573052" y="1930399"/>
                </a:lnTo>
                <a:lnTo>
                  <a:pt x="539435" y="1917699"/>
                </a:lnTo>
                <a:lnTo>
                  <a:pt x="506729" y="1904999"/>
                </a:lnTo>
                <a:lnTo>
                  <a:pt x="474945" y="1879599"/>
                </a:lnTo>
                <a:lnTo>
                  <a:pt x="444092" y="1866899"/>
                </a:lnTo>
                <a:lnTo>
                  <a:pt x="414181" y="1841499"/>
                </a:lnTo>
                <a:lnTo>
                  <a:pt x="385222" y="1828799"/>
                </a:lnTo>
                <a:lnTo>
                  <a:pt x="357225" y="1803399"/>
                </a:lnTo>
                <a:lnTo>
                  <a:pt x="330201" y="1777999"/>
                </a:lnTo>
                <a:lnTo>
                  <a:pt x="304160" y="1765299"/>
                </a:lnTo>
                <a:lnTo>
                  <a:pt x="279112" y="1739899"/>
                </a:lnTo>
                <a:lnTo>
                  <a:pt x="255067" y="1727199"/>
                </a:lnTo>
                <a:lnTo>
                  <a:pt x="232035" y="1701799"/>
                </a:lnTo>
                <a:lnTo>
                  <a:pt x="210027" y="1676399"/>
                </a:lnTo>
                <a:lnTo>
                  <a:pt x="189054" y="1663699"/>
                </a:lnTo>
                <a:lnTo>
                  <a:pt x="169124" y="1638299"/>
                </a:lnTo>
                <a:lnTo>
                  <a:pt x="150249" y="1625599"/>
                </a:lnTo>
                <a:lnTo>
                  <a:pt x="132438" y="1600199"/>
                </a:lnTo>
                <a:lnTo>
                  <a:pt x="115703" y="1574799"/>
                </a:lnTo>
                <a:lnTo>
                  <a:pt x="100052" y="1562099"/>
                </a:lnTo>
                <a:lnTo>
                  <a:pt x="85497" y="1536699"/>
                </a:lnTo>
                <a:lnTo>
                  <a:pt x="72048" y="1511299"/>
                </a:lnTo>
                <a:lnTo>
                  <a:pt x="59714" y="1485899"/>
                </a:lnTo>
                <a:lnTo>
                  <a:pt x="48506" y="1473199"/>
                </a:lnTo>
                <a:lnTo>
                  <a:pt x="38435" y="1447799"/>
                </a:lnTo>
                <a:lnTo>
                  <a:pt x="29510" y="1422399"/>
                </a:lnTo>
                <a:lnTo>
                  <a:pt x="21742" y="1396999"/>
                </a:lnTo>
                <a:lnTo>
                  <a:pt x="15141" y="1384299"/>
                </a:lnTo>
                <a:lnTo>
                  <a:pt x="5481" y="1333499"/>
                </a:lnTo>
                <a:lnTo>
                  <a:pt x="612" y="1282699"/>
                </a:lnTo>
                <a:lnTo>
                  <a:pt x="0" y="1269999"/>
                </a:lnTo>
                <a:lnTo>
                  <a:pt x="612" y="1244599"/>
                </a:lnTo>
                <a:lnTo>
                  <a:pt x="2443" y="1219199"/>
                </a:lnTo>
                <a:lnTo>
                  <a:pt x="5481" y="1193799"/>
                </a:lnTo>
                <a:lnTo>
                  <a:pt x="9718" y="1168399"/>
                </a:lnTo>
                <a:lnTo>
                  <a:pt x="15141" y="1155699"/>
                </a:lnTo>
                <a:lnTo>
                  <a:pt x="21742" y="1130299"/>
                </a:lnTo>
                <a:lnTo>
                  <a:pt x="29510" y="1104899"/>
                </a:lnTo>
                <a:lnTo>
                  <a:pt x="38435" y="1079499"/>
                </a:lnTo>
                <a:lnTo>
                  <a:pt x="48506" y="1066799"/>
                </a:lnTo>
                <a:lnTo>
                  <a:pt x="59714" y="1041399"/>
                </a:lnTo>
                <a:lnTo>
                  <a:pt x="72048" y="1015999"/>
                </a:lnTo>
                <a:lnTo>
                  <a:pt x="85497" y="990599"/>
                </a:lnTo>
                <a:lnTo>
                  <a:pt x="100052" y="977899"/>
                </a:lnTo>
                <a:lnTo>
                  <a:pt x="115703" y="952499"/>
                </a:lnTo>
                <a:lnTo>
                  <a:pt x="132438" y="927099"/>
                </a:lnTo>
                <a:lnTo>
                  <a:pt x="150249" y="914399"/>
                </a:lnTo>
                <a:lnTo>
                  <a:pt x="169124" y="888999"/>
                </a:lnTo>
                <a:lnTo>
                  <a:pt x="189054" y="863599"/>
                </a:lnTo>
                <a:lnTo>
                  <a:pt x="210027" y="850899"/>
                </a:lnTo>
                <a:lnTo>
                  <a:pt x="232035" y="825499"/>
                </a:lnTo>
                <a:lnTo>
                  <a:pt x="255067" y="812799"/>
                </a:lnTo>
                <a:lnTo>
                  <a:pt x="279112" y="787399"/>
                </a:lnTo>
                <a:lnTo>
                  <a:pt x="304160" y="761999"/>
                </a:lnTo>
                <a:lnTo>
                  <a:pt x="330201" y="749299"/>
                </a:lnTo>
                <a:lnTo>
                  <a:pt x="357225" y="723899"/>
                </a:lnTo>
                <a:lnTo>
                  <a:pt x="385222" y="711199"/>
                </a:lnTo>
                <a:lnTo>
                  <a:pt x="414181" y="685799"/>
                </a:lnTo>
                <a:lnTo>
                  <a:pt x="444092" y="673099"/>
                </a:lnTo>
                <a:lnTo>
                  <a:pt x="474945" y="647699"/>
                </a:lnTo>
                <a:lnTo>
                  <a:pt x="506729" y="634999"/>
                </a:lnTo>
                <a:lnTo>
                  <a:pt x="539435" y="609599"/>
                </a:lnTo>
                <a:lnTo>
                  <a:pt x="573052" y="596899"/>
                </a:lnTo>
                <a:lnTo>
                  <a:pt x="607570" y="571499"/>
                </a:lnTo>
                <a:lnTo>
                  <a:pt x="679268" y="546099"/>
                </a:lnTo>
                <a:lnTo>
                  <a:pt x="716427" y="520699"/>
                </a:lnTo>
                <a:lnTo>
                  <a:pt x="754447" y="507999"/>
                </a:lnTo>
                <a:lnTo>
                  <a:pt x="793316" y="482599"/>
                </a:lnTo>
                <a:lnTo>
                  <a:pt x="873563" y="457199"/>
                </a:lnTo>
                <a:lnTo>
                  <a:pt x="914920" y="431799"/>
                </a:lnTo>
                <a:lnTo>
                  <a:pt x="1043803" y="393699"/>
                </a:lnTo>
                <a:lnTo>
                  <a:pt x="1088334" y="368299"/>
                </a:lnTo>
                <a:lnTo>
                  <a:pt x="1274034" y="317499"/>
                </a:lnTo>
                <a:lnTo>
                  <a:pt x="1371286" y="292099"/>
                </a:lnTo>
                <a:lnTo>
                  <a:pt x="1420978" y="266699"/>
                </a:lnTo>
                <a:lnTo>
                  <a:pt x="1733388" y="190499"/>
                </a:lnTo>
                <a:lnTo>
                  <a:pt x="6007539" y="190499"/>
                </a:lnTo>
                <a:lnTo>
                  <a:pt x="6319950" y="266699"/>
                </a:lnTo>
                <a:lnTo>
                  <a:pt x="6369641" y="292099"/>
                </a:lnTo>
                <a:lnTo>
                  <a:pt x="6466894" y="317499"/>
                </a:lnTo>
                <a:lnTo>
                  <a:pt x="6652594" y="368299"/>
                </a:lnTo>
                <a:lnTo>
                  <a:pt x="6697125" y="393699"/>
                </a:lnTo>
                <a:lnTo>
                  <a:pt x="6826008" y="431799"/>
                </a:lnTo>
                <a:lnTo>
                  <a:pt x="6867365" y="457199"/>
                </a:lnTo>
                <a:lnTo>
                  <a:pt x="6947612" y="482599"/>
                </a:lnTo>
                <a:lnTo>
                  <a:pt x="6986481" y="507999"/>
                </a:lnTo>
                <a:lnTo>
                  <a:pt x="7024500" y="520699"/>
                </a:lnTo>
                <a:lnTo>
                  <a:pt x="7061660" y="546099"/>
                </a:lnTo>
                <a:lnTo>
                  <a:pt x="7133358" y="571499"/>
                </a:lnTo>
                <a:lnTo>
                  <a:pt x="7167876" y="596899"/>
                </a:lnTo>
                <a:lnTo>
                  <a:pt x="7201493" y="609599"/>
                </a:lnTo>
                <a:lnTo>
                  <a:pt x="7234199" y="634999"/>
                </a:lnTo>
                <a:lnTo>
                  <a:pt x="7265983" y="647699"/>
                </a:lnTo>
                <a:lnTo>
                  <a:pt x="7296836" y="673099"/>
                </a:lnTo>
                <a:lnTo>
                  <a:pt x="7326747" y="685799"/>
                </a:lnTo>
                <a:lnTo>
                  <a:pt x="7355706" y="711199"/>
                </a:lnTo>
                <a:lnTo>
                  <a:pt x="7383703" y="723899"/>
                </a:lnTo>
                <a:lnTo>
                  <a:pt x="7410727" y="749299"/>
                </a:lnTo>
                <a:lnTo>
                  <a:pt x="7436768" y="761999"/>
                </a:lnTo>
                <a:lnTo>
                  <a:pt x="7461817" y="787399"/>
                </a:lnTo>
                <a:lnTo>
                  <a:pt x="7485861" y="812799"/>
                </a:lnTo>
                <a:lnTo>
                  <a:pt x="7508893" y="825499"/>
                </a:lnTo>
                <a:lnTo>
                  <a:pt x="7530901" y="850899"/>
                </a:lnTo>
                <a:lnTo>
                  <a:pt x="7551875" y="863599"/>
                </a:lnTo>
                <a:lnTo>
                  <a:pt x="7571804" y="888999"/>
                </a:lnTo>
                <a:lnTo>
                  <a:pt x="7590679" y="914399"/>
                </a:lnTo>
                <a:lnTo>
                  <a:pt x="7608490" y="927099"/>
                </a:lnTo>
                <a:lnTo>
                  <a:pt x="7625225" y="952499"/>
                </a:lnTo>
                <a:lnTo>
                  <a:pt x="7640876" y="977899"/>
                </a:lnTo>
                <a:lnTo>
                  <a:pt x="7655431" y="990599"/>
                </a:lnTo>
                <a:lnTo>
                  <a:pt x="7668880" y="1015999"/>
                </a:lnTo>
                <a:lnTo>
                  <a:pt x="7681214" y="1041399"/>
                </a:lnTo>
                <a:lnTo>
                  <a:pt x="7692422" y="1066799"/>
                </a:lnTo>
                <a:lnTo>
                  <a:pt x="7702493" y="1079499"/>
                </a:lnTo>
                <a:lnTo>
                  <a:pt x="7711418" y="1104899"/>
                </a:lnTo>
                <a:lnTo>
                  <a:pt x="7719186" y="1130299"/>
                </a:lnTo>
                <a:lnTo>
                  <a:pt x="7725787" y="1155699"/>
                </a:lnTo>
                <a:lnTo>
                  <a:pt x="7731211" y="1168399"/>
                </a:lnTo>
                <a:lnTo>
                  <a:pt x="7735447" y="1193799"/>
                </a:lnTo>
                <a:lnTo>
                  <a:pt x="7737628" y="1219199"/>
                </a:lnTo>
                <a:lnTo>
                  <a:pt x="7737628" y="1320799"/>
                </a:lnTo>
                <a:lnTo>
                  <a:pt x="7735447" y="1333499"/>
                </a:lnTo>
                <a:lnTo>
                  <a:pt x="7731211" y="1358899"/>
                </a:lnTo>
                <a:lnTo>
                  <a:pt x="7725787" y="1384299"/>
                </a:lnTo>
                <a:lnTo>
                  <a:pt x="7719186" y="1396999"/>
                </a:lnTo>
                <a:lnTo>
                  <a:pt x="7711418" y="1422399"/>
                </a:lnTo>
                <a:lnTo>
                  <a:pt x="7702493" y="1447799"/>
                </a:lnTo>
                <a:lnTo>
                  <a:pt x="7692422" y="1473199"/>
                </a:lnTo>
                <a:lnTo>
                  <a:pt x="7681214" y="1485899"/>
                </a:lnTo>
                <a:lnTo>
                  <a:pt x="7668880" y="1511299"/>
                </a:lnTo>
                <a:lnTo>
                  <a:pt x="7655431" y="1536699"/>
                </a:lnTo>
                <a:lnTo>
                  <a:pt x="7640876" y="1562099"/>
                </a:lnTo>
                <a:lnTo>
                  <a:pt x="7625225" y="1574799"/>
                </a:lnTo>
                <a:lnTo>
                  <a:pt x="7608490" y="1600199"/>
                </a:lnTo>
                <a:lnTo>
                  <a:pt x="7590679" y="1625599"/>
                </a:lnTo>
                <a:lnTo>
                  <a:pt x="7571804" y="1638299"/>
                </a:lnTo>
                <a:lnTo>
                  <a:pt x="7551875" y="1663699"/>
                </a:lnTo>
                <a:lnTo>
                  <a:pt x="7530901" y="1676399"/>
                </a:lnTo>
                <a:lnTo>
                  <a:pt x="7508893" y="1701799"/>
                </a:lnTo>
                <a:lnTo>
                  <a:pt x="7485861" y="1727199"/>
                </a:lnTo>
                <a:lnTo>
                  <a:pt x="7461817" y="1739899"/>
                </a:lnTo>
                <a:lnTo>
                  <a:pt x="7436768" y="1765299"/>
                </a:lnTo>
                <a:lnTo>
                  <a:pt x="7410727" y="1777999"/>
                </a:lnTo>
                <a:lnTo>
                  <a:pt x="7383703" y="1803399"/>
                </a:lnTo>
                <a:lnTo>
                  <a:pt x="7355706" y="1828799"/>
                </a:lnTo>
                <a:lnTo>
                  <a:pt x="7326747" y="1841499"/>
                </a:lnTo>
                <a:lnTo>
                  <a:pt x="7296836" y="1866899"/>
                </a:lnTo>
                <a:lnTo>
                  <a:pt x="7265983" y="1879599"/>
                </a:lnTo>
                <a:lnTo>
                  <a:pt x="7234199" y="1904999"/>
                </a:lnTo>
                <a:lnTo>
                  <a:pt x="7201493" y="1917699"/>
                </a:lnTo>
                <a:lnTo>
                  <a:pt x="7167876" y="1930399"/>
                </a:lnTo>
                <a:lnTo>
                  <a:pt x="7133358" y="1955799"/>
                </a:lnTo>
                <a:lnTo>
                  <a:pt x="7097949" y="1968499"/>
                </a:lnTo>
                <a:lnTo>
                  <a:pt x="7061660" y="1993899"/>
                </a:lnTo>
                <a:lnTo>
                  <a:pt x="6986481" y="2019299"/>
                </a:lnTo>
                <a:lnTo>
                  <a:pt x="6947612" y="2044699"/>
                </a:lnTo>
                <a:lnTo>
                  <a:pt x="6867365" y="2070099"/>
                </a:lnTo>
                <a:lnTo>
                  <a:pt x="6826008" y="2095499"/>
                </a:lnTo>
                <a:lnTo>
                  <a:pt x="6740878" y="2120899"/>
                </a:lnTo>
                <a:lnTo>
                  <a:pt x="6697125" y="2146299"/>
                </a:lnTo>
                <a:lnTo>
                  <a:pt x="6652594" y="2158999"/>
                </a:lnTo>
                <a:lnTo>
                  <a:pt x="6466894" y="2209799"/>
                </a:lnTo>
                <a:lnTo>
                  <a:pt x="6418626" y="2235199"/>
                </a:lnTo>
                <a:lnTo>
                  <a:pt x="6218489" y="2285999"/>
                </a:lnTo>
                <a:lnTo>
                  <a:pt x="5898215" y="2362199"/>
                </a:lnTo>
                <a:close/>
              </a:path>
              <a:path w="7738109" h="2540000">
                <a:moveTo>
                  <a:pt x="5614330" y="2412999"/>
                </a:moveTo>
                <a:lnTo>
                  <a:pt x="2126597" y="2412999"/>
                </a:lnTo>
                <a:lnTo>
                  <a:pt x="1898302" y="2362199"/>
                </a:lnTo>
                <a:lnTo>
                  <a:pt x="5842625" y="2362199"/>
                </a:lnTo>
                <a:lnTo>
                  <a:pt x="5614330" y="2412999"/>
                </a:lnTo>
                <a:close/>
              </a:path>
              <a:path w="7738109" h="2540000">
                <a:moveTo>
                  <a:pt x="5377023" y="2451099"/>
                </a:moveTo>
                <a:lnTo>
                  <a:pt x="2363904" y="2451099"/>
                </a:lnTo>
                <a:lnTo>
                  <a:pt x="2185105" y="2412999"/>
                </a:lnTo>
                <a:lnTo>
                  <a:pt x="5555822" y="2412999"/>
                </a:lnTo>
                <a:lnTo>
                  <a:pt x="5377023" y="2451099"/>
                </a:lnTo>
                <a:close/>
              </a:path>
              <a:path w="7738109" h="2540000">
                <a:moveTo>
                  <a:pt x="5255195" y="2463799"/>
                </a:moveTo>
                <a:lnTo>
                  <a:pt x="2485732" y="2463799"/>
                </a:lnTo>
                <a:lnTo>
                  <a:pt x="2424562" y="2451099"/>
                </a:lnTo>
                <a:lnTo>
                  <a:pt x="5316365" y="2451099"/>
                </a:lnTo>
                <a:lnTo>
                  <a:pt x="5255195" y="2463799"/>
                </a:lnTo>
                <a:close/>
              </a:path>
              <a:path w="7738109" h="2540000">
                <a:moveTo>
                  <a:pt x="5068714" y="2489199"/>
                </a:moveTo>
                <a:lnTo>
                  <a:pt x="2672213" y="2489199"/>
                </a:lnTo>
                <a:lnTo>
                  <a:pt x="2547404" y="2463799"/>
                </a:lnTo>
                <a:lnTo>
                  <a:pt x="5193523" y="2463799"/>
                </a:lnTo>
                <a:lnTo>
                  <a:pt x="5068714" y="2489199"/>
                </a:lnTo>
                <a:close/>
              </a:path>
              <a:path w="7738109" h="2540000">
                <a:moveTo>
                  <a:pt x="4942022" y="2501899"/>
                </a:moveTo>
                <a:lnTo>
                  <a:pt x="2798905" y="2501899"/>
                </a:lnTo>
                <a:lnTo>
                  <a:pt x="2735328" y="2489199"/>
                </a:lnTo>
                <a:lnTo>
                  <a:pt x="5005598" y="2489199"/>
                </a:lnTo>
                <a:lnTo>
                  <a:pt x="4942022" y="2501899"/>
                </a:lnTo>
                <a:close/>
              </a:path>
              <a:path w="7738109" h="2540000">
                <a:moveTo>
                  <a:pt x="4748628" y="2514599"/>
                </a:moveTo>
                <a:lnTo>
                  <a:pt x="2992299" y="2514599"/>
                </a:lnTo>
                <a:lnTo>
                  <a:pt x="2927401" y="2501899"/>
                </a:lnTo>
                <a:lnTo>
                  <a:pt x="4813526" y="2501899"/>
                </a:lnTo>
                <a:lnTo>
                  <a:pt x="4748628" y="2514599"/>
                </a:lnTo>
                <a:close/>
              </a:path>
              <a:path w="7738109" h="2540000">
                <a:moveTo>
                  <a:pt x="4617582" y="2527299"/>
                </a:moveTo>
                <a:lnTo>
                  <a:pt x="3123344" y="2527299"/>
                </a:lnTo>
                <a:lnTo>
                  <a:pt x="3057617" y="2514599"/>
                </a:lnTo>
                <a:lnTo>
                  <a:pt x="4683310" y="2514599"/>
                </a:lnTo>
                <a:lnTo>
                  <a:pt x="4617582" y="2527299"/>
                </a:lnTo>
                <a:close/>
              </a:path>
              <a:path w="7738109" h="2540000">
                <a:moveTo>
                  <a:pt x="4350779" y="2539999"/>
                </a:moveTo>
                <a:lnTo>
                  <a:pt x="3390147" y="2539999"/>
                </a:lnTo>
                <a:lnTo>
                  <a:pt x="3322883" y="2527299"/>
                </a:lnTo>
                <a:lnTo>
                  <a:pt x="4418043" y="2527299"/>
                </a:lnTo>
                <a:lnTo>
                  <a:pt x="4350779" y="2539999"/>
                </a:lnTo>
                <a:close/>
              </a:path>
            </a:pathLst>
          </a:custGeom>
          <a:solidFill>
            <a:srgbClr val="FFFFFF"/>
          </a:solidFill>
        </p:spPr>
        <p:txBody>
          <a:bodyPr wrap="square" lIns="0" tIns="0" rIns="0" bIns="0" rtlCol="0"/>
          <a:lstStyle/>
          <a:p>
            <a:endParaRPr dirty="0"/>
          </a:p>
        </p:txBody>
      </p:sp>
      <p:sp>
        <p:nvSpPr>
          <p:cNvPr id="7" name="object 7"/>
          <p:cNvSpPr/>
          <p:nvPr/>
        </p:nvSpPr>
        <p:spPr>
          <a:xfrm>
            <a:off x="9896792" y="3923677"/>
            <a:ext cx="8053705" cy="2324100"/>
          </a:xfrm>
          <a:custGeom>
            <a:avLst/>
            <a:gdLst/>
            <a:ahLst/>
            <a:cxnLst/>
            <a:rect l="l" t="t" r="r" b="b"/>
            <a:pathLst>
              <a:path w="8053705" h="2324100">
                <a:moveTo>
                  <a:pt x="4592269" y="12700"/>
                </a:moveTo>
                <a:lnTo>
                  <a:pt x="3464447" y="12700"/>
                </a:lnTo>
                <a:lnTo>
                  <a:pt x="3533732" y="0"/>
                </a:lnTo>
                <a:lnTo>
                  <a:pt x="4522983" y="0"/>
                </a:lnTo>
                <a:lnTo>
                  <a:pt x="4592269" y="12700"/>
                </a:lnTo>
                <a:close/>
              </a:path>
              <a:path w="8053705" h="2324100">
                <a:moveTo>
                  <a:pt x="4865561" y="25400"/>
                </a:moveTo>
                <a:lnTo>
                  <a:pt x="3191155" y="25400"/>
                </a:lnTo>
                <a:lnTo>
                  <a:pt x="3258879" y="12700"/>
                </a:lnTo>
                <a:lnTo>
                  <a:pt x="4797836" y="12700"/>
                </a:lnTo>
                <a:lnTo>
                  <a:pt x="4865561" y="25400"/>
                </a:lnTo>
                <a:close/>
              </a:path>
              <a:path w="8053705" h="2324100">
                <a:moveTo>
                  <a:pt x="5066199" y="38100"/>
                </a:moveTo>
                <a:lnTo>
                  <a:pt x="2990517" y="38100"/>
                </a:lnTo>
                <a:lnTo>
                  <a:pt x="3056963" y="25400"/>
                </a:lnTo>
                <a:lnTo>
                  <a:pt x="4999753" y="25400"/>
                </a:lnTo>
                <a:lnTo>
                  <a:pt x="5066199" y="38100"/>
                </a:lnTo>
                <a:close/>
              </a:path>
              <a:path w="8053705" h="2324100">
                <a:moveTo>
                  <a:pt x="5197740" y="50800"/>
                </a:moveTo>
                <a:lnTo>
                  <a:pt x="2858976" y="50800"/>
                </a:lnTo>
                <a:lnTo>
                  <a:pt x="2924518" y="38100"/>
                </a:lnTo>
                <a:lnTo>
                  <a:pt x="5132198" y="38100"/>
                </a:lnTo>
                <a:lnTo>
                  <a:pt x="5197740" y="50800"/>
                </a:lnTo>
                <a:close/>
              </a:path>
              <a:path w="8053705" h="2324100">
                <a:moveTo>
                  <a:pt x="5327411" y="63500"/>
                </a:moveTo>
                <a:lnTo>
                  <a:pt x="2729304" y="63500"/>
                </a:lnTo>
                <a:lnTo>
                  <a:pt x="2793901" y="50800"/>
                </a:lnTo>
                <a:lnTo>
                  <a:pt x="5262815" y="50800"/>
                </a:lnTo>
                <a:lnTo>
                  <a:pt x="5327411" y="63500"/>
                </a:lnTo>
                <a:close/>
              </a:path>
              <a:path w="8053705" h="2324100">
                <a:moveTo>
                  <a:pt x="5455130" y="76200"/>
                </a:moveTo>
                <a:lnTo>
                  <a:pt x="2601586" y="76200"/>
                </a:lnTo>
                <a:lnTo>
                  <a:pt x="2665196" y="63500"/>
                </a:lnTo>
                <a:lnTo>
                  <a:pt x="5391520" y="63500"/>
                </a:lnTo>
                <a:lnTo>
                  <a:pt x="5455130" y="76200"/>
                </a:lnTo>
                <a:close/>
              </a:path>
              <a:path w="8053705" h="2324100">
                <a:moveTo>
                  <a:pt x="5580813" y="88900"/>
                </a:moveTo>
                <a:lnTo>
                  <a:pt x="2475902" y="88900"/>
                </a:lnTo>
                <a:lnTo>
                  <a:pt x="2538484" y="76200"/>
                </a:lnTo>
                <a:lnTo>
                  <a:pt x="5518231" y="76200"/>
                </a:lnTo>
                <a:lnTo>
                  <a:pt x="5580813" y="88900"/>
                </a:lnTo>
                <a:close/>
              </a:path>
              <a:path w="8053705" h="2324100">
                <a:moveTo>
                  <a:pt x="5765342" y="114300"/>
                </a:moveTo>
                <a:lnTo>
                  <a:pt x="2291373" y="114300"/>
                </a:lnTo>
                <a:lnTo>
                  <a:pt x="2413849" y="88900"/>
                </a:lnTo>
                <a:lnTo>
                  <a:pt x="5642866" y="88900"/>
                </a:lnTo>
                <a:lnTo>
                  <a:pt x="5765342" y="114300"/>
                </a:lnTo>
                <a:close/>
              </a:path>
              <a:path w="8053705" h="2324100">
                <a:moveTo>
                  <a:pt x="5944829" y="139700"/>
                </a:moveTo>
                <a:lnTo>
                  <a:pt x="2111887" y="139700"/>
                </a:lnTo>
                <a:lnTo>
                  <a:pt x="2230970" y="114300"/>
                </a:lnTo>
                <a:lnTo>
                  <a:pt x="5825745" y="114300"/>
                </a:lnTo>
                <a:lnTo>
                  <a:pt x="5944829" y="139700"/>
                </a:lnTo>
                <a:close/>
              </a:path>
              <a:path w="8053705" h="2324100">
                <a:moveTo>
                  <a:pt x="6232010" y="190500"/>
                </a:moveTo>
                <a:lnTo>
                  <a:pt x="1824705" y="190500"/>
                </a:lnTo>
                <a:lnTo>
                  <a:pt x="2053227" y="139700"/>
                </a:lnTo>
                <a:lnTo>
                  <a:pt x="6003489" y="139700"/>
                </a:lnTo>
                <a:lnTo>
                  <a:pt x="6232010" y="190500"/>
                </a:lnTo>
                <a:close/>
              </a:path>
              <a:path w="8053705" h="2324100">
                <a:moveTo>
                  <a:pt x="6232010" y="2146300"/>
                </a:moveTo>
                <a:lnTo>
                  <a:pt x="1824705" y="2146300"/>
                </a:lnTo>
                <a:lnTo>
                  <a:pt x="1501414" y="2070100"/>
                </a:lnTo>
                <a:lnTo>
                  <a:pt x="1251288" y="2006600"/>
                </a:lnTo>
                <a:lnTo>
                  <a:pt x="1064738" y="1955800"/>
                </a:lnTo>
                <a:lnTo>
                  <a:pt x="976206" y="1930400"/>
                </a:lnTo>
                <a:lnTo>
                  <a:pt x="933163" y="1905000"/>
                </a:lnTo>
                <a:lnTo>
                  <a:pt x="809043" y="1866900"/>
                </a:lnTo>
                <a:lnTo>
                  <a:pt x="769375" y="1854200"/>
                </a:lnTo>
                <a:lnTo>
                  <a:pt x="730576" y="1828800"/>
                </a:lnTo>
                <a:lnTo>
                  <a:pt x="655629" y="1803400"/>
                </a:lnTo>
                <a:lnTo>
                  <a:pt x="619501" y="1790700"/>
                </a:lnTo>
                <a:lnTo>
                  <a:pt x="584284" y="1765300"/>
                </a:lnTo>
                <a:lnTo>
                  <a:pt x="549989" y="1752600"/>
                </a:lnTo>
                <a:lnTo>
                  <a:pt x="516624" y="1739900"/>
                </a:lnTo>
                <a:lnTo>
                  <a:pt x="484202" y="1714500"/>
                </a:lnTo>
                <a:lnTo>
                  <a:pt x="452732" y="1701800"/>
                </a:lnTo>
                <a:lnTo>
                  <a:pt x="422224" y="1689100"/>
                </a:lnTo>
                <a:lnTo>
                  <a:pt x="392689" y="1663700"/>
                </a:lnTo>
                <a:lnTo>
                  <a:pt x="364137" y="1651000"/>
                </a:lnTo>
                <a:lnTo>
                  <a:pt x="336579" y="1625600"/>
                </a:lnTo>
                <a:lnTo>
                  <a:pt x="310024" y="1612900"/>
                </a:lnTo>
                <a:lnTo>
                  <a:pt x="284483" y="1600200"/>
                </a:lnTo>
                <a:lnTo>
                  <a:pt x="259967" y="1574800"/>
                </a:lnTo>
                <a:lnTo>
                  <a:pt x="236485" y="1562100"/>
                </a:lnTo>
                <a:lnTo>
                  <a:pt x="214048" y="1536700"/>
                </a:lnTo>
                <a:lnTo>
                  <a:pt x="192666" y="1524000"/>
                </a:lnTo>
                <a:lnTo>
                  <a:pt x="172350" y="1498600"/>
                </a:lnTo>
                <a:lnTo>
                  <a:pt x="153110" y="1485900"/>
                </a:lnTo>
                <a:lnTo>
                  <a:pt x="134956" y="1460500"/>
                </a:lnTo>
                <a:lnTo>
                  <a:pt x="117898" y="1447800"/>
                </a:lnTo>
                <a:lnTo>
                  <a:pt x="101948" y="1422400"/>
                </a:lnTo>
                <a:lnTo>
                  <a:pt x="87114" y="1409700"/>
                </a:lnTo>
                <a:lnTo>
                  <a:pt x="73408" y="1384300"/>
                </a:lnTo>
                <a:lnTo>
                  <a:pt x="60839" y="1371600"/>
                </a:lnTo>
                <a:lnTo>
                  <a:pt x="49419" y="1346200"/>
                </a:lnTo>
                <a:lnTo>
                  <a:pt x="39157" y="1320800"/>
                </a:lnTo>
                <a:lnTo>
                  <a:pt x="30064" y="1308100"/>
                </a:lnTo>
                <a:lnTo>
                  <a:pt x="22149" y="1282700"/>
                </a:lnTo>
                <a:lnTo>
                  <a:pt x="15424" y="1270000"/>
                </a:lnTo>
                <a:lnTo>
                  <a:pt x="9899" y="1244600"/>
                </a:lnTo>
                <a:lnTo>
                  <a:pt x="5583" y="1219200"/>
                </a:lnTo>
                <a:lnTo>
                  <a:pt x="2488" y="1206500"/>
                </a:lnTo>
                <a:lnTo>
                  <a:pt x="623" y="1181100"/>
                </a:lnTo>
                <a:lnTo>
                  <a:pt x="0" y="1168400"/>
                </a:lnTo>
                <a:lnTo>
                  <a:pt x="623" y="1143000"/>
                </a:lnTo>
                <a:lnTo>
                  <a:pt x="2488" y="1117600"/>
                </a:lnTo>
                <a:lnTo>
                  <a:pt x="5583" y="1104900"/>
                </a:lnTo>
                <a:lnTo>
                  <a:pt x="9899" y="1079500"/>
                </a:lnTo>
                <a:lnTo>
                  <a:pt x="15424" y="1054100"/>
                </a:lnTo>
                <a:lnTo>
                  <a:pt x="22149" y="1041400"/>
                </a:lnTo>
                <a:lnTo>
                  <a:pt x="30064" y="1016000"/>
                </a:lnTo>
                <a:lnTo>
                  <a:pt x="39157" y="1003300"/>
                </a:lnTo>
                <a:lnTo>
                  <a:pt x="49419" y="977900"/>
                </a:lnTo>
                <a:lnTo>
                  <a:pt x="60839" y="965200"/>
                </a:lnTo>
                <a:lnTo>
                  <a:pt x="73408" y="939800"/>
                </a:lnTo>
                <a:lnTo>
                  <a:pt x="87114" y="914400"/>
                </a:lnTo>
                <a:lnTo>
                  <a:pt x="101948" y="901700"/>
                </a:lnTo>
                <a:lnTo>
                  <a:pt x="117898" y="876300"/>
                </a:lnTo>
                <a:lnTo>
                  <a:pt x="134956" y="863600"/>
                </a:lnTo>
                <a:lnTo>
                  <a:pt x="153110" y="838200"/>
                </a:lnTo>
                <a:lnTo>
                  <a:pt x="172350" y="825500"/>
                </a:lnTo>
                <a:lnTo>
                  <a:pt x="192666" y="800100"/>
                </a:lnTo>
                <a:lnTo>
                  <a:pt x="214048" y="787400"/>
                </a:lnTo>
                <a:lnTo>
                  <a:pt x="236485" y="762000"/>
                </a:lnTo>
                <a:lnTo>
                  <a:pt x="259967" y="749300"/>
                </a:lnTo>
                <a:lnTo>
                  <a:pt x="284483" y="736600"/>
                </a:lnTo>
                <a:lnTo>
                  <a:pt x="310024" y="711200"/>
                </a:lnTo>
                <a:lnTo>
                  <a:pt x="336579" y="698500"/>
                </a:lnTo>
                <a:lnTo>
                  <a:pt x="364137" y="673100"/>
                </a:lnTo>
                <a:lnTo>
                  <a:pt x="392689" y="660400"/>
                </a:lnTo>
                <a:lnTo>
                  <a:pt x="422224" y="647700"/>
                </a:lnTo>
                <a:lnTo>
                  <a:pt x="452732" y="622300"/>
                </a:lnTo>
                <a:lnTo>
                  <a:pt x="484202" y="609600"/>
                </a:lnTo>
                <a:lnTo>
                  <a:pt x="516624" y="596900"/>
                </a:lnTo>
                <a:lnTo>
                  <a:pt x="549989" y="571500"/>
                </a:lnTo>
                <a:lnTo>
                  <a:pt x="619501" y="546100"/>
                </a:lnTo>
                <a:lnTo>
                  <a:pt x="655629" y="520700"/>
                </a:lnTo>
                <a:lnTo>
                  <a:pt x="730576" y="495300"/>
                </a:lnTo>
                <a:lnTo>
                  <a:pt x="769375" y="482600"/>
                </a:lnTo>
                <a:lnTo>
                  <a:pt x="809043" y="457200"/>
                </a:lnTo>
                <a:lnTo>
                  <a:pt x="933163" y="419100"/>
                </a:lnTo>
                <a:lnTo>
                  <a:pt x="976206" y="406400"/>
                </a:lnTo>
                <a:lnTo>
                  <a:pt x="1020068" y="381000"/>
                </a:lnTo>
                <a:lnTo>
                  <a:pt x="1203490" y="330200"/>
                </a:lnTo>
                <a:lnTo>
                  <a:pt x="1449938" y="266700"/>
                </a:lnTo>
                <a:lnTo>
                  <a:pt x="1769156" y="190500"/>
                </a:lnTo>
                <a:lnTo>
                  <a:pt x="6287559" y="190500"/>
                </a:lnTo>
                <a:lnTo>
                  <a:pt x="6606777" y="266700"/>
                </a:lnTo>
                <a:lnTo>
                  <a:pt x="6853225" y="330200"/>
                </a:lnTo>
                <a:lnTo>
                  <a:pt x="7036647" y="381000"/>
                </a:lnTo>
                <a:lnTo>
                  <a:pt x="7080509" y="406400"/>
                </a:lnTo>
                <a:lnTo>
                  <a:pt x="7123553" y="419100"/>
                </a:lnTo>
                <a:lnTo>
                  <a:pt x="7247672" y="457200"/>
                </a:lnTo>
                <a:lnTo>
                  <a:pt x="7287341" y="482600"/>
                </a:lnTo>
                <a:lnTo>
                  <a:pt x="7326139" y="495300"/>
                </a:lnTo>
                <a:lnTo>
                  <a:pt x="7401086" y="520700"/>
                </a:lnTo>
                <a:lnTo>
                  <a:pt x="7437214" y="546100"/>
                </a:lnTo>
                <a:lnTo>
                  <a:pt x="7506727" y="571500"/>
                </a:lnTo>
                <a:lnTo>
                  <a:pt x="7540091" y="596900"/>
                </a:lnTo>
                <a:lnTo>
                  <a:pt x="7572513" y="609600"/>
                </a:lnTo>
                <a:lnTo>
                  <a:pt x="7603983" y="622300"/>
                </a:lnTo>
                <a:lnTo>
                  <a:pt x="7634491" y="647700"/>
                </a:lnTo>
                <a:lnTo>
                  <a:pt x="7664026" y="660400"/>
                </a:lnTo>
                <a:lnTo>
                  <a:pt x="7692578" y="673100"/>
                </a:lnTo>
                <a:lnTo>
                  <a:pt x="7720137" y="698500"/>
                </a:lnTo>
                <a:lnTo>
                  <a:pt x="7746691" y="711200"/>
                </a:lnTo>
                <a:lnTo>
                  <a:pt x="7772232" y="736600"/>
                </a:lnTo>
                <a:lnTo>
                  <a:pt x="7796749" y="749300"/>
                </a:lnTo>
                <a:lnTo>
                  <a:pt x="7820231" y="762000"/>
                </a:lnTo>
                <a:lnTo>
                  <a:pt x="7842667" y="787400"/>
                </a:lnTo>
                <a:lnTo>
                  <a:pt x="7864049" y="800100"/>
                </a:lnTo>
                <a:lnTo>
                  <a:pt x="7884365" y="825500"/>
                </a:lnTo>
                <a:lnTo>
                  <a:pt x="7903605" y="838200"/>
                </a:lnTo>
                <a:lnTo>
                  <a:pt x="7921759" y="863600"/>
                </a:lnTo>
                <a:lnTo>
                  <a:pt x="7938817" y="876300"/>
                </a:lnTo>
                <a:lnTo>
                  <a:pt x="7954768" y="901700"/>
                </a:lnTo>
                <a:lnTo>
                  <a:pt x="7969601" y="914400"/>
                </a:lnTo>
                <a:lnTo>
                  <a:pt x="7983307" y="939800"/>
                </a:lnTo>
                <a:lnTo>
                  <a:pt x="7995876" y="965200"/>
                </a:lnTo>
                <a:lnTo>
                  <a:pt x="8007296" y="977900"/>
                </a:lnTo>
                <a:lnTo>
                  <a:pt x="8017558" y="1003300"/>
                </a:lnTo>
                <a:lnTo>
                  <a:pt x="8026652" y="1016000"/>
                </a:lnTo>
                <a:lnTo>
                  <a:pt x="8034566" y="1041400"/>
                </a:lnTo>
                <a:lnTo>
                  <a:pt x="8041291" y="1054100"/>
                </a:lnTo>
                <a:lnTo>
                  <a:pt x="8046816" y="1079500"/>
                </a:lnTo>
                <a:lnTo>
                  <a:pt x="8051132" y="1104900"/>
                </a:lnTo>
                <a:lnTo>
                  <a:pt x="8053263" y="1104900"/>
                </a:lnTo>
                <a:lnTo>
                  <a:pt x="8053263" y="1206500"/>
                </a:lnTo>
                <a:lnTo>
                  <a:pt x="8051132" y="1219200"/>
                </a:lnTo>
                <a:lnTo>
                  <a:pt x="8046816" y="1244600"/>
                </a:lnTo>
                <a:lnTo>
                  <a:pt x="8041291" y="1270000"/>
                </a:lnTo>
                <a:lnTo>
                  <a:pt x="8034566" y="1282700"/>
                </a:lnTo>
                <a:lnTo>
                  <a:pt x="8026652" y="1308100"/>
                </a:lnTo>
                <a:lnTo>
                  <a:pt x="8017558" y="1320800"/>
                </a:lnTo>
                <a:lnTo>
                  <a:pt x="8007296" y="1346200"/>
                </a:lnTo>
                <a:lnTo>
                  <a:pt x="7995876" y="1371600"/>
                </a:lnTo>
                <a:lnTo>
                  <a:pt x="7983307" y="1384300"/>
                </a:lnTo>
                <a:lnTo>
                  <a:pt x="7969601" y="1409700"/>
                </a:lnTo>
                <a:lnTo>
                  <a:pt x="7954768" y="1422400"/>
                </a:lnTo>
                <a:lnTo>
                  <a:pt x="7938817" y="1447800"/>
                </a:lnTo>
                <a:lnTo>
                  <a:pt x="7921759" y="1460500"/>
                </a:lnTo>
                <a:lnTo>
                  <a:pt x="7903605" y="1485900"/>
                </a:lnTo>
                <a:lnTo>
                  <a:pt x="7884365" y="1498600"/>
                </a:lnTo>
                <a:lnTo>
                  <a:pt x="7864049" y="1524000"/>
                </a:lnTo>
                <a:lnTo>
                  <a:pt x="7842667" y="1536700"/>
                </a:lnTo>
                <a:lnTo>
                  <a:pt x="7820231" y="1562100"/>
                </a:lnTo>
                <a:lnTo>
                  <a:pt x="7796749" y="1574800"/>
                </a:lnTo>
                <a:lnTo>
                  <a:pt x="7772232" y="1600200"/>
                </a:lnTo>
                <a:lnTo>
                  <a:pt x="7746691" y="1612900"/>
                </a:lnTo>
                <a:lnTo>
                  <a:pt x="7720137" y="1625600"/>
                </a:lnTo>
                <a:lnTo>
                  <a:pt x="7692578" y="1651000"/>
                </a:lnTo>
                <a:lnTo>
                  <a:pt x="7664026" y="1663700"/>
                </a:lnTo>
                <a:lnTo>
                  <a:pt x="7634491" y="1689100"/>
                </a:lnTo>
                <a:lnTo>
                  <a:pt x="7603983" y="1701800"/>
                </a:lnTo>
                <a:lnTo>
                  <a:pt x="7572513" y="1714500"/>
                </a:lnTo>
                <a:lnTo>
                  <a:pt x="7540091" y="1739900"/>
                </a:lnTo>
                <a:lnTo>
                  <a:pt x="7506727" y="1752600"/>
                </a:lnTo>
                <a:lnTo>
                  <a:pt x="7472431" y="1765300"/>
                </a:lnTo>
                <a:lnTo>
                  <a:pt x="7437214" y="1790700"/>
                </a:lnTo>
                <a:lnTo>
                  <a:pt x="7401086" y="1803400"/>
                </a:lnTo>
                <a:lnTo>
                  <a:pt x="7326139" y="1828800"/>
                </a:lnTo>
                <a:lnTo>
                  <a:pt x="7287341" y="1854200"/>
                </a:lnTo>
                <a:lnTo>
                  <a:pt x="7247672" y="1866900"/>
                </a:lnTo>
                <a:lnTo>
                  <a:pt x="7123553" y="1905000"/>
                </a:lnTo>
                <a:lnTo>
                  <a:pt x="7080509" y="1930400"/>
                </a:lnTo>
                <a:lnTo>
                  <a:pt x="6991978" y="1955800"/>
                </a:lnTo>
                <a:lnTo>
                  <a:pt x="6805427" y="2006600"/>
                </a:lnTo>
                <a:lnTo>
                  <a:pt x="6555302" y="2070100"/>
                </a:lnTo>
                <a:lnTo>
                  <a:pt x="6232010" y="2146300"/>
                </a:lnTo>
                <a:close/>
              </a:path>
              <a:path w="8053705" h="2324100">
                <a:moveTo>
                  <a:pt x="6003489" y="2184400"/>
                </a:moveTo>
                <a:lnTo>
                  <a:pt x="2053227" y="2184400"/>
                </a:lnTo>
                <a:lnTo>
                  <a:pt x="1880897" y="2146300"/>
                </a:lnTo>
                <a:lnTo>
                  <a:pt x="6175818" y="2146300"/>
                </a:lnTo>
                <a:lnTo>
                  <a:pt x="6003489" y="2184400"/>
                </a:lnTo>
                <a:close/>
              </a:path>
              <a:path w="8053705" h="2324100">
                <a:moveTo>
                  <a:pt x="5765342" y="2222500"/>
                </a:moveTo>
                <a:lnTo>
                  <a:pt x="2291373" y="2222500"/>
                </a:lnTo>
                <a:lnTo>
                  <a:pt x="2111887" y="2184400"/>
                </a:lnTo>
                <a:lnTo>
                  <a:pt x="5944829" y="2184400"/>
                </a:lnTo>
                <a:lnTo>
                  <a:pt x="5765342" y="2222500"/>
                </a:lnTo>
                <a:close/>
              </a:path>
              <a:path w="8053705" h="2324100">
                <a:moveTo>
                  <a:pt x="5642866" y="2235200"/>
                </a:moveTo>
                <a:lnTo>
                  <a:pt x="2413849" y="2235200"/>
                </a:lnTo>
                <a:lnTo>
                  <a:pt x="2352336" y="2222500"/>
                </a:lnTo>
                <a:lnTo>
                  <a:pt x="5704379" y="2222500"/>
                </a:lnTo>
                <a:lnTo>
                  <a:pt x="5642866" y="2235200"/>
                </a:lnTo>
                <a:close/>
              </a:path>
              <a:path w="8053705" h="2324100">
                <a:moveTo>
                  <a:pt x="5455130" y="2260600"/>
                </a:moveTo>
                <a:lnTo>
                  <a:pt x="2601586" y="2260600"/>
                </a:lnTo>
                <a:lnTo>
                  <a:pt x="2475902" y="2235200"/>
                </a:lnTo>
                <a:lnTo>
                  <a:pt x="5580813" y="2235200"/>
                </a:lnTo>
                <a:lnTo>
                  <a:pt x="5455130" y="2260600"/>
                </a:lnTo>
                <a:close/>
              </a:path>
              <a:path w="8053705" h="2324100">
                <a:moveTo>
                  <a:pt x="5327411" y="2273300"/>
                </a:moveTo>
                <a:lnTo>
                  <a:pt x="2729304" y="2273300"/>
                </a:lnTo>
                <a:lnTo>
                  <a:pt x="2665196" y="2260600"/>
                </a:lnTo>
                <a:lnTo>
                  <a:pt x="5391520" y="2260600"/>
                </a:lnTo>
                <a:lnTo>
                  <a:pt x="5327411" y="2273300"/>
                </a:lnTo>
                <a:close/>
              </a:path>
              <a:path w="8053705" h="2324100">
                <a:moveTo>
                  <a:pt x="5197740" y="2286000"/>
                </a:moveTo>
                <a:lnTo>
                  <a:pt x="2858976" y="2286000"/>
                </a:lnTo>
                <a:lnTo>
                  <a:pt x="2793901" y="2273300"/>
                </a:lnTo>
                <a:lnTo>
                  <a:pt x="5262815" y="2273300"/>
                </a:lnTo>
                <a:lnTo>
                  <a:pt x="5197740" y="2286000"/>
                </a:lnTo>
                <a:close/>
              </a:path>
              <a:path w="8053705" h="2324100">
                <a:moveTo>
                  <a:pt x="4999753" y="2298700"/>
                </a:moveTo>
                <a:lnTo>
                  <a:pt x="3056963" y="2298700"/>
                </a:lnTo>
                <a:lnTo>
                  <a:pt x="2990517" y="2286000"/>
                </a:lnTo>
                <a:lnTo>
                  <a:pt x="5066199" y="2286000"/>
                </a:lnTo>
                <a:lnTo>
                  <a:pt x="4999753" y="2298700"/>
                </a:lnTo>
                <a:close/>
              </a:path>
              <a:path w="8053705" h="2324100">
                <a:moveTo>
                  <a:pt x="4865561" y="2311400"/>
                </a:moveTo>
                <a:lnTo>
                  <a:pt x="3191155" y="2311400"/>
                </a:lnTo>
                <a:lnTo>
                  <a:pt x="3123846" y="2298700"/>
                </a:lnTo>
                <a:lnTo>
                  <a:pt x="4932870" y="2298700"/>
                </a:lnTo>
                <a:lnTo>
                  <a:pt x="4865561" y="2311400"/>
                </a:lnTo>
                <a:close/>
              </a:path>
              <a:path w="8053705" h="2324100">
                <a:moveTo>
                  <a:pt x="4592269" y="2324100"/>
                </a:moveTo>
                <a:lnTo>
                  <a:pt x="3464447" y="2324100"/>
                </a:lnTo>
                <a:lnTo>
                  <a:pt x="3395536" y="2311400"/>
                </a:lnTo>
                <a:lnTo>
                  <a:pt x="4661180" y="2311400"/>
                </a:lnTo>
                <a:lnTo>
                  <a:pt x="4592269" y="2324100"/>
                </a:lnTo>
                <a:close/>
              </a:path>
            </a:pathLst>
          </a:custGeom>
          <a:solidFill>
            <a:srgbClr val="FFFFFF"/>
          </a:solidFill>
        </p:spPr>
        <p:txBody>
          <a:bodyPr wrap="square" lIns="0" tIns="0" rIns="0" bIns="0" rtlCol="0"/>
          <a:lstStyle/>
          <a:p>
            <a:endParaRPr dirty="0"/>
          </a:p>
        </p:txBody>
      </p:sp>
      <p:sp>
        <p:nvSpPr>
          <p:cNvPr id="8" name="object 8"/>
          <p:cNvSpPr/>
          <p:nvPr/>
        </p:nvSpPr>
        <p:spPr>
          <a:xfrm>
            <a:off x="9542828" y="1251778"/>
            <a:ext cx="8741410" cy="2540000"/>
          </a:xfrm>
          <a:custGeom>
            <a:avLst/>
            <a:gdLst/>
            <a:ahLst/>
            <a:cxnLst/>
            <a:rect l="l" t="t" r="r" b="b"/>
            <a:pathLst>
              <a:path w="8741410" h="2540000">
                <a:moveTo>
                  <a:pt x="4793695" y="12700"/>
                </a:moveTo>
                <a:lnTo>
                  <a:pt x="3951476" y="12700"/>
                </a:lnTo>
                <a:lnTo>
                  <a:pt x="4020924" y="0"/>
                </a:lnTo>
                <a:lnTo>
                  <a:pt x="4724247" y="0"/>
                </a:lnTo>
                <a:lnTo>
                  <a:pt x="4793695" y="12700"/>
                </a:lnTo>
                <a:close/>
              </a:path>
              <a:path w="8741410" h="2540000">
                <a:moveTo>
                  <a:pt x="5136045" y="25400"/>
                </a:moveTo>
                <a:lnTo>
                  <a:pt x="3609125" y="25400"/>
                </a:lnTo>
                <a:lnTo>
                  <a:pt x="3676916" y="12700"/>
                </a:lnTo>
                <a:lnTo>
                  <a:pt x="5068255" y="12700"/>
                </a:lnTo>
                <a:lnTo>
                  <a:pt x="5136045" y="25400"/>
                </a:lnTo>
                <a:close/>
              </a:path>
              <a:path w="8741410" h="2540000">
                <a:moveTo>
                  <a:pt x="5403551" y="38100"/>
                </a:moveTo>
                <a:lnTo>
                  <a:pt x="3341620" y="38100"/>
                </a:lnTo>
                <a:lnTo>
                  <a:pt x="3407931" y="25400"/>
                </a:lnTo>
                <a:lnTo>
                  <a:pt x="5337240" y="25400"/>
                </a:lnTo>
                <a:lnTo>
                  <a:pt x="5403551" y="38100"/>
                </a:lnTo>
                <a:close/>
              </a:path>
              <a:path w="8741410" h="2540000">
                <a:moveTo>
                  <a:pt x="5534992" y="50800"/>
                </a:moveTo>
                <a:lnTo>
                  <a:pt x="3210179" y="50800"/>
                </a:lnTo>
                <a:lnTo>
                  <a:pt x="3275700" y="38100"/>
                </a:lnTo>
                <a:lnTo>
                  <a:pt x="5469471" y="38100"/>
                </a:lnTo>
                <a:lnTo>
                  <a:pt x="5534992" y="50800"/>
                </a:lnTo>
                <a:close/>
              </a:path>
              <a:path w="8741410" h="2540000">
                <a:moveTo>
                  <a:pt x="5729073" y="63500"/>
                </a:moveTo>
                <a:lnTo>
                  <a:pt x="3016098" y="63500"/>
                </a:lnTo>
                <a:lnTo>
                  <a:pt x="3080370" y="50800"/>
                </a:lnTo>
                <a:lnTo>
                  <a:pt x="5664801" y="50800"/>
                </a:lnTo>
                <a:lnTo>
                  <a:pt x="5729073" y="63500"/>
                </a:lnTo>
                <a:close/>
              </a:path>
              <a:path w="8741410" h="2540000">
                <a:moveTo>
                  <a:pt x="5919254" y="88900"/>
                </a:moveTo>
                <a:lnTo>
                  <a:pt x="2825917" y="88900"/>
                </a:lnTo>
                <a:lnTo>
                  <a:pt x="2952260" y="63500"/>
                </a:lnTo>
                <a:lnTo>
                  <a:pt x="5792911" y="63500"/>
                </a:lnTo>
                <a:lnTo>
                  <a:pt x="5919254" y="88900"/>
                </a:lnTo>
                <a:close/>
              </a:path>
              <a:path w="8741410" h="2540000">
                <a:moveTo>
                  <a:pt x="6043761" y="101600"/>
                </a:moveTo>
                <a:lnTo>
                  <a:pt x="2701410" y="101600"/>
                </a:lnTo>
                <a:lnTo>
                  <a:pt x="2763430" y="88900"/>
                </a:lnTo>
                <a:lnTo>
                  <a:pt x="5981741" y="88900"/>
                </a:lnTo>
                <a:lnTo>
                  <a:pt x="6043761" y="101600"/>
                </a:lnTo>
                <a:close/>
              </a:path>
              <a:path w="8741410" h="2540000">
                <a:moveTo>
                  <a:pt x="6166365" y="114300"/>
                </a:moveTo>
                <a:lnTo>
                  <a:pt x="2578806" y="114300"/>
                </a:lnTo>
                <a:lnTo>
                  <a:pt x="2639866" y="101600"/>
                </a:lnTo>
                <a:lnTo>
                  <a:pt x="6105305" y="101600"/>
                </a:lnTo>
                <a:lnTo>
                  <a:pt x="6166365" y="114300"/>
                </a:lnTo>
                <a:close/>
              </a:path>
              <a:path w="8741410" h="2540000">
                <a:moveTo>
                  <a:pt x="6405593" y="152400"/>
                </a:moveTo>
                <a:lnTo>
                  <a:pt x="2339578" y="152400"/>
                </a:lnTo>
                <a:lnTo>
                  <a:pt x="2518238" y="114300"/>
                </a:lnTo>
                <a:lnTo>
                  <a:pt x="6226932" y="114300"/>
                </a:lnTo>
                <a:lnTo>
                  <a:pt x="6405593" y="152400"/>
                </a:lnTo>
                <a:close/>
              </a:path>
              <a:path w="8741410" h="2540000">
                <a:moveTo>
                  <a:pt x="6636393" y="190500"/>
                </a:moveTo>
                <a:lnTo>
                  <a:pt x="2108777" y="190500"/>
                </a:lnTo>
                <a:lnTo>
                  <a:pt x="2281067" y="152400"/>
                </a:lnTo>
                <a:lnTo>
                  <a:pt x="6464104" y="152400"/>
                </a:lnTo>
                <a:lnTo>
                  <a:pt x="6636393" y="190500"/>
                </a:lnTo>
                <a:close/>
              </a:path>
              <a:path w="8741410" h="2540000">
                <a:moveTo>
                  <a:pt x="6965607" y="254000"/>
                </a:moveTo>
                <a:lnTo>
                  <a:pt x="1779564" y="254000"/>
                </a:lnTo>
                <a:lnTo>
                  <a:pt x="2052457" y="190500"/>
                </a:lnTo>
                <a:lnTo>
                  <a:pt x="6692713" y="190500"/>
                </a:lnTo>
                <a:lnTo>
                  <a:pt x="6965607" y="254000"/>
                </a:lnTo>
                <a:close/>
              </a:path>
              <a:path w="8741410" h="2540000">
                <a:moveTo>
                  <a:pt x="6803637" y="2336800"/>
                </a:moveTo>
                <a:lnTo>
                  <a:pt x="1941533" y="2336800"/>
                </a:lnTo>
                <a:lnTo>
                  <a:pt x="1623098" y="2260600"/>
                </a:lnTo>
                <a:lnTo>
                  <a:pt x="1375174" y="2197100"/>
                </a:lnTo>
                <a:lnTo>
                  <a:pt x="1189012" y="2146300"/>
                </a:lnTo>
                <a:lnTo>
                  <a:pt x="1056851" y="2108200"/>
                </a:lnTo>
                <a:lnTo>
                  <a:pt x="1014264" y="2082800"/>
                </a:lnTo>
                <a:lnTo>
                  <a:pt x="891019" y="2044700"/>
                </a:lnTo>
                <a:lnTo>
                  <a:pt x="851471" y="2032000"/>
                </a:lnTo>
                <a:lnTo>
                  <a:pt x="812705" y="2006600"/>
                </a:lnTo>
                <a:lnTo>
                  <a:pt x="737549" y="1981200"/>
                </a:lnTo>
                <a:lnTo>
                  <a:pt x="701177" y="1968500"/>
                </a:lnTo>
                <a:lnTo>
                  <a:pt x="665620" y="1943100"/>
                </a:lnTo>
                <a:lnTo>
                  <a:pt x="596986" y="1917700"/>
                </a:lnTo>
                <a:lnTo>
                  <a:pt x="563925" y="1905000"/>
                </a:lnTo>
                <a:lnTo>
                  <a:pt x="531714" y="1879600"/>
                </a:lnTo>
                <a:lnTo>
                  <a:pt x="500359" y="1866900"/>
                </a:lnTo>
                <a:lnTo>
                  <a:pt x="469871" y="1854200"/>
                </a:lnTo>
                <a:lnTo>
                  <a:pt x="440258" y="1828800"/>
                </a:lnTo>
                <a:lnTo>
                  <a:pt x="411527" y="1816100"/>
                </a:lnTo>
                <a:lnTo>
                  <a:pt x="383688" y="1790700"/>
                </a:lnTo>
                <a:lnTo>
                  <a:pt x="356749" y="1778000"/>
                </a:lnTo>
                <a:lnTo>
                  <a:pt x="330718" y="1765300"/>
                </a:lnTo>
                <a:lnTo>
                  <a:pt x="305604" y="1739900"/>
                </a:lnTo>
                <a:lnTo>
                  <a:pt x="281415" y="1727200"/>
                </a:lnTo>
                <a:lnTo>
                  <a:pt x="258161" y="1701800"/>
                </a:lnTo>
                <a:lnTo>
                  <a:pt x="235849" y="1689100"/>
                </a:lnTo>
                <a:lnTo>
                  <a:pt x="214487" y="1663700"/>
                </a:lnTo>
                <a:lnTo>
                  <a:pt x="194085" y="1651000"/>
                </a:lnTo>
                <a:lnTo>
                  <a:pt x="174651" y="1625600"/>
                </a:lnTo>
                <a:lnTo>
                  <a:pt x="156193" y="1612900"/>
                </a:lnTo>
                <a:lnTo>
                  <a:pt x="138720" y="1587500"/>
                </a:lnTo>
                <a:lnTo>
                  <a:pt x="122240" y="1574800"/>
                </a:lnTo>
                <a:lnTo>
                  <a:pt x="106761" y="1549400"/>
                </a:lnTo>
                <a:lnTo>
                  <a:pt x="92293" y="1536700"/>
                </a:lnTo>
                <a:lnTo>
                  <a:pt x="78844" y="1511300"/>
                </a:lnTo>
                <a:lnTo>
                  <a:pt x="66422" y="1498600"/>
                </a:lnTo>
                <a:lnTo>
                  <a:pt x="55036" y="1473200"/>
                </a:lnTo>
                <a:lnTo>
                  <a:pt x="44693" y="1460500"/>
                </a:lnTo>
                <a:lnTo>
                  <a:pt x="35404" y="1435100"/>
                </a:lnTo>
                <a:lnTo>
                  <a:pt x="27175" y="1422400"/>
                </a:lnTo>
                <a:lnTo>
                  <a:pt x="20016" y="1397000"/>
                </a:lnTo>
                <a:lnTo>
                  <a:pt x="13935" y="1371600"/>
                </a:lnTo>
                <a:lnTo>
                  <a:pt x="8941" y="1358900"/>
                </a:lnTo>
                <a:lnTo>
                  <a:pt x="5042" y="1333500"/>
                </a:lnTo>
                <a:lnTo>
                  <a:pt x="2246" y="1320800"/>
                </a:lnTo>
                <a:lnTo>
                  <a:pt x="563" y="1295400"/>
                </a:lnTo>
                <a:lnTo>
                  <a:pt x="563" y="1257300"/>
                </a:lnTo>
                <a:lnTo>
                  <a:pt x="5042" y="1206500"/>
                </a:lnTo>
                <a:lnTo>
                  <a:pt x="8941" y="1193800"/>
                </a:lnTo>
                <a:lnTo>
                  <a:pt x="13935" y="1168400"/>
                </a:lnTo>
                <a:lnTo>
                  <a:pt x="20016" y="1155700"/>
                </a:lnTo>
                <a:lnTo>
                  <a:pt x="27175" y="1130300"/>
                </a:lnTo>
                <a:lnTo>
                  <a:pt x="35404" y="1104900"/>
                </a:lnTo>
                <a:lnTo>
                  <a:pt x="44693" y="1092200"/>
                </a:lnTo>
                <a:lnTo>
                  <a:pt x="55036" y="1066800"/>
                </a:lnTo>
                <a:lnTo>
                  <a:pt x="66422" y="1054100"/>
                </a:lnTo>
                <a:lnTo>
                  <a:pt x="78844" y="1028700"/>
                </a:lnTo>
                <a:lnTo>
                  <a:pt x="92293" y="1016000"/>
                </a:lnTo>
                <a:lnTo>
                  <a:pt x="106761" y="990600"/>
                </a:lnTo>
                <a:lnTo>
                  <a:pt x="122240" y="977900"/>
                </a:lnTo>
                <a:lnTo>
                  <a:pt x="138720" y="952500"/>
                </a:lnTo>
                <a:lnTo>
                  <a:pt x="156193" y="939800"/>
                </a:lnTo>
                <a:lnTo>
                  <a:pt x="174651" y="914400"/>
                </a:lnTo>
                <a:lnTo>
                  <a:pt x="194085" y="901700"/>
                </a:lnTo>
                <a:lnTo>
                  <a:pt x="214487" y="876300"/>
                </a:lnTo>
                <a:lnTo>
                  <a:pt x="235849" y="863600"/>
                </a:lnTo>
                <a:lnTo>
                  <a:pt x="258161" y="838200"/>
                </a:lnTo>
                <a:lnTo>
                  <a:pt x="281415" y="825500"/>
                </a:lnTo>
                <a:lnTo>
                  <a:pt x="305604" y="800100"/>
                </a:lnTo>
                <a:lnTo>
                  <a:pt x="330718" y="787400"/>
                </a:lnTo>
                <a:lnTo>
                  <a:pt x="356749" y="774700"/>
                </a:lnTo>
                <a:lnTo>
                  <a:pt x="383688" y="749300"/>
                </a:lnTo>
                <a:lnTo>
                  <a:pt x="411527" y="736600"/>
                </a:lnTo>
                <a:lnTo>
                  <a:pt x="440258" y="711200"/>
                </a:lnTo>
                <a:lnTo>
                  <a:pt x="469871" y="698500"/>
                </a:lnTo>
                <a:lnTo>
                  <a:pt x="500359" y="685800"/>
                </a:lnTo>
                <a:lnTo>
                  <a:pt x="531714" y="660400"/>
                </a:lnTo>
                <a:lnTo>
                  <a:pt x="563925" y="647700"/>
                </a:lnTo>
                <a:lnTo>
                  <a:pt x="596986" y="635000"/>
                </a:lnTo>
                <a:lnTo>
                  <a:pt x="630887" y="609600"/>
                </a:lnTo>
                <a:lnTo>
                  <a:pt x="701177" y="584200"/>
                </a:lnTo>
                <a:lnTo>
                  <a:pt x="737549" y="571500"/>
                </a:lnTo>
                <a:lnTo>
                  <a:pt x="774728" y="546100"/>
                </a:lnTo>
                <a:lnTo>
                  <a:pt x="891019" y="508000"/>
                </a:lnTo>
                <a:lnTo>
                  <a:pt x="931339" y="482600"/>
                </a:lnTo>
                <a:lnTo>
                  <a:pt x="1056851" y="444500"/>
                </a:lnTo>
                <a:lnTo>
                  <a:pt x="1189012" y="406400"/>
                </a:lnTo>
                <a:lnTo>
                  <a:pt x="1234504" y="381000"/>
                </a:lnTo>
                <a:lnTo>
                  <a:pt x="1472365" y="317500"/>
                </a:lnTo>
                <a:lnTo>
                  <a:pt x="1726786" y="254000"/>
                </a:lnTo>
                <a:lnTo>
                  <a:pt x="7018385" y="254000"/>
                </a:lnTo>
                <a:lnTo>
                  <a:pt x="7272806" y="317500"/>
                </a:lnTo>
                <a:lnTo>
                  <a:pt x="7510667" y="381000"/>
                </a:lnTo>
                <a:lnTo>
                  <a:pt x="7556158" y="406400"/>
                </a:lnTo>
                <a:lnTo>
                  <a:pt x="7688319" y="444500"/>
                </a:lnTo>
                <a:lnTo>
                  <a:pt x="7813831" y="482600"/>
                </a:lnTo>
                <a:lnTo>
                  <a:pt x="7854152" y="508000"/>
                </a:lnTo>
                <a:lnTo>
                  <a:pt x="7970443" y="546100"/>
                </a:lnTo>
                <a:lnTo>
                  <a:pt x="8007621" y="571500"/>
                </a:lnTo>
                <a:lnTo>
                  <a:pt x="8043993" y="584200"/>
                </a:lnTo>
                <a:lnTo>
                  <a:pt x="8114283" y="609600"/>
                </a:lnTo>
                <a:lnTo>
                  <a:pt x="8148185" y="635000"/>
                </a:lnTo>
                <a:lnTo>
                  <a:pt x="8181245" y="647700"/>
                </a:lnTo>
                <a:lnTo>
                  <a:pt x="8213457" y="660400"/>
                </a:lnTo>
                <a:lnTo>
                  <a:pt x="8244811" y="685800"/>
                </a:lnTo>
                <a:lnTo>
                  <a:pt x="8275299" y="698500"/>
                </a:lnTo>
                <a:lnTo>
                  <a:pt x="8304913" y="711200"/>
                </a:lnTo>
                <a:lnTo>
                  <a:pt x="8333643" y="736600"/>
                </a:lnTo>
                <a:lnTo>
                  <a:pt x="8361483" y="749300"/>
                </a:lnTo>
                <a:lnTo>
                  <a:pt x="8388422" y="774700"/>
                </a:lnTo>
                <a:lnTo>
                  <a:pt x="8414453" y="787400"/>
                </a:lnTo>
                <a:lnTo>
                  <a:pt x="8439566" y="800100"/>
                </a:lnTo>
                <a:lnTo>
                  <a:pt x="8463755" y="825500"/>
                </a:lnTo>
                <a:lnTo>
                  <a:pt x="8487010" y="838200"/>
                </a:lnTo>
                <a:lnTo>
                  <a:pt x="8509322" y="863600"/>
                </a:lnTo>
                <a:lnTo>
                  <a:pt x="8530683" y="876300"/>
                </a:lnTo>
                <a:lnTo>
                  <a:pt x="8551085" y="901700"/>
                </a:lnTo>
                <a:lnTo>
                  <a:pt x="8570520" y="914400"/>
                </a:lnTo>
                <a:lnTo>
                  <a:pt x="8588978" y="939800"/>
                </a:lnTo>
                <a:lnTo>
                  <a:pt x="8606451" y="952500"/>
                </a:lnTo>
                <a:lnTo>
                  <a:pt x="8622931" y="977900"/>
                </a:lnTo>
                <a:lnTo>
                  <a:pt x="8638409" y="990600"/>
                </a:lnTo>
                <a:lnTo>
                  <a:pt x="8652877" y="1016000"/>
                </a:lnTo>
                <a:lnTo>
                  <a:pt x="8666326" y="1028700"/>
                </a:lnTo>
                <a:lnTo>
                  <a:pt x="8678749" y="1054100"/>
                </a:lnTo>
                <a:lnTo>
                  <a:pt x="8690135" y="1066800"/>
                </a:lnTo>
                <a:lnTo>
                  <a:pt x="8700477" y="1092200"/>
                </a:lnTo>
                <a:lnTo>
                  <a:pt x="8709767" y="1104900"/>
                </a:lnTo>
                <a:lnTo>
                  <a:pt x="8717995" y="1130300"/>
                </a:lnTo>
                <a:lnTo>
                  <a:pt x="8725154" y="1155700"/>
                </a:lnTo>
                <a:lnTo>
                  <a:pt x="8731235" y="1168400"/>
                </a:lnTo>
                <a:lnTo>
                  <a:pt x="8736229" y="1193800"/>
                </a:lnTo>
                <a:lnTo>
                  <a:pt x="8740128" y="1206500"/>
                </a:lnTo>
                <a:lnTo>
                  <a:pt x="8740920" y="1206500"/>
                </a:lnTo>
                <a:lnTo>
                  <a:pt x="8740920" y="1320800"/>
                </a:lnTo>
                <a:lnTo>
                  <a:pt x="8740128" y="1333500"/>
                </a:lnTo>
                <a:lnTo>
                  <a:pt x="8736229" y="1358900"/>
                </a:lnTo>
                <a:lnTo>
                  <a:pt x="8731235" y="1371600"/>
                </a:lnTo>
                <a:lnTo>
                  <a:pt x="8725154" y="1397000"/>
                </a:lnTo>
                <a:lnTo>
                  <a:pt x="8717995" y="1422400"/>
                </a:lnTo>
                <a:lnTo>
                  <a:pt x="8709767" y="1435100"/>
                </a:lnTo>
                <a:lnTo>
                  <a:pt x="8700477" y="1460500"/>
                </a:lnTo>
                <a:lnTo>
                  <a:pt x="8690135" y="1473200"/>
                </a:lnTo>
                <a:lnTo>
                  <a:pt x="8678749" y="1498600"/>
                </a:lnTo>
                <a:lnTo>
                  <a:pt x="8666326" y="1511300"/>
                </a:lnTo>
                <a:lnTo>
                  <a:pt x="8652877" y="1536700"/>
                </a:lnTo>
                <a:lnTo>
                  <a:pt x="8638409" y="1549400"/>
                </a:lnTo>
                <a:lnTo>
                  <a:pt x="8622931" y="1574800"/>
                </a:lnTo>
                <a:lnTo>
                  <a:pt x="8606451" y="1587500"/>
                </a:lnTo>
                <a:lnTo>
                  <a:pt x="8588978" y="1612900"/>
                </a:lnTo>
                <a:lnTo>
                  <a:pt x="8570520" y="1625600"/>
                </a:lnTo>
                <a:lnTo>
                  <a:pt x="8551085" y="1651000"/>
                </a:lnTo>
                <a:lnTo>
                  <a:pt x="8530683" y="1663700"/>
                </a:lnTo>
                <a:lnTo>
                  <a:pt x="8509322" y="1689100"/>
                </a:lnTo>
                <a:lnTo>
                  <a:pt x="8487010" y="1701800"/>
                </a:lnTo>
                <a:lnTo>
                  <a:pt x="8463755" y="1727200"/>
                </a:lnTo>
                <a:lnTo>
                  <a:pt x="8439566" y="1739900"/>
                </a:lnTo>
                <a:lnTo>
                  <a:pt x="8414453" y="1765300"/>
                </a:lnTo>
                <a:lnTo>
                  <a:pt x="8388422" y="1778000"/>
                </a:lnTo>
                <a:lnTo>
                  <a:pt x="8361483" y="1790700"/>
                </a:lnTo>
                <a:lnTo>
                  <a:pt x="8333643" y="1816100"/>
                </a:lnTo>
                <a:lnTo>
                  <a:pt x="8304913" y="1828800"/>
                </a:lnTo>
                <a:lnTo>
                  <a:pt x="8275299" y="1854200"/>
                </a:lnTo>
                <a:lnTo>
                  <a:pt x="8244811" y="1866900"/>
                </a:lnTo>
                <a:lnTo>
                  <a:pt x="8213457" y="1879600"/>
                </a:lnTo>
                <a:lnTo>
                  <a:pt x="8181245" y="1905000"/>
                </a:lnTo>
                <a:lnTo>
                  <a:pt x="8148185" y="1917700"/>
                </a:lnTo>
                <a:lnTo>
                  <a:pt x="8079550" y="1943100"/>
                </a:lnTo>
                <a:lnTo>
                  <a:pt x="8043993" y="1968500"/>
                </a:lnTo>
                <a:lnTo>
                  <a:pt x="8007621" y="1981200"/>
                </a:lnTo>
                <a:lnTo>
                  <a:pt x="7932466" y="2006600"/>
                </a:lnTo>
                <a:lnTo>
                  <a:pt x="7893699" y="2032000"/>
                </a:lnTo>
                <a:lnTo>
                  <a:pt x="7854152" y="2044700"/>
                </a:lnTo>
                <a:lnTo>
                  <a:pt x="7730907" y="2082800"/>
                </a:lnTo>
                <a:lnTo>
                  <a:pt x="7688319" y="2108200"/>
                </a:lnTo>
                <a:lnTo>
                  <a:pt x="7556158" y="2146300"/>
                </a:lnTo>
                <a:lnTo>
                  <a:pt x="7369997" y="2197100"/>
                </a:lnTo>
                <a:lnTo>
                  <a:pt x="7122073" y="2260600"/>
                </a:lnTo>
                <a:lnTo>
                  <a:pt x="6803637" y="2336800"/>
                </a:lnTo>
                <a:close/>
              </a:path>
              <a:path w="8741410" h="2540000">
                <a:moveTo>
                  <a:pt x="6522080" y="2387600"/>
                </a:moveTo>
                <a:lnTo>
                  <a:pt x="2223090" y="2387600"/>
                </a:lnTo>
                <a:lnTo>
                  <a:pt x="1996706" y="2336800"/>
                </a:lnTo>
                <a:lnTo>
                  <a:pt x="6748464" y="2336800"/>
                </a:lnTo>
                <a:lnTo>
                  <a:pt x="6522080" y="2387600"/>
                </a:lnTo>
                <a:close/>
              </a:path>
              <a:path w="8741410" h="2540000">
                <a:moveTo>
                  <a:pt x="6346555" y="2413000"/>
                </a:moveTo>
                <a:lnTo>
                  <a:pt x="2398616" y="2413000"/>
                </a:lnTo>
                <a:lnTo>
                  <a:pt x="2281067" y="2387600"/>
                </a:lnTo>
                <a:lnTo>
                  <a:pt x="6464104" y="2387600"/>
                </a:lnTo>
                <a:lnTo>
                  <a:pt x="6346555" y="2413000"/>
                </a:lnTo>
                <a:close/>
              </a:path>
              <a:path w="8741410" h="2540000">
                <a:moveTo>
                  <a:pt x="6166365" y="2438400"/>
                </a:moveTo>
                <a:lnTo>
                  <a:pt x="2578806" y="2438400"/>
                </a:lnTo>
                <a:lnTo>
                  <a:pt x="2458172" y="2413000"/>
                </a:lnTo>
                <a:lnTo>
                  <a:pt x="6286998" y="2413000"/>
                </a:lnTo>
                <a:lnTo>
                  <a:pt x="6166365" y="2438400"/>
                </a:lnTo>
                <a:close/>
              </a:path>
              <a:path w="8741410" h="2540000">
                <a:moveTo>
                  <a:pt x="6043761" y="2451100"/>
                </a:moveTo>
                <a:lnTo>
                  <a:pt x="2701410" y="2451100"/>
                </a:lnTo>
                <a:lnTo>
                  <a:pt x="2639866" y="2438400"/>
                </a:lnTo>
                <a:lnTo>
                  <a:pt x="6105305" y="2438400"/>
                </a:lnTo>
                <a:lnTo>
                  <a:pt x="6043761" y="2451100"/>
                </a:lnTo>
                <a:close/>
              </a:path>
              <a:path w="8741410" h="2540000">
                <a:moveTo>
                  <a:pt x="5856308" y="2476500"/>
                </a:moveTo>
                <a:lnTo>
                  <a:pt x="2888863" y="2476500"/>
                </a:lnTo>
                <a:lnTo>
                  <a:pt x="2763430" y="2451100"/>
                </a:lnTo>
                <a:lnTo>
                  <a:pt x="5981741" y="2451100"/>
                </a:lnTo>
                <a:lnTo>
                  <a:pt x="5856308" y="2476500"/>
                </a:lnTo>
                <a:close/>
              </a:path>
              <a:path w="8741410" h="2540000">
                <a:moveTo>
                  <a:pt x="5729073" y="2489200"/>
                </a:moveTo>
                <a:lnTo>
                  <a:pt x="3016098" y="2489200"/>
                </a:lnTo>
                <a:lnTo>
                  <a:pt x="2952260" y="2476500"/>
                </a:lnTo>
                <a:lnTo>
                  <a:pt x="5792911" y="2476500"/>
                </a:lnTo>
                <a:lnTo>
                  <a:pt x="5729073" y="2489200"/>
                </a:lnTo>
                <a:close/>
              </a:path>
              <a:path w="8741410" h="2540000">
                <a:moveTo>
                  <a:pt x="5534992" y="2501900"/>
                </a:moveTo>
                <a:lnTo>
                  <a:pt x="3210179" y="2501900"/>
                </a:lnTo>
                <a:lnTo>
                  <a:pt x="3145066" y="2489200"/>
                </a:lnTo>
                <a:lnTo>
                  <a:pt x="5600105" y="2489200"/>
                </a:lnTo>
                <a:lnTo>
                  <a:pt x="5534992" y="2501900"/>
                </a:lnTo>
                <a:close/>
              </a:path>
              <a:path w="8741410" h="2540000">
                <a:moveTo>
                  <a:pt x="5403551" y="2514600"/>
                </a:moveTo>
                <a:lnTo>
                  <a:pt x="3341620" y="2514600"/>
                </a:lnTo>
                <a:lnTo>
                  <a:pt x="3275700" y="2501900"/>
                </a:lnTo>
                <a:lnTo>
                  <a:pt x="5469471" y="2501900"/>
                </a:lnTo>
                <a:lnTo>
                  <a:pt x="5403551" y="2514600"/>
                </a:lnTo>
                <a:close/>
              </a:path>
              <a:path w="8741410" h="2540000">
                <a:moveTo>
                  <a:pt x="5203479" y="2527300"/>
                </a:moveTo>
                <a:lnTo>
                  <a:pt x="3541692" y="2527300"/>
                </a:lnTo>
                <a:lnTo>
                  <a:pt x="3474625" y="2514600"/>
                </a:lnTo>
                <a:lnTo>
                  <a:pt x="5270546" y="2514600"/>
                </a:lnTo>
                <a:lnTo>
                  <a:pt x="5203479" y="2527300"/>
                </a:lnTo>
                <a:close/>
              </a:path>
              <a:path w="8741410" h="2540000">
                <a:moveTo>
                  <a:pt x="4931638" y="2540000"/>
                </a:moveTo>
                <a:lnTo>
                  <a:pt x="3813533" y="2540000"/>
                </a:lnTo>
                <a:lnTo>
                  <a:pt x="3745054" y="2527300"/>
                </a:lnTo>
                <a:lnTo>
                  <a:pt x="5000117" y="2527300"/>
                </a:lnTo>
                <a:lnTo>
                  <a:pt x="4931638" y="2540000"/>
                </a:lnTo>
                <a:close/>
              </a:path>
            </a:pathLst>
          </a:custGeom>
          <a:solidFill>
            <a:srgbClr val="FFFFFF"/>
          </a:solidFill>
        </p:spPr>
        <p:txBody>
          <a:bodyPr wrap="square" lIns="0" tIns="0" rIns="0" bIns="0" rtlCol="0"/>
          <a:lstStyle/>
          <a:p>
            <a:endParaRPr dirty="0"/>
          </a:p>
        </p:txBody>
      </p:sp>
      <p:sp>
        <p:nvSpPr>
          <p:cNvPr id="9" name="object 9"/>
          <p:cNvSpPr txBox="1"/>
          <p:nvPr/>
        </p:nvSpPr>
        <p:spPr>
          <a:xfrm>
            <a:off x="395479" y="1517759"/>
            <a:ext cx="7693025" cy="4140200"/>
          </a:xfrm>
          <a:prstGeom prst="rect">
            <a:avLst/>
          </a:prstGeom>
        </p:spPr>
        <p:txBody>
          <a:bodyPr vert="horz" wrap="square" lIns="0" tIns="12700" rIns="0" bIns="0" rtlCol="0">
            <a:spAutoFit/>
          </a:bodyPr>
          <a:lstStyle/>
          <a:p>
            <a:pPr marR="290830" algn="ctr">
              <a:lnSpc>
                <a:spcPct val="100000"/>
              </a:lnSpc>
              <a:spcBef>
                <a:spcPts val="100"/>
              </a:spcBef>
            </a:pPr>
            <a:r>
              <a:rPr sz="3000" dirty="0">
                <a:latin typeface="Cambria"/>
                <a:cs typeface="Cambria"/>
              </a:rPr>
              <a:t>No</a:t>
            </a:r>
            <a:r>
              <a:rPr sz="3000" spc="-160" dirty="0">
                <a:latin typeface="Cambria"/>
                <a:cs typeface="Cambria"/>
              </a:rPr>
              <a:t> </a:t>
            </a:r>
            <a:r>
              <a:rPr sz="3000" spc="-10" dirty="0">
                <a:latin typeface="Cambria"/>
                <a:cs typeface="Cambria"/>
              </a:rPr>
              <a:t>Answer:</a:t>
            </a:r>
            <a:endParaRPr sz="3000" dirty="0">
              <a:latin typeface="Cambria"/>
              <a:cs typeface="Cambria"/>
            </a:endParaRPr>
          </a:p>
          <a:p>
            <a:pPr marL="12065" marR="5080" algn="ctr">
              <a:lnSpc>
                <a:spcPct val="115700"/>
              </a:lnSpc>
              <a:spcBef>
                <a:spcPts val="1530"/>
              </a:spcBef>
            </a:pPr>
            <a:r>
              <a:rPr sz="2700" dirty="0">
                <a:latin typeface="Verdana"/>
                <a:cs typeface="Verdana"/>
              </a:rPr>
              <a:t>Selected</a:t>
            </a:r>
            <a:r>
              <a:rPr sz="2700" spc="-114" dirty="0">
                <a:latin typeface="Verdana"/>
                <a:cs typeface="Verdana"/>
              </a:rPr>
              <a:t> </a:t>
            </a:r>
            <a:r>
              <a:rPr sz="2700" spc="-75" dirty="0">
                <a:latin typeface="Verdana"/>
                <a:cs typeface="Verdana"/>
              </a:rPr>
              <a:t>when</a:t>
            </a:r>
            <a:r>
              <a:rPr sz="2700" spc="-110" dirty="0">
                <a:latin typeface="Verdana"/>
                <a:cs typeface="Verdana"/>
              </a:rPr>
              <a:t> </a:t>
            </a:r>
            <a:r>
              <a:rPr sz="2700" spc="-70" dirty="0">
                <a:latin typeface="Verdana"/>
                <a:cs typeface="Verdana"/>
              </a:rPr>
              <a:t>the</a:t>
            </a:r>
            <a:r>
              <a:rPr sz="2700" spc="-110" dirty="0">
                <a:latin typeface="Verdana"/>
                <a:cs typeface="Verdana"/>
              </a:rPr>
              <a:t> </a:t>
            </a:r>
            <a:r>
              <a:rPr sz="2700" spc="-30" dirty="0">
                <a:latin typeface="Verdana"/>
                <a:cs typeface="Verdana"/>
              </a:rPr>
              <a:t>customer</a:t>
            </a:r>
            <a:r>
              <a:rPr sz="2700" spc="-110" dirty="0">
                <a:latin typeface="Verdana"/>
                <a:cs typeface="Verdana"/>
              </a:rPr>
              <a:t> </a:t>
            </a:r>
            <a:r>
              <a:rPr sz="2700" dirty="0">
                <a:latin typeface="Verdana"/>
                <a:cs typeface="Verdana"/>
              </a:rPr>
              <a:t>does</a:t>
            </a:r>
            <a:r>
              <a:rPr sz="2700" spc="-114" dirty="0">
                <a:latin typeface="Verdana"/>
                <a:cs typeface="Verdana"/>
              </a:rPr>
              <a:t> </a:t>
            </a:r>
            <a:r>
              <a:rPr sz="2700" spc="-85" dirty="0">
                <a:latin typeface="Verdana"/>
                <a:cs typeface="Verdana"/>
              </a:rPr>
              <a:t>not</a:t>
            </a:r>
            <a:r>
              <a:rPr sz="2700" spc="-110" dirty="0">
                <a:latin typeface="Verdana"/>
                <a:cs typeface="Verdana"/>
              </a:rPr>
              <a:t> </a:t>
            </a:r>
            <a:r>
              <a:rPr sz="2700" spc="-10" dirty="0">
                <a:latin typeface="Verdana"/>
                <a:cs typeface="Verdana"/>
              </a:rPr>
              <a:t>answer </a:t>
            </a:r>
            <a:r>
              <a:rPr sz="2700" spc="-70" dirty="0">
                <a:latin typeface="Verdana"/>
                <a:cs typeface="Verdana"/>
              </a:rPr>
              <a:t>the</a:t>
            </a:r>
            <a:r>
              <a:rPr sz="2700" spc="-175" dirty="0">
                <a:latin typeface="Verdana"/>
                <a:cs typeface="Verdana"/>
              </a:rPr>
              <a:t> </a:t>
            </a:r>
            <a:r>
              <a:rPr sz="2700" spc="-20" dirty="0">
                <a:latin typeface="Verdana"/>
                <a:cs typeface="Verdana"/>
              </a:rPr>
              <a:t>call</a:t>
            </a:r>
            <a:endParaRPr sz="2700" dirty="0">
              <a:latin typeface="Verdana"/>
              <a:cs typeface="Verdana"/>
            </a:endParaRPr>
          </a:p>
          <a:p>
            <a:pPr>
              <a:lnSpc>
                <a:spcPct val="100000"/>
              </a:lnSpc>
            </a:pPr>
            <a:endParaRPr sz="2700" dirty="0">
              <a:latin typeface="Verdana"/>
              <a:cs typeface="Verdana"/>
            </a:endParaRPr>
          </a:p>
          <a:p>
            <a:pPr>
              <a:lnSpc>
                <a:spcPct val="100000"/>
              </a:lnSpc>
              <a:spcBef>
                <a:spcPts val="484"/>
              </a:spcBef>
            </a:pPr>
            <a:endParaRPr sz="2700" dirty="0">
              <a:latin typeface="Verdana"/>
              <a:cs typeface="Verdana"/>
            </a:endParaRPr>
          </a:p>
          <a:p>
            <a:pPr marL="1587500">
              <a:lnSpc>
                <a:spcPct val="100000"/>
              </a:lnSpc>
            </a:pPr>
            <a:r>
              <a:rPr sz="3000" dirty="0">
                <a:latin typeface="Cambria"/>
                <a:cs typeface="Cambria"/>
              </a:rPr>
              <a:t>Product</a:t>
            </a:r>
            <a:r>
              <a:rPr sz="3000" spc="45" dirty="0">
                <a:latin typeface="Cambria"/>
                <a:cs typeface="Cambria"/>
              </a:rPr>
              <a:t> </a:t>
            </a:r>
            <a:r>
              <a:rPr sz="3000" dirty="0">
                <a:latin typeface="Cambria"/>
                <a:cs typeface="Cambria"/>
              </a:rPr>
              <a:t>Not</a:t>
            </a:r>
            <a:r>
              <a:rPr sz="3000" spc="50" dirty="0">
                <a:latin typeface="Cambria"/>
                <a:cs typeface="Cambria"/>
              </a:rPr>
              <a:t> as </a:t>
            </a:r>
            <a:r>
              <a:rPr sz="3000" spc="60" dirty="0">
                <a:latin typeface="Cambria"/>
                <a:cs typeface="Cambria"/>
              </a:rPr>
              <a:t>Expected:</a:t>
            </a:r>
            <a:endParaRPr sz="3000" dirty="0">
              <a:latin typeface="Cambria"/>
              <a:cs typeface="Cambria"/>
            </a:endParaRPr>
          </a:p>
          <a:p>
            <a:pPr marL="804545" marR="796925" algn="ctr">
              <a:lnSpc>
                <a:spcPct val="115700"/>
              </a:lnSpc>
              <a:spcBef>
                <a:spcPts val="1620"/>
              </a:spcBef>
            </a:pPr>
            <a:r>
              <a:rPr sz="2700" dirty="0">
                <a:latin typeface="Verdana"/>
                <a:cs typeface="Verdana"/>
              </a:rPr>
              <a:t>Selected</a:t>
            </a:r>
            <a:r>
              <a:rPr sz="2700" spc="-100" dirty="0">
                <a:latin typeface="Verdana"/>
                <a:cs typeface="Verdana"/>
              </a:rPr>
              <a:t> </a:t>
            </a:r>
            <a:r>
              <a:rPr sz="2700" spc="-75" dirty="0">
                <a:latin typeface="Verdana"/>
                <a:cs typeface="Verdana"/>
              </a:rPr>
              <a:t>when</a:t>
            </a:r>
            <a:r>
              <a:rPr sz="2700" spc="-100" dirty="0">
                <a:latin typeface="Verdana"/>
                <a:cs typeface="Verdana"/>
              </a:rPr>
              <a:t> </a:t>
            </a:r>
            <a:r>
              <a:rPr sz="2700" spc="-70" dirty="0">
                <a:latin typeface="Verdana"/>
                <a:cs typeface="Verdana"/>
              </a:rPr>
              <a:t>the</a:t>
            </a:r>
            <a:r>
              <a:rPr sz="2700" spc="-100" dirty="0">
                <a:latin typeface="Verdana"/>
                <a:cs typeface="Verdana"/>
              </a:rPr>
              <a:t> </a:t>
            </a:r>
            <a:r>
              <a:rPr sz="2700" spc="-25" dirty="0">
                <a:latin typeface="Verdana"/>
                <a:cs typeface="Verdana"/>
              </a:rPr>
              <a:t>product</a:t>
            </a:r>
            <a:r>
              <a:rPr sz="2700" spc="-95" dirty="0">
                <a:latin typeface="Verdana"/>
                <a:cs typeface="Verdana"/>
              </a:rPr>
              <a:t> </a:t>
            </a:r>
            <a:r>
              <a:rPr sz="2700" dirty="0">
                <a:latin typeface="Verdana"/>
                <a:cs typeface="Verdana"/>
              </a:rPr>
              <a:t>does</a:t>
            </a:r>
            <a:r>
              <a:rPr sz="2700" spc="-25" dirty="0">
                <a:latin typeface="Verdana"/>
                <a:cs typeface="Verdana"/>
              </a:rPr>
              <a:t>n</a:t>
            </a:r>
            <a:r>
              <a:rPr lang="en-US" sz="2700" spc="-25" dirty="0">
                <a:latin typeface="Verdana"/>
                <a:cs typeface="Verdana"/>
              </a:rPr>
              <a:t>'</a:t>
            </a:r>
            <a:r>
              <a:rPr sz="2700" spc="-25" dirty="0">
                <a:latin typeface="Verdana"/>
                <a:cs typeface="Verdana"/>
              </a:rPr>
              <a:t>t </a:t>
            </a:r>
            <a:r>
              <a:rPr sz="2700" spc="-55" dirty="0">
                <a:latin typeface="Verdana"/>
                <a:cs typeface="Verdana"/>
              </a:rPr>
              <a:t>meet</a:t>
            </a:r>
            <a:r>
              <a:rPr sz="2700" spc="-165" dirty="0">
                <a:latin typeface="Verdana"/>
                <a:cs typeface="Verdana"/>
              </a:rPr>
              <a:t> </a:t>
            </a:r>
            <a:r>
              <a:rPr sz="2700" spc="-70" dirty="0">
                <a:latin typeface="Verdana"/>
                <a:cs typeface="Verdana"/>
              </a:rPr>
              <a:t>the</a:t>
            </a:r>
            <a:r>
              <a:rPr sz="2700" spc="-165" dirty="0">
                <a:latin typeface="Verdana"/>
                <a:cs typeface="Verdana"/>
              </a:rPr>
              <a:t> </a:t>
            </a:r>
            <a:r>
              <a:rPr sz="2700" spc="-45" dirty="0">
                <a:latin typeface="Verdana"/>
                <a:cs typeface="Verdana"/>
              </a:rPr>
              <a:t>customer's</a:t>
            </a:r>
            <a:r>
              <a:rPr sz="2700" spc="-160" dirty="0">
                <a:latin typeface="Verdana"/>
                <a:cs typeface="Verdana"/>
              </a:rPr>
              <a:t> </a:t>
            </a:r>
            <a:r>
              <a:rPr sz="2700" spc="-10" dirty="0">
                <a:latin typeface="Verdana"/>
                <a:cs typeface="Verdana"/>
              </a:rPr>
              <a:t>expectations.</a:t>
            </a:r>
            <a:endParaRPr sz="2700" dirty="0">
              <a:latin typeface="Verdana"/>
              <a:cs typeface="Verdana"/>
            </a:endParaRPr>
          </a:p>
        </p:txBody>
      </p:sp>
      <p:sp>
        <p:nvSpPr>
          <p:cNvPr id="10" name="object 10"/>
          <p:cNvSpPr txBox="1"/>
          <p:nvPr/>
        </p:nvSpPr>
        <p:spPr>
          <a:xfrm>
            <a:off x="10108010" y="1517759"/>
            <a:ext cx="7792084" cy="4578985"/>
          </a:xfrm>
          <a:prstGeom prst="rect">
            <a:avLst/>
          </a:prstGeom>
        </p:spPr>
        <p:txBody>
          <a:bodyPr vert="horz" wrap="square" lIns="0" tIns="12700" rIns="0" bIns="0" rtlCol="0">
            <a:spAutoFit/>
          </a:bodyPr>
          <a:lstStyle/>
          <a:p>
            <a:pPr marR="75565" algn="ctr">
              <a:lnSpc>
                <a:spcPct val="100000"/>
              </a:lnSpc>
              <a:spcBef>
                <a:spcPts val="100"/>
              </a:spcBef>
            </a:pPr>
            <a:r>
              <a:rPr sz="3000" dirty="0">
                <a:latin typeface="Cambria"/>
                <a:cs typeface="Cambria"/>
              </a:rPr>
              <a:t>Product</a:t>
            </a:r>
            <a:r>
              <a:rPr sz="3000" spc="130" dirty="0">
                <a:latin typeface="Cambria"/>
                <a:cs typeface="Cambria"/>
              </a:rPr>
              <a:t> </a:t>
            </a:r>
            <a:r>
              <a:rPr sz="3000" spc="50" dirty="0">
                <a:latin typeface="Cambria"/>
                <a:cs typeface="Cambria"/>
              </a:rPr>
              <a:t>Quality</a:t>
            </a:r>
            <a:r>
              <a:rPr sz="3000" spc="135" dirty="0">
                <a:latin typeface="Cambria"/>
                <a:cs typeface="Cambria"/>
              </a:rPr>
              <a:t> </a:t>
            </a:r>
            <a:r>
              <a:rPr sz="3000" spc="-10" dirty="0">
                <a:latin typeface="Cambria"/>
                <a:cs typeface="Cambria"/>
              </a:rPr>
              <a:t>Issues:</a:t>
            </a:r>
            <a:endParaRPr sz="3000" dirty="0">
              <a:latin typeface="Cambria"/>
              <a:cs typeface="Cambria"/>
            </a:endParaRPr>
          </a:p>
          <a:p>
            <a:pPr marL="12700" marR="5080" indent="-635" algn="ctr">
              <a:lnSpc>
                <a:spcPct val="115300"/>
              </a:lnSpc>
              <a:spcBef>
                <a:spcPts val="1600"/>
              </a:spcBef>
            </a:pPr>
            <a:r>
              <a:rPr sz="2400" dirty="0">
                <a:latin typeface="Verdana"/>
                <a:cs typeface="Verdana"/>
              </a:rPr>
              <a:t>Selected</a:t>
            </a:r>
            <a:r>
              <a:rPr sz="2400" spc="-135" dirty="0">
                <a:latin typeface="Verdana"/>
                <a:cs typeface="Verdana"/>
              </a:rPr>
              <a:t> </a:t>
            </a:r>
            <a:r>
              <a:rPr sz="2400" spc="-70" dirty="0">
                <a:latin typeface="Verdana"/>
                <a:cs typeface="Verdana"/>
              </a:rPr>
              <a:t>when</a:t>
            </a:r>
            <a:r>
              <a:rPr sz="2400" spc="-135" dirty="0">
                <a:latin typeface="Verdana"/>
                <a:cs typeface="Verdana"/>
              </a:rPr>
              <a:t> </a:t>
            </a:r>
            <a:r>
              <a:rPr sz="2400" spc="-65" dirty="0">
                <a:latin typeface="Verdana"/>
                <a:cs typeface="Verdana"/>
              </a:rPr>
              <a:t>the</a:t>
            </a:r>
            <a:r>
              <a:rPr sz="2400" spc="-135" dirty="0">
                <a:latin typeface="Verdana"/>
                <a:cs typeface="Verdana"/>
              </a:rPr>
              <a:t> </a:t>
            </a:r>
            <a:r>
              <a:rPr sz="2400" spc="-40" dirty="0">
                <a:latin typeface="Verdana"/>
                <a:cs typeface="Verdana"/>
              </a:rPr>
              <a:t>customer</a:t>
            </a:r>
            <a:r>
              <a:rPr sz="2400" spc="-135" dirty="0">
                <a:latin typeface="Verdana"/>
                <a:cs typeface="Verdana"/>
              </a:rPr>
              <a:t> </a:t>
            </a:r>
            <a:r>
              <a:rPr sz="2400" spc="-40" dirty="0">
                <a:latin typeface="Verdana"/>
                <a:cs typeface="Verdana"/>
              </a:rPr>
              <a:t>reports</a:t>
            </a:r>
            <a:r>
              <a:rPr sz="2400" spc="-135" dirty="0">
                <a:latin typeface="Verdana"/>
                <a:cs typeface="Verdana"/>
              </a:rPr>
              <a:t> </a:t>
            </a:r>
            <a:r>
              <a:rPr sz="2400" spc="-120" dirty="0">
                <a:latin typeface="Verdana"/>
                <a:cs typeface="Verdana"/>
              </a:rPr>
              <a:t>an</a:t>
            </a:r>
            <a:r>
              <a:rPr sz="2400" spc="-135" dirty="0">
                <a:latin typeface="Verdana"/>
                <a:cs typeface="Verdana"/>
              </a:rPr>
              <a:t> </a:t>
            </a:r>
            <a:r>
              <a:rPr sz="2400" spc="-10" dirty="0">
                <a:latin typeface="Verdana"/>
                <a:cs typeface="Verdana"/>
              </a:rPr>
              <a:t>issue</a:t>
            </a:r>
            <a:r>
              <a:rPr sz="2400" spc="-135" dirty="0">
                <a:latin typeface="Verdana"/>
                <a:cs typeface="Verdana"/>
              </a:rPr>
              <a:t> </a:t>
            </a:r>
            <a:r>
              <a:rPr sz="2400" spc="-20" dirty="0">
                <a:latin typeface="Verdana"/>
                <a:cs typeface="Verdana"/>
              </a:rPr>
              <a:t>with </a:t>
            </a:r>
            <a:r>
              <a:rPr sz="2400" spc="-30" dirty="0">
                <a:latin typeface="Verdana"/>
                <a:cs typeface="Verdana"/>
              </a:rPr>
              <a:t>product</a:t>
            </a:r>
            <a:r>
              <a:rPr sz="2400" spc="-165" dirty="0">
                <a:latin typeface="Verdana"/>
                <a:cs typeface="Verdana"/>
              </a:rPr>
              <a:t> </a:t>
            </a:r>
            <a:r>
              <a:rPr sz="2400" spc="-85" dirty="0">
                <a:latin typeface="Verdana"/>
                <a:cs typeface="Verdana"/>
              </a:rPr>
              <a:t>quality</a:t>
            </a:r>
            <a:r>
              <a:rPr sz="2400" spc="-160" dirty="0">
                <a:latin typeface="Verdana"/>
                <a:cs typeface="Verdana"/>
              </a:rPr>
              <a:t> </a:t>
            </a:r>
            <a:r>
              <a:rPr sz="2400" spc="-100" dirty="0">
                <a:latin typeface="Verdana"/>
                <a:cs typeface="Verdana"/>
              </a:rPr>
              <a:t>(damaged,</a:t>
            </a:r>
            <a:r>
              <a:rPr sz="2400" spc="-160" dirty="0">
                <a:latin typeface="Verdana"/>
                <a:cs typeface="Verdana"/>
              </a:rPr>
              <a:t> </a:t>
            </a:r>
            <a:r>
              <a:rPr sz="2400" dirty="0">
                <a:latin typeface="Verdana"/>
                <a:cs typeface="Verdana"/>
              </a:rPr>
              <a:t>poor</a:t>
            </a:r>
            <a:r>
              <a:rPr sz="2400" spc="-160" dirty="0">
                <a:latin typeface="Verdana"/>
                <a:cs typeface="Verdana"/>
              </a:rPr>
              <a:t> </a:t>
            </a:r>
            <a:r>
              <a:rPr sz="2400" spc="-105" dirty="0">
                <a:latin typeface="Verdana"/>
                <a:cs typeface="Verdana"/>
              </a:rPr>
              <a:t>quality,</a:t>
            </a:r>
            <a:r>
              <a:rPr sz="2400" spc="-160" dirty="0">
                <a:latin typeface="Verdana"/>
                <a:cs typeface="Verdana"/>
              </a:rPr>
              <a:t> </a:t>
            </a:r>
            <a:r>
              <a:rPr sz="2400" spc="-55" dirty="0">
                <a:latin typeface="Verdana"/>
                <a:cs typeface="Verdana"/>
              </a:rPr>
              <a:t>or</a:t>
            </a:r>
            <a:r>
              <a:rPr sz="2400" spc="-160" dirty="0">
                <a:latin typeface="Verdana"/>
                <a:cs typeface="Verdana"/>
              </a:rPr>
              <a:t> </a:t>
            </a:r>
            <a:r>
              <a:rPr sz="2400" spc="-70" dirty="0">
                <a:latin typeface="Verdana"/>
                <a:cs typeface="Verdana"/>
              </a:rPr>
              <a:t>defective).</a:t>
            </a:r>
            <a:endParaRPr sz="2400" dirty="0">
              <a:latin typeface="Verdana"/>
              <a:cs typeface="Verdana"/>
            </a:endParaRPr>
          </a:p>
          <a:p>
            <a:pPr>
              <a:lnSpc>
                <a:spcPct val="100000"/>
              </a:lnSpc>
            </a:pPr>
            <a:endParaRPr sz="2400" dirty="0">
              <a:latin typeface="Verdana"/>
              <a:cs typeface="Verdana"/>
            </a:endParaRPr>
          </a:p>
          <a:p>
            <a:pPr>
              <a:lnSpc>
                <a:spcPct val="100000"/>
              </a:lnSpc>
              <a:spcBef>
                <a:spcPts val="2005"/>
              </a:spcBef>
            </a:pPr>
            <a:endParaRPr sz="2400" dirty="0">
              <a:latin typeface="Verdana"/>
              <a:cs typeface="Verdana"/>
            </a:endParaRPr>
          </a:p>
          <a:p>
            <a:pPr marR="74930" algn="ctr">
              <a:lnSpc>
                <a:spcPct val="100000"/>
              </a:lnSpc>
            </a:pPr>
            <a:r>
              <a:rPr sz="3000" dirty="0">
                <a:latin typeface="Cambria"/>
                <a:cs typeface="Cambria"/>
              </a:rPr>
              <a:t>Delivery</a:t>
            </a:r>
            <a:r>
              <a:rPr sz="3000" spc="210" dirty="0">
                <a:latin typeface="Cambria"/>
                <a:cs typeface="Cambria"/>
              </a:rPr>
              <a:t> </a:t>
            </a:r>
            <a:r>
              <a:rPr sz="3000" spc="-10" dirty="0">
                <a:latin typeface="Cambria"/>
                <a:cs typeface="Cambria"/>
              </a:rPr>
              <a:t>Delays:</a:t>
            </a:r>
            <a:endParaRPr sz="3000" dirty="0">
              <a:latin typeface="Cambria"/>
              <a:cs typeface="Cambria"/>
            </a:endParaRPr>
          </a:p>
          <a:p>
            <a:pPr marL="557530" marR="903605" algn="ctr">
              <a:lnSpc>
                <a:spcPct val="115700"/>
              </a:lnSpc>
              <a:spcBef>
                <a:spcPts val="1320"/>
              </a:spcBef>
            </a:pPr>
            <a:r>
              <a:rPr sz="2700" dirty="0">
                <a:latin typeface="Verdana"/>
                <a:cs typeface="Verdana"/>
              </a:rPr>
              <a:t>Selected</a:t>
            </a:r>
            <a:r>
              <a:rPr sz="2700" spc="-145" dirty="0">
                <a:latin typeface="Verdana"/>
                <a:cs typeface="Verdana"/>
              </a:rPr>
              <a:t> </a:t>
            </a:r>
            <a:r>
              <a:rPr sz="2700" spc="-75" dirty="0">
                <a:latin typeface="Verdana"/>
                <a:cs typeface="Verdana"/>
              </a:rPr>
              <a:t>when</a:t>
            </a:r>
            <a:r>
              <a:rPr sz="2700" spc="-145" dirty="0">
                <a:latin typeface="Verdana"/>
                <a:cs typeface="Verdana"/>
              </a:rPr>
              <a:t> </a:t>
            </a:r>
            <a:r>
              <a:rPr sz="2700" spc="-70" dirty="0">
                <a:latin typeface="Verdana"/>
                <a:cs typeface="Verdana"/>
              </a:rPr>
              <a:t>the</a:t>
            </a:r>
            <a:r>
              <a:rPr sz="2700" spc="-145" dirty="0">
                <a:latin typeface="Verdana"/>
                <a:cs typeface="Verdana"/>
              </a:rPr>
              <a:t> </a:t>
            </a:r>
            <a:r>
              <a:rPr sz="2700" spc="-70" dirty="0">
                <a:latin typeface="Verdana"/>
                <a:cs typeface="Verdana"/>
              </a:rPr>
              <a:t>delivery</a:t>
            </a:r>
            <a:r>
              <a:rPr sz="2700" spc="-145" dirty="0">
                <a:latin typeface="Verdana"/>
                <a:cs typeface="Verdana"/>
              </a:rPr>
              <a:t> </a:t>
            </a:r>
            <a:r>
              <a:rPr sz="2700" dirty="0">
                <a:latin typeface="Verdana"/>
                <a:cs typeface="Verdana"/>
              </a:rPr>
              <a:t>is</a:t>
            </a:r>
            <a:r>
              <a:rPr sz="2700" spc="-145" dirty="0">
                <a:latin typeface="Verdana"/>
                <a:cs typeface="Verdana"/>
              </a:rPr>
              <a:t> </a:t>
            </a:r>
            <a:r>
              <a:rPr sz="2700" spc="-10" dirty="0">
                <a:latin typeface="Verdana"/>
                <a:cs typeface="Verdana"/>
              </a:rPr>
              <a:t>delayed </a:t>
            </a:r>
            <a:r>
              <a:rPr sz="2700" spc="-20" dirty="0">
                <a:latin typeface="Verdana"/>
                <a:cs typeface="Verdana"/>
              </a:rPr>
              <a:t>beyond</a:t>
            </a:r>
            <a:r>
              <a:rPr sz="2700" spc="-135" dirty="0">
                <a:latin typeface="Verdana"/>
                <a:cs typeface="Verdana"/>
              </a:rPr>
              <a:t> </a:t>
            </a:r>
            <a:r>
              <a:rPr sz="2700" spc="-70" dirty="0">
                <a:latin typeface="Verdana"/>
                <a:cs typeface="Verdana"/>
              </a:rPr>
              <a:t>the</a:t>
            </a:r>
            <a:r>
              <a:rPr sz="2700" spc="-135" dirty="0">
                <a:latin typeface="Verdana"/>
                <a:cs typeface="Verdana"/>
              </a:rPr>
              <a:t> </a:t>
            </a:r>
            <a:r>
              <a:rPr sz="2700" dirty="0">
                <a:latin typeface="Verdana"/>
                <a:cs typeface="Verdana"/>
              </a:rPr>
              <a:t>expected</a:t>
            </a:r>
            <a:r>
              <a:rPr sz="2700" spc="-130" dirty="0">
                <a:latin typeface="Verdana"/>
                <a:cs typeface="Verdana"/>
              </a:rPr>
              <a:t> </a:t>
            </a:r>
            <a:r>
              <a:rPr sz="2700" spc="-95" dirty="0">
                <a:latin typeface="Verdana"/>
                <a:cs typeface="Verdana"/>
              </a:rPr>
              <a:t>time</a:t>
            </a:r>
            <a:r>
              <a:rPr sz="2700" spc="-135" dirty="0">
                <a:latin typeface="Verdana"/>
                <a:cs typeface="Verdana"/>
              </a:rPr>
              <a:t> </a:t>
            </a:r>
            <a:r>
              <a:rPr sz="2700" spc="-240" dirty="0">
                <a:latin typeface="Verdana"/>
                <a:cs typeface="Verdana"/>
              </a:rPr>
              <a:t>(</a:t>
            </a:r>
            <a:r>
              <a:rPr lang="en-US" sz="2700" spc="-240" dirty="0">
                <a:latin typeface="Verdana"/>
                <a:cs typeface="Verdana"/>
              </a:rPr>
              <a:t>3-5</a:t>
            </a:r>
            <a:r>
              <a:rPr sz="2700" spc="-50" dirty="0">
                <a:latin typeface="Verdana"/>
                <a:cs typeface="Verdana"/>
              </a:rPr>
              <a:t> </a:t>
            </a:r>
            <a:r>
              <a:rPr sz="2700" spc="-70" dirty="0">
                <a:latin typeface="Verdana"/>
                <a:cs typeface="Verdana"/>
              </a:rPr>
              <a:t>working</a:t>
            </a:r>
            <a:r>
              <a:rPr sz="2700" spc="-190" dirty="0">
                <a:latin typeface="Verdana"/>
                <a:cs typeface="Verdana"/>
              </a:rPr>
              <a:t> </a:t>
            </a:r>
            <a:r>
              <a:rPr sz="2700" spc="-10" dirty="0">
                <a:latin typeface="Verdana"/>
                <a:cs typeface="Verdana"/>
              </a:rPr>
              <a:t>days)</a:t>
            </a:r>
            <a:endParaRPr sz="2700" dirty="0">
              <a:latin typeface="Verdana"/>
              <a:cs typeface="Verdana"/>
            </a:endParaRPr>
          </a:p>
        </p:txBody>
      </p:sp>
      <p:sp>
        <p:nvSpPr>
          <p:cNvPr id="11" name="object 11"/>
          <p:cNvSpPr txBox="1"/>
          <p:nvPr/>
        </p:nvSpPr>
        <p:spPr>
          <a:xfrm>
            <a:off x="828296" y="7000247"/>
            <a:ext cx="6827520" cy="1780539"/>
          </a:xfrm>
          <a:prstGeom prst="rect">
            <a:avLst/>
          </a:prstGeom>
        </p:spPr>
        <p:txBody>
          <a:bodyPr vert="horz" wrap="square" lIns="0" tIns="228600" rIns="0" bIns="0" rtlCol="0">
            <a:spAutoFit/>
          </a:bodyPr>
          <a:lstStyle/>
          <a:p>
            <a:pPr algn="ctr">
              <a:lnSpc>
                <a:spcPct val="100000"/>
              </a:lnSpc>
              <a:spcBef>
                <a:spcPts val="1800"/>
              </a:spcBef>
            </a:pPr>
            <a:r>
              <a:rPr sz="3000" dirty="0">
                <a:latin typeface="Cambria"/>
                <a:cs typeface="Cambria"/>
              </a:rPr>
              <a:t>Delivery</a:t>
            </a:r>
            <a:r>
              <a:rPr sz="3000" spc="110" dirty="0">
                <a:latin typeface="Cambria"/>
                <a:cs typeface="Cambria"/>
              </a:rPr>
              <a:t> </a:t>
            </a:r>
            <a:r>
              <a:rPr sz="3000" spc="60" dirty="0">
                <a:latin typeface="Cambria"/>
                <a:cs typeface="Cambria"/>
              </a:rPr>
              <a:t>Experience</a:t>
            </a:r>
            <a:r>
              <a:rPr sz="3000" spc="110" dirty="0">
                <a:latin typeface="Cambria"/>
                <a:cs typeface="Cambria"/>
              </a:rPr>
              <a:t> </a:t>
            </a:r>
            <a:r>
              <a:rPr sz="3000" spc="-10" dirty="0">
                <a:latin typeface="Cambria"/>
                <a:cs typeface="Cambria"/>
              </a:rPr>
              <a:t>(Courier):</a:t>
            </a:r>
            <a:endParaRPr sz="3000" dirty="0">
              <a:latin typeface="Cambria"/>
              <a:cs typeface="Cambria"/>
            </a:endParaRPr>
          </a:p>
          <a:p>
            <a:pPr marL="12700" marR="5080" algn="ctr">
              <a:lnSpc>
                <a:spcPct val="115700"/>
              </a:lnSpc>
              <a:spcBef>
                <a:spcPts val="1019"/>
              </a:spcBef>
            </a:pPr>
            <a:r>
              <a:rPr sz="2700" dirty="0">
                <a:latin typeface="Verdana"/>
                <a:cs typeface="Verdana"/>
              </a:rPr>
              <a:t>Selected</a:t>
            </a:r>
            <a:r>
              <a:rPr sz="2700" spc="-170" dirty="0">
                <a:latin typeface="Verdana"/>
                <a:cs typeface="Verdana"/>
              </a:rPr>
              <a:t> </a:t>
            </a:r>
            <a:r>
              <a:rPr sz="2700" spc="-75" dirty="0">
                <a:latin typeface="Verdana"/>
                <a:cs typeface="Verdana"/>
              </a:rPr>
              <a:t>when</a:t>
            </a:r>
            <a:r>
              <a:rPr sz="2700" spc="-165" dirty="0">
                <a:latin typeface="Verdana"/>
                <a:cs typeface="Verdana"/>
              </a:rPr>
              <a:t> </a:t>
            </a:r>
            <a:r>
              <a:rPr sz="2700" spc="-70" dirty="0">
                <a:latin typeface="Verdana"/>
                <a:cs typeface="Verdana"/>
              </a:rPr>
              <a:t>the</a:t>
            </a:r>
            <a:r>
              <a:rPr sz="2700" spc="-165" dirty="0">
                <a:latin typeface="Verdana"/>
                <a:cs typeface="Verdana"/>
              </a:rPr>
              <a:t> </a:t>
            </a:r>
            <a:r>
              <a:rPr sz="2700" dirty="0">
                <a:latin typeface="Verdana"/>
                <a:cs typeface="Verdana"/>
              </a:rPr>
              <a:t>issue</a:t>
            </a:r>
            <a:r>
              <a:rPr sz="2700" spc="-165" dirty="0">
                <a:latin typeface="Verdana"/>
                <a:cs typeface="Verdana"/>
              </a:rPr>
              <a:t> </a:t>
            </a:r>
            <a:r>
              <a:rPr sz="2700" dirty="0">
                <a:latin typeface="Verdana"/>
                <a:cs typeface="Verdana"/>
              </a:rPr>
              <a:t>is</a:t>
            </a:r>
            <a:r>
              <a:rPr sz="2700" spc="-165" dirty="0">
                <a:latin typeface="Verdana"/>
                <a:cs typeface="Verdana"/>
              </a:rPr>
              <a:t> </a:t>
            </a:r>
            <a:r>
              <a:rPr sz="2700" spc="-40" dirty="0">
                <a:latin typeface="Verdana"/>
                <a:cs typeface="Verdana"/>
              </a:rPr>
              <a:t>related</a:t>
            </a:r>
            <a:r>
              <a:rPr sz="2700" spc="-165" dirty="0">
                <a:latin typeface="Verdana"/>
                <a:cs typeface="Verdana"/>
              </a:rPr>
              <a:t> </a:t>
            </a:r>
            <a:r>
              <a:rPr sz="2700" spc="-20" dirty="0">
                <a:latin typeface="Verdana"/>
                <a:cs typeface="Verdana"/>
              </a:rPr>
              <a:t>to</a:t>
            </a:r>
            <a:r>
              <a:rPr sz="2700" spc="-165" dirty="0">
                <a:latin typeface="Verdana"/>
                <a:cs typeface="Verdana"/>
              </a:rPr>
              <a:t> </a:t>
            </a:r>
            <a:r>
              <a:rPr sz="2700" spc="-25" dirty="0">
                <a:latin typeface="Verdana"/>
                <a:cs typeface="Verdana"/>
              </a:rPr>
              <a:t>the </a:t>
            </a:r>
            <a:r>
              <a:rPr sz="2700" spc="-50" dirty="0">
                <a:latin typeface="Verdana"/>
                <a:cs typeface="Verdana"/>
              </a:rPr>
              <a:t>courier's</a:t>
            </a:r>
            <a:r>
              <a:rPr sz="2700" spc="-185" dirty="0">
                <a:latin typeface="Verdana"/>
                <a:cs typeface="Verdana"/>
              </a:rPr>
              <a:t> </a:t>
            </a:r>
            <a:r>
              <a:rPr sz="2700" spc="-75" dirty="0">
                <a:latin typeface="Verdana"/>
                <a:cs typeface="Verdana"/>
              </a:rPr>
              <a:t>behavior</a:t>
            </a:r>
            <a:r>
              <a:rPr sz="2700" spc="-180" dirty="0">
                <a:latin typeface="Verdana"/>
                <a:cs typeface="Verdana"/>
              </a:rPr>
              <a:t> </a:t>
            </a:r>
            <a:r>
              <a:rPr sz="2700" spc="-50" dirty="0">
                <a:latin typeface="Verdana"/>
                <a:cs typeface="Verdana"/>
              </a:rPr>
              <a:t>or</a:t>
            </a:r>
            <a:r>
              <a:rPr sz="2700" spc="-180" dirty="0">
                <a:latin typeface="Verdana"/>
                <a:cs typeface="Verdana"/>
              </a:rPr>
              <a:t> </a:t>
            </a:r>
            <a:r>
              <a:rPr sz="2700" spc="-10" dirty="0">
                <a:latin typeface="Verdana"/>
                <a:cs typeface="Verdana"/>
              </a:rPr>
              <a:t>handling.</a:t>
            </a:r>
            <a:endParaRPr sz="2700" dirty="0">
              <a:latin typeface="Verdana"/>
              <a:cs typeface="Verdana"/>
            </a:endParaRPr>
          </a:p>
        </p:txBody>
      </p:sp>
      <p:sp>
        <p:nvSpPr>
          <p:cNvPr id="12" name="object 12"/>
          <p:cNvSpPr txBox="1"/>
          <p:nvPr/>
        </p:nvSpPr>
        <p:spPr>
          <a:xfrm>
            <a:off x="10417495" y="7258089"/>
            <a:ext cx="6818630" cy="1670685"/>
          </a:xfrm>
          <a:prstGeom prst="rect">
            <a:avLst/>
          </a:prstGeom>
        </p:spPr>
        <p:txBody>
          <a:bodyPr vert="horz" wrap="square" lIns="0" tIns="12700" rIns="0" bIns="0" rtlCol="0">
            <a:spAutoFit/>
          </a:bodyPr>
          <a:lstStyle/>
          <a:p>
            <a:pPr algn="ctr">
              <a:lnSpc>
                <a:spcPct val="100000"/>
              </a:lnSpc>
              <a:spcBef>
                <a:spcPts val="100"/>
              </a:spcBef>
            </a:pPr>
            <a:r>
              <a:rPr sz="2800" dirty="0">
                <a:latin typeface="Cambria"/>
                <a:cs typeface="Cambria"/>
              </a:rPr>
              <a:t>Delivery</a:t>
            </a:r>
            <a:r>
              <a:rPr sz="2800" spc="120" dirty="0">
                <a:latin typeface="Cambria"/>
                <a:cs typeface="Cambria"/>
              </a:rPr>
              <a:t> </a:t>
            </a:r>
            <a:r>
              <a:rPr sz="2800" spc="50" dirty="0">
                <a:latin typeface="Cambria"/>
                <a:cs typeface="Cambria"/>
              </a:rPr>
              <a:t>Experience</a:t>
            </a:r>
            <a:r>
              <a:rPr sz="2800" spc="125" dirty="0">
                <a:latin typeface="Cambria"/>
                <a:cs typeface="Cambria"/>
              </a:rPr>
              <a:t> </a:t>
            </a:r>
            <a:r>
              <a:rPr sz="2800" spc="40" dirty="0">
                <a:latin typeface="Cambria"/>
                <a:cs typeface="Cambria"/>
              </a:rPr>
              <a:t>(packaging):</a:t>
            </a:r>
            <a:endParaRPr sz="2800" dirty="0">
              <a:latin typeface="Cambria"/>
              <a:cs typeface="Cambria"/>
            </a:endParaRPr>
          </a:p>
          <a:p>
            <a:pPr marL="12700" marR="5080" algn="ctr">
              <a:lnSpc>
                <a:spcPct val="115500"/>
              </a:lnSpc>
              <a:spcBef>
                <a:spcPts val="2385"/>
              </a:spcBef>
            </a:pPr>
            <a:r>
              <a:rPr sz="2600" dirty="0">
                <a:latin typeface="Verdana"/>
                <a:cs typeface="Verdana"/>
              </a:rPr>
              <a:t>Selected</a:t>
            </a:r>
            <a:r>
              <a:rPr sz="2600" spc="-145" dirty="0">
                <a:latin typeface="Verdana"/>
                <a:cs typeface="Verdana"/>
              </a:rPr>
              <a:t> </a:t>
            </a:r>
            <a:r>
              <a:rPr sz="2600" spc="-70" dirty="0">
                <a:latin typeface="Verdana"/>
                <a:cs typeface="Verdana"/>
              </a:rPr>
              <a:t>when</a:t>
            </a:r>
            <a:r>
              <a:rPr sz="2600" spc="-145" dirty="0">
                <a:latin typeface="Verdana"/>
                <a:cs typeface="Verdana"/>
              </a:rPr>
              <a:t> </a:t>
            </a:r>
            <a:r>
              <a:rPr sz="2600" spc="-65" dirty="0">
                <a:latin typeface="Verdana"/>
                <a:cs typeface="Verdana"/>
              </a:rPr>
              <a:t>the</a:t>
            </a:r>
            <a:r>
              <a:rPr sz="2600" spc="-145" dirty="0">
                <a:latin typeface="Verdana"/>
                <a:cs typeface="Verdana"/>
              </a:rPr>
              <a:t> </a:t>
            </a:r>
            <a:r>
              <a:rPr sz="2600" spc="-35" dirty="0">
                <a:latin typeface="Verdana"/>
                <a:cs typeface="Verdana"/>
              </a:rPr>
              <a:t>packaging</a:t>
            </a:r>
            <a:r>
              <a:rPr sz="2600" spc="-145" dirty="0">
                <a:latin typeface="Verdana"/>
                <a:cs typeface="Verdana"/>
              </a:rPr>
              <a:t> </a:t>
            </a:r>
            <a:r>
              <a:rPr sz="2600" dirty="0">
                <a:latin typeface="Verdana"/>
                <a:cs typeface="Verdana"/>
              </a:rPr>
              <a:t>is</a:t>
            </a:r>
            <a:r>
              <a:rPr sz="2600" spc="-145" dirty="0">
                <a:latin typeface="Verdana"/>
                <a:cs typeface="Verdana"/>
              </a:rPr>
              <a:t> </a:t>
            </a:r>
            <a:r>
              <a:rPr sz="2600" spc="-40" dirty="0">
                <a:latin typeface="Verdana"/>
                <a:cs typeface="Verdana"/>
              </a:rPr>
              <a:t>damaged, </a:t>
            </a:r>
            <a:r>
              <a:rPr sz="2600" spc="-60" dirty="0">
                <a:latin typeface="Verdana"/>
                <a:cs typeface="Verdana"/>
              </a:rPr>
              <a:t>poor,</a:t>
            </a:r>
            <a:r>
              <a:rPr sz="2600" spc="-170" dirty="0">
                <a:latin typeface="Verdana"/>
                <a:cs typeface="Verdana"/>
              </a:rPr>
              <a:t> </a:t>
            </a:r>
            <a:r>
              <a:rPr sz="2600" spc="-55" dirty="0">
                <a:latin typeface="Verdana"/>
                <a:cs typeface="Verdana"/>
              </a:rPr>
              <a:t>or</a:t>
            </a:r>
            <a:r>
              <a:rPr sz="2600" spc="-165" dirty="0">
                <a:latin typeface="Verdana"/>
                <a:cs typeface="Verdana"/>
              </a:rPr>
              <a:t> </a:t>
            </a:r>
            <a:r>
              <a:rPr sz="2600" spc="-80" dirty="0">
                <a:latin typeface="Verdana"/>
                <a:cs typeface="Verdana"/>
              </a:rPr>
              <a:t>not</a:t>
            </a:r>
            <a:r>
              <a:rPr sz="2600" spc="-165" dirty="0">
                <a:latin typeface="Verdana"/>
                <a:cs typeface="Verdana"/>
              </a:rPr>
              <a:t> </a:t>
            </a:r>
            <a:r>
              <a:rPr sz="2600" spc="-10" dirty="0">
                <a:latin typeface="Verdana"/>
                <a:cs typeface="Verdana"/>
              </a:rPr>
              <a:t>suitable.</a:t>
            </a:r>
            <a:endParaRPr sz="2600" dirty="0">
              <a:latin typeface="Verdana"/>
              <a:cs typeface="Verdan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81131" y="107408"/>
            <a:ext cx="16525875" cy="705321"/>
          </a:xfrm>
          <a:prstGeom prst="rect">
            <a:avLst/>
          </a:prstGeom>
        </p:spPr>
        <p:txBody>
          <a:bodyPr vert="horz" wrap="square" lIns="0" tIns="12700" rIns="0" bIns="0" rtlCol="0">
            <a:spAutoFit/>
          </a:bodyPr>
          <a:lstStyle/>
          <a:p>
            <a:pPr marL="12700">
              <a:lnSpc>
                <a:spcPct val="100000"/>
              </a:lnSpc>
              <a:spcBef>
                <a:spcPts val="100"/>
              </a:spcBef>
            </a:pPr>
            <a:r>
              <a:rPr sz="4500" spc="85" dirty="0">
                <a:solidFill>
                  <a:srgbClr val="785333"/>
                </a:solidFill>
                <a:latin typeface="Cambria"/>
                <a:cs typeface="Cambria"/>
              </a:rPr>
              <a:t>Record</a:t>
            </a:r>
            <a:r>
              <a:rPr sz="4500" spc="5" dirty="0">
                <a:solidFill>
                  <a:srgbClr val="785333"/>
                </a:solidFill>
                <a:latin typeface="Cambria"/>
                <a:cs typeface="Cambria"/>
              </a:rPr>
              <a:t> </a:t>
            </a:r>
            <a:r>
              <a:rPr sz="4500" spc="110" dirty="0">
                <a:solidFill>
                  <a:srgbClr val="785333"/>
                </a:solidFill>
                <a:latin typeface="Cambria"/>
                <a:cs typeface="Cambria"/>
              </a:rPr>
              <a:t>the</a:t>
            </a:r>
            <a:r>
              <a:rPr sz="4500" spc="10" dirty="0">
                <a:solidFill>
                  <a:srgbClr val="785333"/>
                </a:solidFill>
                <a:latin typeface="Cambria"/>
                <a:cs typeface="Cambria"/>
              </a:rPr>
              <a:t> </a:t>
            </a:r>
            <a:r>
              <a:rPr sz="4500" spc="95" dirty="0">
                <a:solidFill>
                  <a:srgbClr val="785333"/>
                </a:solidFill>
                <a:latin typeface="Cambria"/>
                <a:cs typeface="Cambria"/>
              </a:rPr>
              <a:t>selected</a:t>
            </a:r>
            <a:r>
              <a:rPr sz="4500" spc="5" dirty="0">
                <a:solidFill>
                  <a:srgbClr val="785333"/>
                </a:solidFill>
                <a:latin typeface="Cambria"/>
                <a:cs typeface="Cambria"/>
              </a:rPr>
              <a:t> </a:t>
            </a:r>
            <a:r>
              <a:rPr sz="4500" spc="150" dirty="0">
                <a:solidFill>
                  <a:srgbClr val="785333"/>
                </a:solidFill>
                <a:latin typeface="Cambria"/>
                <a:cs typeface="Cambria"/>
              </a:rPr>
              <a:t>feedback</a:t>
            </a:r>
            <a:r>
              <a:rPr sz="4500" spc="10" dirty="0">
                <a:solidFill>
                  <a:srgbClr val="785333"/>
                </a:solidFill>
                <a:latin typeface="Cambria"/>
                <a:cs typeface="Cambria"/>
              </a:rPr>
              <a:t> </a:t>
            </a:r>
            <a:r>
              <a:rPr sz="4500" dirty="0">
                <a:solidFill>
                  <a:srgbClr val="785333"/>
                </a:solidFill>
                <a:latin typeface="Cambria"/>
                <a:cs typeface="Cambria"/>
              </a:rPr>
              <a:t>in</a:t>
            </a:r>
            <a:r>
              <a:rPr sz="4500" spc="5" dirty="0">
                <a:solidFill>
                  <a:srgbClr val="785333"/>
                </a:solidFill>
                <a:latin typeface="Cambria"/>
                <a:cs typeface="Cambria"/>
              </a:rPr>
              <a:t> </a:t>
            </a:r>
            <a:r>
              <a:rPr sz="4500" spc="110" dirty="0">
                <a:solidFill>
                  <a:srgbClr val="785333"/>
                </a:solidFill>
                <a:latin typeface="Cambria"/>
                <a:cs typeface="Cambria"/>
              </a:rPr>
              <a:t>the</a:t>
            </a:r>
            <a:r>
              <a:rPr sz="4500" spc="10" dirty="0">
                <a:solidFill>
                  <a:srgbClr val="785333"/>
                </a:solidFill>
                <a:latin typeface="Cambria"/>
                <a:cs typeface="Cambria"/>
              </a:rPr>
              <a:t> </a:t>
            </a:r>
            <a:r>
              <a:rPr sz="4500" spc="60" dirty="0">
                <a:solidFill>
                  <a:srgbClr val="785333"/>
                </a:solidFill>
                <a:latin typeface="Cambria"/>
                <a:cs typeface="Cambria"/>
              </a:rPr>
              <a:t>‘Feedback’</a:t>
            </a:r>
            <a:r>
              <a:rPr sz="4500" spc="10" dirty="0">
                <a:solidFill>
                  <a:srgbClr val="785333"/>
                </a:solidFill>
                <a:latin typeface="Cambria"/>
                <a:cs typeface="Cambria"/>
              </a:rPr>
              <a:t> </a:t>
            </a:r>
            <a:r>
              <a:rPr lang="en-US" sz="4500" spc="105" dirty="0">
                <a:solidFill>
                  <a:srgbClr val="785333"/>
                </a:solidFill>
                <a:latin typeface="Cambria"/>
                <a:cs typeface="Cambria"/>
              </a:rPr>
              <a:t>column</a:t>
            </a:r>
            <a:endParaRPr sz="4500" dirty="0">
              <a:latin typeface="Cambria"/>
              <a:cs typeface="Cambria"/>
            </a:endParaRPr>
          </a:p>
        </p:txBody>
      </p:sp>
      <p:sp>
        <p:nvSpPr>
          <p:cNvPr id="3" name="object 3"/>
          <p:cNvSpPr/>
          <p:nvPr/>
        </p:nvSpPr>
        <p:spPr>
          <a:xfrm>
            <a:off x="0" y="1451802"/>
            <a:ext cx="8223884" cy="2159000"/>
          </a:xfrm>
          <a:custGeom>
            <a:avLst/>
            <a:gdLst/>
            <a:ahLst/>
            <a:cxnLst/>
            <a:rect l="l" t="t" r="r" b="b"/>
            <a:pathLst>
              <a:path w="8223884" h="2159000">
                <a:moveTo>
                  <a:pt x="4309778" y="12699"/>
                </a:moveTo>
                <a:lnTo>
                  <a:pt x="3875587" y="12699"/>
                </a:lnTo>
                <a:lnTo>
                  <a:pt x="3947641" y="0"/>
                </a:lnTo>
                <a:lnTo>
                  <a:pt x="4237723" y="0"/>
                </a:lnTo>
                <a:lnTo>
                  <a:pt x="4309778" y="12699"/>
                </a:lnTo>
                <a:close/>
              </a:path>
              <a:path w="8223884" h="2159000">
                <a:moveTo>
                  <a:pt x="4804514" y="25399"/>
                </a:moveTo>
                <a:lnTo>
                  <a:pt x="3380851" y="25399"/>
                </a:lnTo>
                <a:lnTo>
                  <a:pt x="3450422" y="12699"/>
                </a:lnTo>
                <a:lnTo>
                  <a:pt x="4734942" y="12699"/>
                </a:lnTo>
                <a:lnTo>
                  <a:pt x="4804514" y="25399"/>
                </a:lnTo>
                <a:close/>
              </a:path>
              <a:path w="8223884" h="2159000">
                <a:moveTo>
                  <a:pt x="5078738" y="38099"/>
                </a:moveTo>
                <a:lnTo>
                  <a:pt x="3106627" y="38099"/>
                </a:lnTo>
                <a:lnTo>
                  <a:pt x="3174553" y="25399"/>
                </a:lnTo>
                <a:lnTo>
                  <a:pt x="5010811" y="25399"/>
                </a:lnTo>
                <a:lnTo>
                  <a:pt x="5078738" y="38099"/>
                </a:lnTo>
                <a:close/>
              </a:path>
              <a:path w="8223884" h="2159000">
                <a:moveTo>
                  <a:pt x="5213271" y="50799"/>
                </a:moveTo>
                <a:lnTo>
                  <a:pt x="2972094" y="50799"/>
                </a:lnTo>
                <a:lnTo>
                  <a:pt x="3039137" y="38099"/>
                </a:lnTo>
                <a:lnTo>
                  <a:pt x="5146228" y="38099"/>
                </a:lnTo>
                <a:lnTo>
                  <a:pt x="5213271" y="50799"/>
                </a:lnTo>
                <a:close/>
              </a:path>
              <a:path w="8223884" h="2159000">
                <a:moveTo>
                  <a:pt x="5411615" y="63499"/>
                </a:moveTo>
                <a:lnTo>
                  <a:pt x="2773749" y="63499"/>
                </a:lnTo>
                <a:lnTo>
                  <a:pt x="2839390" y="50799"/>
                </a:lnTo>
                <a:lnTo>
                  <a:pt x="5345975" y="50799"/>
                </a:lnTo>
                <a:lnTo>
                  <a:pt x="5411615" y="63499"/>
                </a:lnTo>
                <a:close/>
              </a:path>
              <a:path w="8223884" h="2159000">
                <a:moveTo>
                  <a:pt x="5541422" y="76199"/>
                </a:moveTo>
                <a:lnTo>
                  <a:pt x="2643942" y="76199"/>
                </a:lnTo>
                <a:lnTo>
                  <a:pt x="2708597" y="63499"/>
                </a:lnTo>
                <a:lnTo>
                  <a:pt x="5476768" y="63499"/>
                </a:lnTo>
                <a:lnTo>
                  <a:pt x="5541422" y="76199"/>
                </a:lnTo>
                <a:close/>
              </a:path>
              <a:path w="8223884" h="2159000">
                <a:moveTo>
                  <a:pt x="5669196" y="88899"/>
                </a:moveTo>
                <a:lnTo>
                  <a:pt x="2516169" y="88899"/>
                </a:lnTo>
                <a:lnTo>
                  <a:pt x="2579796" y="76199"/>
                </a:lnTo>
                <a:lnTo>
                  <a:pt x="5605569" y="76199"/>
                </a:lnTo>
                <a:lnTo>
                  <a:pt x="5669196" y="88899"/>
                </a:lnTo>
                <a:close/>
              </a:path>
              <a:path w="8223884" h="2159000">
                <a:moveTo>
                  <a:pt x="5856864" y="114299"/>
                </a:moveTo>
                <a:lnTo>
                  <a:pt x="2328501" y="114299"/>
                </a:lnTo>
                <a:lnTo>
                  <a:pt x="2453070" y="88899"/>
                </a:lnTo>
                <a:lnTo>
                  <a:pt x="5732294" y="88899"/>
                </a:lnTo>
                <a:lnTo>
                  <a:pt x="5856864" y="114299"/>
                </a:lnTo>
                <a:close/>
              </a:path>
              <a:path w="8223884" h="2159000">
                <a:moveTo>
                  <a:pt x="5979194" y="126999"/>
                </a:moveTo>
                <a:lnTo>
                  <a:pt x="2206171" y="126999"/>
                </a:lnTo>
                <a:lnTo>
                  <a:pt x="2267051" y="114299"/>
                </a:lnTo>
                <a:lnTo>
                  <a:pt x="5918314" y="114299"/>
                </a:lnTo>
                <a:lnTo>
                  <a:pt x="5979194" y="126999"/>
                </a:lnTo>
                <a:close/>
              </a:path>
              <a:path w="8223884" h="2159000">
                <a:moveTo>
                  <a:pt x="6158314" y="152399"/>
                </a:moveTo>
                <a:lnTo>
                  <a:pt x="2027051" y="152399"/>
                </a:lnTo>
                <a:lnTo>
                  <a:pt x="2145870" y="126999"/>
                </a:lnTo>
                <a:lnTo>
                  <a:pt x="6039495" y="126999"/>
                </a:lnTo>
                <a:lnTo>
                  <a:pt x="6158314" y="152399"/>
                </a:lnTo>
                <a:close/>
              </a:path>
              <a:path w="8223884" h="2159000">
                <a:moveTo>
                  <a:pt x="6444494" y="203199"/>
                </a:moveTo>
                <a:lnTo>
                  <a:pt x="1740871" y="203199"/>
                </a:lnTo>
                <a:lnTo>
                  <a:pt x="1968552" y="152399"/>
                </a:lnTo>
                <a:lnTo>
                  <a:pt x="6216813" y="152399"/>
                </a:lnTo>
                <a:lnTo>
                  <a:pt x="6444494" y="203199"/>
                </a:lnTo>
                <a:close/>
              </a:path>
              <a:path w="8223884" h="2159000">
                <a:moveTo>
                  <a:pt x="6765949" y="266699"/>
                </a:moveTo>
                <a:lnTo>
                  <a:pt x="1419416" y="266699"/>
                </a:lnTo>
                <a:lnTo>
                  <a:pt x="1685580" y="203199"/>
                </a:lnTo>
                <a:lnTo>
                  <a:pt x="6499784" y="203199"/>
                </a:lnTo>
                <a:lnTo>
                  <a:pt x="6765949" y="266699"/>
                </a:lnTo>
                <a:close/>
              </a:path>
              <a:path w="8223884" h="2159000">
                <a:moveTo>
                  <a:pt x="6917049" y="1879599"/>
                </a:moveTo>
                <a:lnTo>
                  <a:pt x="1268316" y="1879599"/>
                </a:lnTo>
                <a:lnTo>
                  <a:pt x="1077458" y="1828799"/>
                </a:lnTo>
                <a:lnTo>
                  <a:pt x="986758" y="1803399"/>
                </a:lnTo>
                <a:lnTo>
                  <a:pt x="942627" y="1777999"/>
                </a:lnTo>
                <a:lnTo>
                  <a:pt x="815229" y="1739899"/>
                </a:lnTo>
                <a:lnTo>
                  <a:pt x="734564" y="1714499"/>
                </a:lnTo>
                <a:lnTo>
                  <a:pt x="657406" y="1689099"/>
                </a:lnTo>
                <a:lnTo>
                  <a:pt x="620169" y="1676399"/>
                </a:lnTo>
                <a:lnTo>
                  <a:pt x="583839" y="1650999"/>
                </a:lnTo>
                <a:lnTo>
                  <a:pt x="513944" y="1625599"/>
                </a:lnTo>
                <a:lnTo>
                  <a:pt x="480400" y="1612899"/>
                </a:lnTo>
                <a:lnTo>
                  <a:pt x="447804" y="1600199"/>
                </a:lnTo>
                <a:lnTo>
                  <a:pt x="416167" y="1574799"/>
                </a:lnTo>
                <a:lnTo>
                  <a:pt x="385499" y="1562099"/>
                </a:lnTo>
                <a:lnTo>
                  <a:pt x="355811" y="1549399"/>
                </a:lnTo>
                <a:lnTo>
                  <a:pt x="327113" y="1523999"/>
                </a:lnTo>
                <a:lnTo>
                  <a:pt x="299414" y="1511299"/>
                </a:lnTo>
                <a:lnTo>
                  <a:pt x="272726" y="1498599"/>
                </a:lnTo>
                <a:lnTo>
                  <a:pt x="247059" y="1485899"/>
                </a:lnTo>
                <a:lnTo>
                  <a:pt x="222422" y="1460499"/>
                </a:lnTo>
                <a:lnTo>
                  <a:pt x="198826" y="1447799"/>
                </a:lnTo>
                <a:lnTo>
                  <a:pt x="176281" y="1435099"/>
                </a:lnTo>
                <a:lnTo>
                  <a:pt x="154797" y="1409699"/>
                </a:lnTo>
                <a:lnTo>
                  <a:pt x="134386" y="1396999"/>
                </a:lnTo>
                <a:lnTo>
                  <a:pt x="115056" y="1384299"/>
                </a:lnTo>
                <a:lnTo>
                  <a:pt x="96818" y="1358899"/>
                </a:lnTo>
                <a:lnTo>
                  <a:pt x="79683" y="1346199"/>
                </a:lnTo>
                <a:lnTo>
                  <a:pt x="63661" y="1320799"/>
                </a:lnTo>
                <a:lnTo>
                  <a:pt x="48761" y="1308099"/>
                </a:lnTo>
                <a:lnTo>
                  <a:pt x="34994" y="1295399"/>
                </a:lnTo>
                <a:lnTo>
                  <a:pt x="22371" y="1269999"/>
                </a:lnTo>
                <a:lnTo>
                  <a:pt x="10901" y="1257299"/>
                </a:lnTo>
                <a:lnTo>
                  <a:pt x="596" y="1231899"/>
                </a:lnTo>
                <a:lnTo>
                  <a:pt x="0" y="1219199"/>
                </a:lnTo>
                <a:lnTo>
                  <a:pt x="0" y="939799"/>
                </a:lnTo>
                <a:lnTo>
                  <a:pt x="596" y="939799"/>
                </a:lnTo>
                <a:lnTo>
                  <a:pt x="10901" y="914399"/>
                </a:lnTo>
                <a:lnTo>
                  <a:pt x="22371" y="901699"/>
                </a:lnTo>
                <a:lnTo>
                  <a:pt x="34994" y="876299"/>
                </a:lnTo>
                <a:lnTo>
                  <a:pt x="48761" y="863599"/>
                </a:lnTo>
                <a:lnTo>
                  <a:pt x="63661" y="850899"/>
                </a:lnTo>
                <a:lnTo>
                  <a:pt x="79683" y="825499"/>
                </a:lnTo>
                <a:lnTo>
                  <a:pt x="96818" y="812799"/>
                </a:lnTo>
                <a:lnTo>
                  <a:pt x="115056" y="787399"/>
                </a:lnTo>
                <a:lnTo>
                  <a:pt x="134386" y="774699"/>
                </a:lnTo>
                <a:lnTo>
                  <a:pt x="154797" y="761999"/>
                </a:lnTo>
                <a:lnTo>
                  <a:pt x="176281" y="736599"/>
                </a:lnTo>
                <a:lnTo>
                  <a:pt x="198826" y="723899"/>
                </a:lnTo>
                <a:lnTo>
                  <a:pt x="222422" y="711199"/>
                </a:lnTo>
                <a:lnTo>
                  <a:pt x="247059" y="685799"/>
                </a:lnTo>
                <a:lnTo>
                  <a:pt x="272726" y="673099"/>
                </a:lnTo>
                <a:lnTo>
                  <a:pt x="299414" y="660399"/>
                </a:lnTo>
                <a:lnTo>
                  <a:pt x="327113" y="634999"/>
                </a:lnTo>
                <a:lnTo>
                  <a:pt x="355811" y="622299"/>
                </a:lnTo>
                <a:lnTo>
                  <a:pt x="385499" y="609599"/>
                </a:lnTo>
                <a:lnTo>
                  <a:pt x="416167" y="596899"/>
                </a:lnTo>
                <a:lnTo>
                  <a:pt x="447804" y="571499"/>
                </a:lnTo>
                <a:lnTo>
                  <a:pt x="480400" y="558799"/>
                </a:lnTo>
                <a:lnTo>
                  <a:pt x="513944" y="546099"/>
                </a:lnTo>
                <a:lnTo>
                  <a:pt x="583839" y="520699"/>
                </a:lnTo>
                <a:lnTo>
                  <a:pt x="620169" y="495299"/>
                </a:lnTo>
                <a:lnTo>
                  <a:pt x="695541" y="469899"/>
                </a:lnTo>
                <a:lnTo>
                  <a:pt x="774463" y="444499"/>
                </a:lnTo>
                <a:lnTo>
                  <a:pt x="856852" y="419099"/>
                </a:lnTo>
                <a:lnTo>
                  <a:pt x="899322" y="393699"/>
                </a:lnTo>
                <a:lnTo>
                  <a:pt x="1031705" y="355599"/>
                </a:lnTo>
                <a:lnTo>
                  <a:pt x="1219445" y="304799"/>
                </a:lnTo>
                <a:lnTo>
                  <a:pt x="1368312" y="266699"/>
                </a:lnTo>
                <a:lnTo>
                  <a:pt x="6817053" y="266699"/>
                </a:lnTo>
                <a:lnTo>
                  <a:pt x="6965920" y="304799"/>
                </a:lnTo>
                <a:lnTo>
                  <a:pt x="7153660" y="355599"/>
                </a:lnTo>
                <a:lnTo>
                  <a:pt x="7286044" y="393699"/>
                </a:lnTo>
                <a:lnTo>
                  <a:pt x="7328513" y="419099"/>
                </a:lnTo>
                <a:lnTo>
                  <a:pt x="7410902" y="444499"/>
                </a:lnTo>
                <a:lnTo>
                  <a:pt x="7489824" y="469899"/>
                </a:lnTo>
                <a:lnTo>
                  <a:pt x="7565196" y="495299"/>
                </a:lnTo>
                <a:lnTo>
                  <a:pt x="7601526" y="520699"/>
                </a:lnTo>
                <a:lnTo>
                  <a:pt x="7671421" y="546099"/>
                </a:lnTo>
                <a:lnTo>
                  <a:pt x="7704965" y="558799"/>
                </a:lnTo>
                <a:lnTo>
                  <a:pt x="7737561" y="571499"/>
                </a:lnTo>
                <a:lnTo>
                  <a:pt x="7769198" y="596899"/>
                </a:lnTo>
                <a:lnTo>
                  <a:pt x="7799866" y="609599"/>
                </a:lnTo>
                <a:lnTo>
                  <a:pt x="7829554" y="622299"/>
                </a:lnTo>
                <a:lnTo>
                  <a:pt x="7858252" y="634999"/>
                </a:lnTo>
                <a:lnTo>
                  <a:pt x="7885951" y="660399"/>
                </a:lnTo>
                <a:lnTo>
                  <a:pt x="7912639" y="673099"/>
                </a:lnTo>
                <a:lnTo>
                  <a:pt x="7938307" y="685799"/>
                </a:lnTo>
                <a:lnTo>
                  <a:pt x="7962944" y="711199"/>
                </a:lnTo>
                <a:lnTo>
                  <a:pt x="7986540" y="723899"/>
                </a:lnTo>
                <a:lnTo>
                  <a:pt x="8009084" y="736599"/>
                </a:lnTo>
                <a:lnTo>
                  <a:pt x="8030568" y="761999"/>
                </a:lnTo>
                <a:lnTo>
                  <a:pt x="8050979" y="774699"/>
                </a:lnTo>
                <a:lnTo>
                  <a:pt x="8070309" y="787399"/>
                </a:lnTo>
                <a:lnTo>
                  <a:pt x="8088547" y="812799"/>
                </a:lnTo>
                <a:lnTo>
                  <a:pt x="8105682" y="825499"/>
                </a:lnTo>
                <a:lnTo>
                  <a:pt x="8121705" y="850899"/>
                </a:lnTo>
                <a:lnTo>
                  <a:pt x="8136604" y="863599"/>
                </a:lnTo>
                <a:lnTo>
                  <a:pt x="8150371" y="876299"/>
                </a:lnTo>
                <a:lnTo>
                  <a:pt x="8162994" y="901699"/>
                </a:lnTo>
                <a:lnTo>
                  <a:pt x="8174464" y="914399"/>
                </a:lnTo>
                <a:lnTo>
                  <a:pt x="8184770" y="939799"/>
                </a:lnTo>
                <a:lnTo>
                  <a:pt x="8193901" y="952499"/>
                </a:lnTo>
                <a:lnTo>
                  <a:pt x="8201849" y="977899"/>
                </a:lnTo>
                <a:lnTo>
                  <a:pt x="8208601" y="990599"/>
                </a:lnTo>
                <a:lnTo>
                  <a:pt x="8214149" y="1003299"/>
                </a:lnTo>
                <a:lnTo>
                  <a:pt x="8218482" y="1028699"/>
                </a:lnTo>
                <a:lnTo>
                  <a:pt x="8221590" y="1041399"/>
                </a:lnTo>
                <a:lnTo>
                  <a:pt x="8223305" y="1054099"/>
                </a:lnTo>
                <a:lnTo>
                  <a:pt x="8223305" y="1104899"/>
                </a:lnTo>
                <a:lnTo>
                  <a:pt x="8221590" y="1117599"/>
                </a:lnTo>
                <a:lnTo>
                  <a:pt x="8218482" y="1142999"/>
                </a:lnTo>
                <a:lnTo>
                  <a:pt x="8214149" y="1155699"/>
                </a:lnTo>
                <a:lnTo>
                  <a:pt x="8208601" y="1181099"/>
                </a:lnTo>
                <a:lnTo>
                  <a:pt x="8201849" y="1193799"/>
                </a:lnTo>
                <a:lnTo>
                  <a:pt x="8193901" y="1219199"/>
                </a:lnTo>
                <a:lnTo>
                  <a:pt x="8184770" y="1231899"/>
                </a:lnTo>
                <a:lnTo>
                  <a:pt x="8174464" y="1257299"/>
                </a:lnTo>
                <a:lnTo>
                  <a:pt x="8162994" y="1269999"/>
                </a:lnTo>
                <a:lnTo>
                  <a:pt x="8150371" y="1295399"/>
                </a:lnTo>
                <a:lnTo>
                  <a:pt x="8136604" y="1308099"/>
                </a:lnTo>
                <a:lnTo>
                  <a:pt x="8121705" y="1320799"/>
                </a:lnTo>
                <a:lnTo>
                  <a:pt x="8105682" y="1346199"/>
                </a:lnTo>
                <a:lnTo>
                  <a:pt x="8088547" y="1358899"/>
                </a:lnTo>
                <a:lnTo>
                  <a:pt x="8070309" y="1384299"/>
                </a:lnTo>
                <a:lnTo>
                  <a:pt x="8050979" y="1396999"/>
                </a:lnTo>
                <a:lnTo>
                  <a:pt x="8030568" y="1409699"/>
                </a:lnTo>
                <a:lnTo>
                  <a:pt x="8009084" y="1435099"/>
                </a:lnTo>
                <a:lnTo>
                  <a:pt x="7986540" y="1447799"/>
                </a:lnTo>
                <a:lnTo>
                  <a:pt x="7962944" y="1460499"/>
                </a:lnTo>
                <a:lnTo>
                  <a:pt x="7938307" y="1485899"/>
                </a:lnTo>
                <a:lnTo>
                  <a:pt x="7912639" y="1498599"/>
                </a:lnTo>
                <a:lnTo>
                  <a:pt x="7885951" y="1511299"/>
                </a:lnTo>
                <a:lnTo>
                  <a:pt x="7858252" y="1523999"/>
                </a:lnTo>
                <a:lnTo>
                  <a:pt x="7829554" y="1549399"/>
                </a:lnTo>
                <a:lnTo>
                  <a:pt x="7799866" y="1562099"/>
                </a:lnTo>
                <a:lnTo>
                  <a:pt x="7769198" y="1574799"/>
                </a:lnTo>
                <a:lnTo>
                  <a:pt x="7737561" y="1600199"/>
                </a:lnTo>
                <a:lnTo>
                  <a:pt x="7704965" y="1612899"/>
                </a:lnTo>
                <a:lnTo>
                  <a:pt x="7671421" y="1625599"/>
                </a:lnTo>
                <a:lnTo>
                  <a:pt x="7601526" y="1650999"/>
                </a:lnTo>
                <a:lnTo>
                  <a:pt x="7565196" y="1676399"/>
                </a:lnTo>
                <a:lnTo>
                  <a:pt x="7527959" y="1689099"/>
                </a:lnTo>
                <a:lnTo>
                  <a:pt x="7450802" y="1714499"/>
                </a:lnTo>
                <a:lnTo>
                  <a:pt x="7370136" y="1739899"/>
                </a:lnTo>
                <a:lnTo>
                  <a:pt x="7242738" y="1777999"/>
                </a:lnTo>
                <a:lnTo>
                  <a:pt x="7198607" y="1803399"/>
                </a:lnTo>
                <a:lnTo>
                  <a:pt x="7107907" y="1828799"/>
                </a:lnTo>
                <a:lnTo>
                  <a:pt x="6917049" y="1879599"/>
                </a:lnTo>
                <a:close/>
              </a:path>
              <a:path w="8223884" h="2159000">
                <a:moveTo>
                  <a:pt x="6499784" y="1968499"/>
                </a:moveTo>
                <a:lnTo>
                  <a:pt x="1685580" y="1968499"/>
                </a:lnTo>
                <a:lnTo>
                  <a:pt x="1368312" y="1892299"/>
                </a:lnTo>
                <a:lnTo>
                  <a:pt x="1317942" y="1879599"/>
                </a:lnTo>
                <a:lnTo>
                  <a:pt x="6867423" y="1879599"/>
                </a:lnTo>
                <a:lnTo>
                  <a:pt x="6817053" y="1892299"/>
                </a:lnTo>
                <a:lnTo>
                  <a:pt x="6499784" y="1968499"/>
                </a:lnTo>
                <a:close/>
              </a:path>
              <a:path w="8223884" h="2159000">
                <a:moveTo>
                  <a:pt x="6274690" y="2006599"/>
                </a:moveTo>
                <a:lnTo>
                  <a:pt x="1910675" y="2006599"/>
                </a:lnTo>
                <a:lnTo>
                  <a:pt x="1740871" y="1968499"/>
                </a:lnTo>
                <a:lnTo>
                  <a:pt x="6444494" y="1968499"/>
                </a:lnTo>
                <a:lnTo>
                  <a:pt x="6274690" y="2006599"/>
                </a:lnTo>
                <a:close/>
              </a:path>
              <a:path w="8223884" h="2159000">
                <a:moveTo>
                  <a:pt x="6099205" y="2031999"/>
                </a:moveTo>
                <a:lnTo>
                  <a:pt x="2086160" y="2031999"/>
                </a:lnTo>
                <a:lnTo>
                  <a:pt x="1968552" y="2006599"/>
                </a:lnTo>
                <a:lnTo>
                  <a:pt x="6216813" y="2006599"/>
                </a:lnTo>
                <a:lnTo>
                  <a:pt x="6099205" y="2031999"/>
                </a:lnTo>
                <a:close/>
              </a:path>
              <a:path w="8223884" h="2159000">
                <a:moveTo>
                  <a:pt x="5918314" y="2057399"/>
                </a:moveTo>
                <a:lnTo>
                  <a:pt x="2267051" y="2057399"/>
                </a:lnTo>
                <a:lnTo>
                  <a:pt x="2145870" y="2031999"/>
                </a:lnTo>
                <a:lnTo>
                  <a:pt x="6039495" y="2031999"/>
                </a:lnTo>
                <a:lnTo>
                  <a:pt x="5918314" y="2057399"/>
                </a:lnTo>
                <a:close/>
              </a:path>
              <a:path w="8223884" h="2159000">
                <a:moveTo>
                  <a:pt x="5732294" y="2082799"/>
                </a:moveTo>
                <a:lnTo>
                  <a:pt x="2453070" y="2082799"/>
                </a:lnTo>
                <a:lnTo>
                  <a:pt x="2328501" y="2057399"/>
                </a:lnTo>
                <a:lnTo>
                  <a:pt x="5856864" y="2057399"/>
                </a:lnTo>
                <a:lnTo>
                  <a:pt x="5732294" y="2082799"/>
                </a:lnTo>
                <a:close/>
              </a:path>
              <a:path w="8223884" h="2159000">
                <a:moveTo>
                  <a:pt x="5605569" y="2095499"/>
                </a:moveTo>
                <a:lnTo>
                  <a:pt x="2579796" y="2095499"/>
                </a:lnTo>
                <a:lnTo>
                  <a:pt x="2516169" y="2082799"/>
                </a:lnTo>
                <a:lnTo>
                  <a:pt x="5669196" y="2082799"/>
                </a:lnTo>
                <a:lnTo>
                  <a:pt x="5605569" y="2095499"/>
                </a:lnTo>
                <a:close/>
              </a:path>
              <a:path w="8223884" h="2159000">
                <a:moveTo>
                  <a:pt x="5476768" y="2108199"/>
                </a:moveTo>
                <a:lnTo>
                  <a:pt x="2708597" y="2108199"/>
                </a:lnTo>
                <a:lnTo>
                  <a:pt x="2643942" y="2095499"/>
                </a:lnTo>
                <a:lnTo>
                  <a:pt x="5541422" y="2095499"/>
                </a:lnTo>
                <a:lnTo>
                  <a:pt x="5476768" y="2108199"/>
                </a:lnTo>
                <a:close/>
              </a:path>
              <a:path w="8223884" h="2159000">
                <a:moveTo>
                  <a:pt x="5345975" y="2120899"/>
                </a:moveTo>
                <a:lnTo>
                  <a:pt x="2839390" y="2120899"/>
                </a:lnTo>
                <a:lnTo>
                  <a:pt x="2773749" y="2108199"/>
                </a:lnTo>
                <a:lnTo>
                  <a:pt x="5411615" y="2108199"/>
                </a:lnTo>
                <a:lnTo>
                  <a:pt x="5345975" y="2120899"/>
                </a:lnTo>
                <a:close/>
              </a:path>
              <a:path w="8223884" h="2159000">
                <a:moveTo>
                  <a:pt x="5146228" y="2133599"/>
                </a:moveTo>
                <a:lnTo>
                  <a:pt x="3039137" y="2133599"/>
                </a:lnTo>
                <a:lnTo>
                  <a:pt x="2972094" y="2120899"/>
                </a:lnTo>
                <a:lnTo>
                  <a:pt x="5213271" y="2120899"/>
                </a:lnTo>
                <a:lnTo>
                  <a:pt x="5146228" y="2133599"/>
                </a:lnTo>
                <a:close/>
              </a:path>
              <a:path w="8223884" h="2159000">
                <a:moveTo>
                  <a:pt x="4942458" y="2146299"/>
                </a:moveTo>
                <a:lnTo>
                  <a:pt x="3242906" y="2146299"/>
                </a:lnTo>
                <a:lnTo>
                  <a:pt x="3174553" y="2133599"/>
                </a:lnTo>
                <a:lnTo>
                  <a:pt x="5010811" y="2133599"/>
                </a:lnTo>
                <a:lnTo>
                  <a:pt x="4942458" y="2146299"/>
                </a:lnTo>
                <a:close/>
              </a:path>
              <a:path w="8223884" h="2159000">
                <a:moveTo>
                  <a:pt x="4664986" y="2158999"/>
                </a:moveTo>
                <a:lnTo>
                  <a:pt x="3520379" y="2158999"/>
                </a:lnTo>
                <a:lnTo>
                  <a:pt x="3450422" y="2146299"/>
                </a:lnTo>
                <a:lnTo>
                  <a:pt x="4734942" y="2146299"/>
                </a:lnTo>
                <a:lnTo>
                  <a:pt x="4664986" y="2158999"/>
                </a:lnTo>
                <a:close/>
              </a:path>
            </a:pathLst>
          </a:custGeom>
          <a:solidFill>
            <a:srgbClr val="FFFFFF"/>
          </a:solidFill>
        </p:spPr>
        <p:txBody>
          <a:bodyPr wrap="square" lIns="0" tIns="0" rIns="0" bIns="0" rtlCol="0"/>
          <a:lstStyle/>
          <a:p>
            <a:endParaRPr dirty="0"/>
          </a:p>
        </p:txBody>
      </p:sp>
      <p:sp>
        <p:nvSpPr>
          <p:cNvPr id="4" name="object 4"/>
          <p:cNvSpPr/>
          <p:nvPr/>
        </p:nvSpPr>
        <p:spPr>
          <a:xfrm>
            <a:off x="0" y="3796677"/>
            <a:ext cx="8221980" cy="2438400"/>
          </a:xfrm>
          <a:custGeom>
            <a:avLst/>
            <a:gdLst/>
            <a:ahLst/>
            <a:cxnLst/>
            <a:rect l="l" t="t" r="r" b="b"/>
            <a:pathLst>
              <a:path w="8221980" h="2438400">
                <a:moveTo>
                  <a:pt x="4873646" y="12699"/>
                </a:moveTo>
                <a:lnTo>
                  <a:pt x="3350440" y="12699"/>
                </a:lnTo>
                <a:lnTo>
                  <a:pt x="3417942" y="0"/>
                </a:lnTo>
                <a:lnTo>
                  <a:pt x="4806144" y="0"/>
                </a:lnTo>
                <a:lnTo>
                  <a:pt x="4873646" y="12699"/>
                </a:lnTo>
                <a:close/>
              </a:path>
              <a:path w="8221980" h="2438400">
                <a:moveTo>
                  <a:pt x="5073803" y="25399"/>
                </a:moveTo>
                <a:lnTo>
                  <a:pt x="3150283" y="25399"/>
                </a:lnTo>
                <a:lnTo>
                  <a:pt x="3216601" y="12699"/>
                </a:lnTo>
                <a:lnTo>
                  <a:pt x="5007485" y="12699"/>
                </a:lnTo>
                <a:lnTo>
                  <a:pt x="5073803" y="25399"/>
                </a:lnTo>
                <a:close/>
              </a:path>
              <a:path w="8221980" h="2438400">
                <a:moveTo>
                  <a:pt x="5205187" y="38099"/>
                </a:moveTo>
                <a:lnTo>
                  <a:pt x="3018899" y="38099"/>
                </a:lnTo>
                <a:lnTo>
                  <a:pt x="3084379" y="25399"/>
                </a:lnTo>
                <a:lnTo>
                  <a:pt x="5139707" y="25399"/>
                </a:lnTo>
                <a:lnTo>
                  <a:pt x="5205187" y="38099"/>
                </a:lnTo>
                <a:close/>
              </a:path>
              <a:path w="8221980" h="2438400">
                <a:moveTo>
                  <a:pt x="5398992" y="50799"/>
                </a:moveTo>
                <a:lnTo>
                  <a:pt x="2825095" y="50799"/>
                </a:lnTo>
                <a:lnTo>
                  <a:pt x="2889247" y="38099"/>
                </a:lnTo>
                <a:lnTo>
                  <a:pt x="5334839" y="38099"/>
                </a:lnTo>
                <a:lnTo>
                  <a:pt x="5398992" y="50799"/>
                </a:lnTo>
                <a:close/>
              </a:path>
              <a:path w="8221980" h="2438400">
                <a:moveTo>
                  <a:pt x="5588640" y="76199"/>
                </a:moveTo>
                <a:lnTo>
                  <a:pt x="2635446" y="76199"/>
                </a:lnTo>
                <a:lnTo>
                  <a:pt x="2761404" y="50799"/>
                </a:lnTo>
                <a:lnTo>
                  <a:pt x="5462682" y="50799"/>
                </a:lnTo>
                <a:lnTo>
                  <a:pt x="5588640" y="76199"/>
                </a:lnTo>
                <a:close/>
              </a:path>
              <a:path w="8221980" h="2438400">
                <a:moveTo>
                  <a:pt x="5712636" y="88899"/>
                </a:moveTo>
                <a:lnTo>
                  <a:pt x="2511450" y="88899"/>
                </a:lnTo>
                <a:lnTo>
                  <a:pt x="2573198" y="76199"/>
                </a:lnTo>
                <a:lnTo>
                  <a:pt x="5650888" y="76199"/>
                </a:lnTo>
                <a:lnTo>
                  <a:pt x="5712636" y="88899"/>
                </a:lnTo>
                <a:close/>
              </a:path>
              <a:path w="8221980" h="2438400">
                <a:moveTo>
                  <a:pt x="5894784" y="114299"/>
                </a:moveTo>
                <a:lnTo>
                  <a:pt x="2329302" y="114299"/>
                </a:lnTo>
                <a:lnTo>
                  <a:pt x="2450212" y="88899"/>
                </a:lnTo>
                <a:lnTo>
                  <a:pt x="5773874" y="88899"/>
                </a:lnTo>
                <a:lnTo>
                  <a:pt x="5894784" y="114299"/>
                </a:lnTo>
                <a:close/>
              </a:path>
              <a:path w="8221980" h="2438400">
                <a:moveTo>
                  <a:pt x="6130067" y="152399"/>
                </a:moveTo>
                <a:lnTo>
                  <a:pt x="2094019" y="152399"/>
                </a:lnTo>
                <a:lnTo>
                  <a:pt x="2269650" y="114299"/>
                </a:lnTo>
                <a:lnTo>
                  <a:pt x="5954436" y="114299"/>
                </a:lnTo>
                <a:lnTo>
                  <a:pt x="6130067" y="152399"/>
                </a:lnTo>
                <a:close/>
              </a:path>
              <a:path w="8221980" h="2438400">
                <a:moveTo>
                  <a:pt x="6465502" y="215899"/>
                </a:moveTo>
                <a:lnTo>
                  <a:pt x="1758584" y="215899"/>
                </a:lnTo>
                <a:lnTo>
                  <a:pt x="2036616" y="152399"/>
                </a:lnTo>
                <a:lnTo>
                  <a:pt x="6187470" y="152399"/>
                </a:lnTo>
                <a:lnTo>
                  <a:pt x="6465502" y="215899"/>
                </a:lnTo>
                <a:close/>
              </a:path>
              <a:path w="8221980" h="2438400">
                <a:moveTo>
                  <a:pt x="6244287" y="2273299"/>
                </a:moveTo>
                <a:lnTo>
                  <a:pt x="1979799" y="2273299"/>
                </a:lnTo>
                <a:lnTo>
                  <a:pt x="1599296" y="2184399"/>
                </a:lnTo>
                <a:lnTo>
                  <a:pt x="1347198" y="2120899"/>
                </a:lnTo>
                <a:lnTo>
                  <a:pt x="1158252" y="2070099"/>
                </a:lnTo>
                <a:lnTo>
                  <a:pt x="1024372" y="2031999"/>
                </a:lnTo>
                <a:lnTo>
                  <a:pt x="981288" y="2006599"/>
                </a:lnTo>
                <a:lnTo>
                  <a:pt x="856795" y="1968499"/>
                </a:lnTo>
                <a:lnTo>
                  <a:pt x="816917" y="1955799"/>
                </a:lnTo>
                <a:lnTo>
                  <a:pt x="777864" y="1930399"/>
                </a:lnTo>
                <a:lnTo>
                  <a:pt x="702272" y="1904999"/>
                </a:lnTo>
                <a:lnTo>
                  <a:pt x="665752" y="1892299"/>
                </a:lnTo>
                <a:lnTo>
                  <a:pt x="630097" y="1866899"/>
                </a:lnTo>
                <a:lnTo>
                  <a:pt x="561414" y="1841499"/>
                </a:lnTo>
                <a:lnTo>
                  <a:pt x="528407" y="1816099"/>
                </a:lnTo>
                <a:lnTo>
                  <a:pt x="496301" y="1803399"/>
                </a:lnTo>
                <a:lnTo>
                  <a:pt x="465107" y="1790699"/>
                </a:lnTo>
                <a:lnTo>
                  <a:pt x="434834" y="1765299"/>
                </a:lnTo>
                <a:lnTo>
                  <a:pt x="405492" y="1752599"/>
                </a:lnTo>
                <a:lnTo>
                  <a:pt x="377090" y="1727199"/>
                </a:lnTo>
                <a:lnTo>
                  <a:pt x="349637" y="1714499"/>
                </a:lnTo>
                <a:lnTo>
                  <a:pt x="323144" y="1689099"/>
                </a:lnTo>
                <a:lnTo>
                  <a:pt x="297620" y="1676399"/>
                </a:lnTo>
                <a:lnTo>
                  <a:pt x="273075" y="1663699"/>
                </a:lnTo>
                <a:lnTo>
                  <a:pt x="249517" y="1638299"/>
                </a:lnTo>
                <a:lnTo>
                  <a:pt x="226957" y="1625599"/>
                </a:lnTo>
                <a:lnTo>
                  <a:pt x="205405" y="1600199"/>
                </a:lnTo>
                <a:lnTo>
                  <a:pt x="184869" y="1587499"/>
                </a:lnTo>
                <a:lnTo>
                  <a:pt x="165359" y="1562099"/>
                </a:lnTo>
                <a:lnTo>
                  <a:pt x="146886" y="1549399"/>
                </a:lnTo>
                <a:lnTo>
                  <a:pt x="129458" y="1523999"/>
                </a:lnTo>
                <a:lnTo>
                  <a:pt x="113084" y="1498599"/>
                </a:lnTo>
                <a:lnTo>
                  <a:pt x="97776" y="1485899"/>
                </a:lnTo>
                <a:lnTo>
                  <a:pt x="83542" y="1460499"/>
                </a:lnTo>
                <a:lnTo>
                  <a:pt x="70391" y="1447799"/>
                </a:lnTo>
                <a:lnTo>
                  <a:pt x="58334" y="1422399"/>
                </a:lnTo>
                <a:lnTo>
                  <a:pt x="47379" y="1409699"/>
                </a:lnTo>
                <a:lnTo>
                  <a:pt x="37538" y="1384299"/>
                </a:lnTo>
                <a:lnTo>
                  <a:pt x="28818" y="1358899"/>
                </a:lnTo>
                <a:lnTo>
                  <a:pt x="21230" y="1346199"/>
                </a:lnTo>
                <a:lnTo>
                  <a:pt x="14782" y="1320799"/>
                </a:lnTo>
                <a:lnTo>
                  <a:pt x="9486" y="1295399"/>
                </a:lnTo>
                <a:lnTo>
                  <a:pt x="5350" y="1282699"/>
                </a:lnTo>
                <a:lnTo>
                  <a:pt x="2384" y="1257299"/>
                </a:lnTo>
                <a:lnTo>
                  <a:pt x="597" y="1231899"/>
                </a:lnTo>
                <a:lnTo>
                  <a:pt x="0" y="1219199"/>
                </a:lnTo>
                <a:lnTo>
                  <a:pt x="597" y="1193799"/>
                </a:lnTo>
                <a:lnTo>
                  <a:pt x="2384" y="1168399"/>
                </a:lnTo>
                <a:lnTo>
                  <a:pt x="5350" y="1155699"/>
                </a:lnTo>
                <a:lnTo>
                  <a:pt x="9486" y="1130299"/>
                </a:lnTo>
                <a:lnTo>
                  <a:pt x="14782" y="1117599"/>
                </a:lnTo>
                <a:lnTo>
                  <a:pt x="21230" y="1092199"/>
                </a:lnTo>
                <a:lnTo>
                  <a:pt x="28818" y="1066799"/>
                </a:lnTo>
                <a:lnTo>
                  <a:pt x="37538" y="1054099"/>
                </a:lnTo>
                <a:lnTo>
                  <a:pt x="47379" y="1028699"/>
                </a:lnTo>
                <a:lnTo>
                  <a:pt x="58334" y="1003299"/>
                </a:lnTo>
                <a:lnTo>
                  <a:pt x="70391" y="990599"/>
                </a:lnTo>
                <a:lnTo>
                  <a:pt x="83542" y="965199"/>
                </a:lnTo>
                <a:lnTo>
                  <a:pt x="97776" y="952499"/>
                </a:lnTo>
                <a:lnTo>
                  <a:pt x="113084" y="927099"/>
                </a:lnTo>
                <a:lnTo>
                  <a:pt x="129458" y="914399"/>
                </a:lnTo>
                <a:lnTo>
                  <a:pt x="146886" y="888999"/>
                </a:lnTo>
                <a:lnTo>
                  <a:pt x="165359" y="876299"/>
                </a:lnTo>
                <a:lnTo>
                  <a:pt x="184869" y="850899"/>
                </a:lnTo>
                <a:lnTo>
                  <a:pt x="205405" y="838199"/>
                </a:lnTo>
                <a:lnTo>
                  <a:pt x="226957" y="812799"/>
                </a:lnTo>
                <a:lnTo>
                  <a:pt x="249517" y="800099"/>
                </a:lnTo>
                <a:lnTo>
                  <a:pt x="273075" y="774699"/>
                </a:lnTo>
                <a:lnTo>
                  <a:pt x="297620" y="761999"/>
                </a:lnTo>
                <a:lnTo>
                  <a:pt x="323144" y="736599"/>
                </a:lnTo>
                <a:lnTo>
                  <a:pt x="349637" y="723899"/>
                </a:lnTo>
                <a:lnTo>
                  <a:pt x="377090" y="698499"/>
                </a:lnTo>
                <a:lnTo>
                  <a:pt x="405492" y="685799"/>
                </a:lnTo>
                <a:lnTo>
                  <a:pt x="434834" y="660399"/>
                </a:lnTo>
                <a:lnTo>
                  <a:pt x="465107" y="647699"/>
                </a:lnTo>
                <a:lnTo>
                  <a:pt x="496301" y="634999"/>
                </a:lnTo>
                <a:lnTo>
                  <a:pt x="528407" y="609599"/>
                </a:lnTo>
                <a:lnTo>
                  <a:pt x="561414" y="596899"/>
                </a:lnTo>
                <a:lnTo>
                  <a:pt x="595314" y="584199"/>
                </a:lnTo>
                <a:lnTo>
                  <a:pt x="630097" y="558799"/>
                </a:lnTo>
                <a:lnTo>
                  <a:pt x="702272" y="533399"/>
                </a:lnTo>
                <a:lnTo>
                  <a:pt x="739646" y="507999"/>
                </a:lnTo>
                <a:lnTo>
                  <a:pt x="816917" y="482599"/>
                </a:lnTo>
                <a:lnTo>
                  <a:pt x="897490" y="457199"/>
                </a:lnTo>
                <a:lnTo>
                  <a:pt x="938990" y="431799"/>
                </a:lnTo>
                <a:lnTo>
                  <a:pt x="1068234" y="393699"/>
                </a:lnTo>
                <a:lnTo>
                  <a:pt x="1158252" y="368299"/>
                </a:lnTo>
                <a:lnTo>
                  <a:pt x="1204389" y="342899"/>
                </a:lnTo>
                <a:lnTo>
                  <a:pt x="1445972" y="279399"/>
                </a:lnTo>
                <a:lnTo>
                  <a:pt x="1704841" y="215899"/>
                </a:lnTo>
                <a:lnTo>
                  <a:pt x="6519245" y="215899"/>
                </a:lnTo>
                <a:lnTo>
                  <a:pt x="6778114" y="279399"/>
                </a:lnTo>
                <a:lnTo>
                  <a:pt x="7019697" y="342899"/>
                </a:lnTo>
                <a:lnTo>
                  <a:pt x="7065834" y="368299"/>
                </a:lnTo>
                <a:lnTo>
                  <a:pt x="7155852" y="393699"/>
                </a:lnTo>
                <a:lnTo>
                  <a:pt x="7285096" y="431799"/>
                </a:lnTo>
                <a:lnTo>
                  <a:pt x="7326596" y="457199"/>
                </a:lnTo>
                <a:lnTo>
                  <a:pt x="7407169" y="482599"/>
                </a:lnTo>
                <a:lnTo>
                  <a:pt x="7484441" y="507999"/>
                </a:lnTo>
                <a:lnTo>
                  <a:pt x="7521814" y="533399"/>
                </a:lnTo>
                <a:lnTo>
                  <a:pt x="7593990" y="558799"/>
                </a:lnTo>
                <a:lnTo>
                  <a:pt x="7628772" y="584199"/>
                </a:lnTo>
                <a:lnTo>
                  <a:pt x="7662672" y="596899"/>
                </a:lnTo>
                <a:lnTo>
                  <a:pt x="7695680" y="609599"/>
                </a:lnTo>
                <a:lnTo>
                  <a:pt x="7727785" y="634999"/>
                </a:lnTo>
                <a:lnTo>
                  <a:pt x="7758979" y="647699"/>
                </a:lnTo>
                <a:lnTo>
                  <a:pt x="7789252" y="660399"/>
                </a:lnTo>
                <a:lnTo>
                  <a:pt x="7818595" y="685799"/>
                </a:lnTo>
                <a:lnTo>
                  <a:pt x="7846997" y="698499"/>
                </a:lnTo>
                <a:lnTo>
                  <a:pt x="7874449" y="723899"/>
                </a:lnTo>
                <a:lnTo>
                  <a:pt x="7900942" y="736599"/>
                </a:lnTo>
                <a:lnTo>
                  <a:pt x="7926466" y="761999"/>
                </a:lnTo>
                <a:lnTo>
                  <a:pt x="7951011" y="774699"/>
                </a:lnTo>
                <a:lnTo>
                  <a:pt x="7974569" y="800099"/>
                </a:lnTo>
                <a:lnTo>
                  <a:pt x="7997129" y="812799"/>
                </a:lnTo>
                <a:lnTo>
                  <a:pt x="8018681" y="838199"/>
                </a:lnTo>
                <a:lnTo>
                  <a:pt x="8039217" y="850899"/>
                </a:lnTo>
                <a:lnTo>
                  <a:pt x="8058727" y="876299"/>
                </a:lnTo>
                <a:lnTo>
                  <a:pt x="8077200" y="888999"/>
                </a:lnTo>
                <a:lnTo>
                  <a:pt x="8094629" y="914399"/>
                </a:lnTo>
                <a:lnTo>
                  <a:pt x="8111002" y="927099"/>
                </a:lnTo>
                <a:lnTo>
                  <a:pt x="8126310" y="952499"/>
                </a:lnTo>
                <a:lnTo>
                  <a:pt x="8140545" y="965199"/>
                </a:lnTo>
                <a:lnTo>
                  <a:pt x="8153695" y="990599"/>
                </a:lnTo>
                <a:lnTo>
                  <a:pt x="8165752" y="1003299"/>
                </a:lnTo>
                <a:lnTo>
                  <a:pt x="8176707" y="1028699"/>
                </a:lnTo>
                <a:lnTo>
                  <a:pt x="8186549" y="1054099"/>
                </a:lnTo>
                <a:lnTo>
                  <a:pt x="8195268" y="1066799"/>
                </a:lnTo>
                <a:lnTo>
                  <a:pt x="8202857" y="1092199"/>
                </a:lnTo>
                <a:lnTo>
                  <a:pt x="8209304" y="1117599"/>
                </a:lnTo>
                <a:lnTo>
                  <a:pt x="8214600" y="1130299"/>
                </a:lnTo>
                <a:lnTo>
                  <a:pt x="8218736" y="1155699"/>
                </a:lnTo>
                <a:lnTo>
                  <a:pt x="8221702" y="1168399"/>
                </a:lnTo>
                <a:lnTo>
                  <a:pt x="8221841" y="1181099"/>
                </a:lnTo>
                <a:lnTo>
                  <a:pt x="8221841" y="1257299"/>
                </a:lnTo>
                <a:lnTo>
                  <a:pt x="8221702" y="1257299"/>
                </a:lnTo>
                <a:lnTo>
                  <a:pt x="8218736" y="1282699"/>
                </a:lnTo>
                <a:lnTo>
                  <a:pt x="8214600" y="1295399"/>
                </a:lnTo>
                <a:lnTo>
                  <a:pt x="8209304" y="1320799"/>
                </a:lnTo>
                <a:lnTo>
                  <a:pt x="8202857" y="1346199"/>
                </a:lnTo>
                <a:lnTo>
                  <a:pt x="8195268" y="1358899"/>
                </a:lnTo>
                <a:lnTo>
                  <a:pt x="8186549" y="1384299"/>
                </a:lnTo>
                <a:lnTo>
                  <a:pt x="8176707" y="1409699"/>
                </a:lnTo>
                <a:lnTo>
                  <a:pt x="8165752" y="1422399"/>
                </a:lnTo>
                <a:lnTo>
                  <a:pt x="8153695" y="1447799"/>
                </a:lnTo>
                <a:lnTo>
                  <a:pt x="8140545" y="1460499"/>
                </a:lnTo>
                <a:lnTo>
                  <a:pt x="8126310" y="1485899"/>
                </a:lnTo>
                <a:lnTo>
                  <a:pt x="8111002" y="1498599"/>
                </a:lnTo>
                <a:lnTo>
                  <a:pt x="8094629" y="1523999"/>
                </a:lnTo>
                <a:lnTo>
                  <a:pt x="8077200" y="1549399"/>
                </a:lnTo>
                <a:lnTo>
                  <a:pt x="8058727" y="1562099"/>
                </a:lnTo>
                <a:lnTo>
                  <a:pt x="8039217" y="1587499"/>
                </a:lnTo>
                <a:lnTo>
                  <a:pt x="8018681" y="1600199"/>
                </a:lnTo>
                <a:lnTo>
                  <a:pt x="7997129" y="1625599"/>
                </a:lnTo>
                <a:lnTo>
                  <a:pt x="7974569" y="1638299"/>
                </a:lnTo>
                <a:lnTo>
                  <a:pt x="7951011" y="1663699"/>
                </a:lnTo>
                <a:lnTo>
                  <a:pt x="7926466" y="1676399"/>
                </a:lnTo>
                <a:lnTo>
                  <a:pt x="7900942" y="1689099"/>
                </a:lnTo>
                <a:lnTo>
                  <a:pt x="7874449" y="1714499"/>
                </a:lnTo>
                <a:lnTo>
                  <a:pt x="7846997" y="1727199"/>
                </a:lnTo>
                <a:lnTo>
                  <a:pt x="7818595" y="1752599"/>
                </a:lnTo>
                <a:lnTo>
                  <a:pt x="7789252" y="1765299"/>
                </a:lnTo>
                <a:lnTo>
                  <a:pt x="7758979" y="1790699"/>
                </a:lnTo>
                <a:lnTo>
                  <a:pt x="7727785" y="1803399"/>
                </a:lnTo>
                <a:lnTo>
                  <a:pt x="7695680" y="1816099"/>
                </a:lnTo>
                <a:lnTo>
                  <a:pt x="7662672" y="1841499"/>
                </a:lnTo>
                <a:lnTo>
                  <a:pt x="7593990" y="1866899"/>
                </a:lnTo>
                <a:lnTo>
                  <a:pt x="7558334" y="1892299"/>
                </a:lnTo>
                <a:lnTo>
                  <a:pt x="7521814" y="1904999"/>
                </a:lnTo>
                <a:lnTo>
                  <a:pt x="7446222" y="1930399"/>
                </a:lnTo>
                <a:lnTo>
                  <a:pt x="7407169" y="1955799"/>
                </a:lnTo>
                <a:lnTo>
                  <a:pt x="7367291" y="1968499"/>
                </a:lnTo>
                <a:lnTo>
                  <a:pt x="7242799" y="2006599"/>
                </a:lnTo>
                <a:lnTo>
                  <a:pt x="7199714" y="2031999"/>
                </a:lnTo>
                <a:lnTo>
                  <a:pt x="7065834" y="2070099"/>
                </a:lnTo>
                <a:lnTo>
                  <a:pt x="6876888" y="2120899"/>
                </a:lnTo>
                <a:lnTo>
                  <a:pt x="6624790" y="2184399"/>
                </a:lnTo>
                <a:lnTo>
                  <a:pt x="6244287" y="2273299"/>
                </a:lnTo>
                <a:close/>
              </a:path>
              <a:path w="8221980" h="2438400">
                <a:moveTo>
                  <a:pt x="6013540" y="2311399"/>
                </a:moveTo>
                <a:lnTo>
                  <a:pt x="2210546" y="2311399"/>
                </a:lnTo>
                <a:lnTo>
                  <a:pt x="2036616" y="2273299"/>
                </a:lnTo>
                <a:lnTo>
                  <a:pt x="6187470" y="2273299"/>
                </a:lnTo>
                <a:lnTo>
                  <a:pt x="6013540" y="2311399"/>
                </a:lnTo>
                <a:close/>
              </a:path>
              <a:path w="8221980" h="2438400">
                <a:moveTo>
                  <a:pt x="5834594" y="2336799"/>
                </a:moveTo>
                <a:lnTo>
                  <a:pt x="2389493" y="2336799"/>
                </a:lnTo>
                <a:lnTo>
                  <a:pt x="2269650" y="2311399"/>
                </a:lnTo>
                <a:lnTo>
                  <a:pt x="5954436" y="2311399"/>
                </a:lnTo>
                <a:lnTo>
                  <a:pt x="5834594" y="2336799"/>
                </a:lnTo>
                <a:close/>
              </a:path>
              <a:path w="8221980" h="2438400">
                <a:moveTo>
                  <a:pt x="5650888" y="2362199"/>
                </a:moveTo>
                <a:lnTo>
                  <a:pt x="2573198" y="2362199"/>
                </a:lnTo>
                <a:lnTo>
                  <a:pt x="2450212" y="2336799"/>
                </a:lnTo>
                <a:lnTo>
                  <a:pt x="5773874" y="2336799"/>
                </a:lnTo>
                <a:lnTo>
                  <a:pt x="5650888" y="2362199"/>
                </a:lnTo>
                <a:close/>
              </a:path>
              <a:path w="8221980" h="2438400">
                <a:moveTo>
                  <a:pt x="5525902" y="2374899"/>
                </a:moveTo>
                <a:lnTo>
                  <a:pt x="2698185" y="2374899"/>
                </a:lnTo>
                <a:lnTo>
                  <a:pt x="2635446" y="2362199"/>
                </a:lnTo>
                <a:lnTo>
                  <a:pt x="5588640" y="2362199"/>
                </a:lnTo>
                <a:lnTo>
                  <a:pt x="5525902" y="2374899"/>
                </a:lnTo>
                <a:close/>
              </a:path>
              <a:path w="8221980" h="2438400">
                <a:moveTo>
                  <a:pt x="5398992" y="2387599"/>
                </a:moveTo>
                <a:lnTo>
                  <a:pt x="2825095" y="2387599"/>
                </a:lnTo>
                <a:lnTo>
                  <a:pt x="2761404" y="2374899"/>
                </a:lnTo>
                <a:lnTo>
                  <a:pt x="5462682" y="2374899"/>
                </a:lnTo>
                <a:lnTo>
                  <a:pt x="5398992" y="2387599"/>
                </a:lnTo>
                <a:close/>
              </a:path>
              <a:path w="8221980" h="2438400">
                <a:moveTo>
                  <a:pt x="5270234" y="2400299"/>
                </a:moveTo>
                <a:lnTo>
                  <a:pt x="2953852" y="2400299"/>
                </a:lnTo>
                <a:lnTo>
                  <a:pt x="2889247" y="2387599"/>
                </a:lnTo>
                <a:lnTo>
                  <a:pt x="5334839" y="2387599"/>
                </a:lnTo>
                <a:lnTo>
                  <a:pt x="5270234" y="2400299"/>
                </a:lnTo>
                <a:close/>
              </a:path>
              <a:path w="8221980" h="2438400">
                <a:moveTo>
                  <a:pt x="5073803" y="2412999"/>
                </a:moveTo>
                <a:lnTo>
                  <a:pt x="3150283" y="2412999"/>
                </a:lnTo>
                <a:lnTo>
                  <a:pt x="3084379" y="2400299"/>
                </a:lnTo>
                <a:lnTo>
                  <a:pt x="5139707" y="2400299"/>
                </a:lnTo>
                <a:lnTo>
                  <a:pt x="5073803" y="2412999"/>
                </a:lnTo>
                <a:close/>
              </a:path>
              <a:path w="8221980" h="2438400">
                <a:moveTo>
                  <a:pt x="4940763" y="2425699"/>
                </a:moveTo>
                <a:lnTo>
                  <a:pt x="3283323" y="2425699"/>
                </a:lnTo>
                <a:lnTo>
                  <a:pt x="3216601" y="2412999"/>
                </a:lnTo>
                <a:lnTo>
                  <a:pt x="5007485" y="2412999"/>
                </a:lnTo>
                <a:lnTo>
                  <a:pt x="4940763" y="2425699"/>
                </a:lnTo>
                <a:close/>
              </a:path>
              <a:path w="8221980" h="2438400">
                <a:moveTo>
                  <a:pt x="4670023" y="2438399"/>
                </a:moveTo>
                <a:lnTo>
                  <a:pt x="3554063" y="2438399"/>
                </a:lnTo>
                <a:lnTo>
                  <a:pt x="3485819" y="2425699"/>
                </a:lnTo>
                <a:lnTo>
                  <a:pt x="4738267" y="2425699"/>
                </a:lnTo>
                <a:lnTo>
                  <a:pt x="4670023" y="2438399"/>
                </a:lnTo>
                <a:close/>
              </a:path>
            </a:pathLst>
          </a:custGeom>
          <a:solidFill>
            <a:srgbClr val="FFFFFF"/>
          </a:solidFill>
        </p:spPr>
        <p:txBody>
          <a:bodyPr wrap="square" lIns="0" tIns="0" rIns="0" bIns="0" rtlCol="0"/>
          <a:lstStyle/>
          <a:p>
            <a:endParaRPr dirty="0"/>
          </a:p>
        </p:txBody>
      </p:sp>
      <p:sp>
        <p:nvSpPr>
          <p:cNvPr id="5" name="object 5"/>
          <p:cNvSpPr/>
          <p:nvPr/>
        </p:nvSpPr>
        <p:spPr>
          <a:xfrm>
            <a:off x="4666760" y="6532169"/>
            <a:ext cx="10027920" cy="3390900"/>
          </a:xfrm>
          <a:custGeom>
            <a:avLst/>
            <a:gdLst/>
            <a:ahLst/>
            <a:cxnLst/>
            <a:rect l="l" t="t" r="r" b="b"/>
            <a:pathLst>
              <a:path w="10027919" h="3390900">
                <a:moveTo>
                  <a:pt x="5427728" y="12699"/>
                </a:moveTo>
                <a:lnTo>
                  <a:pt x="4604897" y="12699"/>
                </a:lnTo>
                <a:lnTo>
                  <a:pt x="4672865" y="0"/>
                </a:lnTo>
                <a:lnTo>
                  <a:pt x="5359760" y="0"/>
                </a:lnTo>
                <a:lnTo>
                  <a:pt x="5427728" y="12699"/>
                </a:lnTo>
                <a:close/>
              </a:path>
              <a:path w="10027919" h="3390900">
                <a:moveTo>
                  <a:pt x="5763633" y="25399"/>
                </a:moveTo>
                <a:lnTo>
                  <a:pt x="4268993" y="25399"/>
                </a:lnTo>
                <a:lnTo>
                  <a:pt x="4335629" y="12699"/>
                </a:lnTo>
                <a:lnTo>
                  <a:pt x="5696997" y="12699"/>
                </a:lnTo>
                <a:lnTo>
                  <a:pt x="5763633" y="25399"/>
                </a:lnTo>
                <a:close/>
              </a:path>
              <a:path w="10027919" h="3390900">
                <a:moveTo>
                  <a:pt x="5961811" y="38099"/>
                </a:moveTo>
                <a:lnTo>
                  <a:pt x="4070814" y="38099"/>
                </a:lnTo>
                <a:lnTo>
                  <a:pt x="4136579" y="25399"/>
                </a:lnTo>
                <a:lnTo>
                  <a:pt x="5896046" y="25399"/>
                </a:lnTo>
                <a:lnTo>
                  <a:pt x="5961811" y="38099"/>
                </a:lnTo>
                <a:close/>
              </a:path>
              <a:path w="10027919" h="3390900">
                <a:moveTo>
                  <a:pt x="6157270" y="50799"/>
                </a:moveTo>
                <a:lnTo>
                  <a:pt x="3875355" y="50799"/>
                </a:lnTo>
                <a:lnTo>
                  <a:pt x="3940196" y="38099"/>
                </a:lnTo>
                <a:lnTo>
                  <a:pt x="6092429" y="38099"/>
                </a:lnTo>
                <a:lnTo>
                  <a:pt x="6157270" y="50799"/>
                </a:lnTo>
                <a:close/>
              </a:path>
              <a:path w="10027919" h="3390900">
                <a:moveTo>
                  <a:pt x="6349847" y="63499"/>
                </a:moveTo>
                <a:lnTo>
                  <a:pt x="3682778" y="63499"/>
                </a:lnTo>
                <a:lnTo>
                  <a:pt x="3746640" y="50799"/>
                </a:lnTo>
                <a:lnTo>
                  <a:pt x="6285985" y="50799"/>
                </a:lnTo>
                <a:lnTo>
                  <a:pt x="6349847" y="63499"/>
                </a:lnTo>
                <a:close/>
              </a:path>
              <a:path w="10027919" h="3390900">
                <a:moveTo>
                  <a:pt x="6476551" y="76199"/>
                </a:moveTo>
                <a:lnTo>
                  <a:pt x="3556074" y="76199"/>
                </a:lnTo>
                <a:lnTo>
                  <a:pt x="3619254" y="63499"/>
                </a:lnTo>
                <a:lnTo>
                  <a:pt x="6413371" y="63499"/>
                </a:lnTo>
                <a:lnTo>
                  <a:pt x="6476551" y="76199"/>
                </a:lnTo>
                <a:close/>
              </a:path>
              <a:path w="10027919" h="3390900">
                <a:moveTo>
                  <a:pt x="6663967" y="101599"/>
                </a:moveTo>
                <a:lnTo>
                  <a:pt x="3368658" y="101599"/>
                </a:lnTo>
                <a:lnTo>
                  <a:pt x="3493244" y="76199"/>
                </a:lnTo>
                <a:lnTo>
                  <a:pt x="6539381" y="76199"/>
                </a:lnTo>
                <a:lnTo>
                  <a:pt x="6663967" y="101599"/>
                </a:lnTo>
                <a:close/>
              </a:path>
              <a:path w="10027919" h="3390900">
                <a:moveTo>
                  <a:pt x="6787081" y="114299"/>
                </a:moveTo>
                <a:lnTo>
                  <a:pt x="3245544" y="114299"/>
                </a:lnTo>
                <a:lnTo>
                  <a:pt x="3306914" y="101599"/>
                </a:lnTo>
                <a:lnTo>
                  <a:pt x="6725711" y="101599"/>
                </a:lnTo>
                <a:lnTo>
                  <a:pt x="6787081" y="114299"/>
                </a:lnTo>
                <a:close/>
              </a:path>
              <a:path w="10027919" h="3390900">
                <a:moveTo>
                  <a:pt x="6968888" y="139699"/>
                </a:moveTo>
                <a:lnTo>
                  <a:pt x="3063737" y="139699"/>
                </a:lnTo>
                <a:lnTo>
                  <a:pt x="3184554" y="114299"/>
                </a:lnTo>
                <a:lnTo>
                  <a:pt x="6848071" y="114299"/>
                </a:lnTo>
                <a:lnTo>
                  <a:pt x="6968888" y="139699"/>
                </a:lnTo>
                <a:close/>
              </a:path>
              <a:path w="10027919" h="3390900">
                <a:moveTo>
                  <a:pt x="7205698" y="177799"/>
                </a:moveTo>
                <a:lnTo>
                  <a:pt x="2826927" y="177799"/>
                </a:lnTo>
                <a:lnTo>
                  <a:pt x="3003923" y="139699"/>
                </a:lnTo>
                <a:lnTo>
                  <a:pt x="7028702" y="139699"/>
                </a:lnTo>
                <a:lnTo>
                  <a:pt x="7205698" y="177799"/>
                </a:lnTo>
                <a:close/>
              </a:path>
              <a:path w="10027919" h="3390900">
                <a:moveTo>
                  <a:pt x="7492177" y="228599"/>
                </a:moveTo>
                <a:lnTo>
                  <a:pt x="2540448" y="228599"/>
                </a:lnTo>
                <a:lnTo>
                  <a:pt x="2768763" y="177799"/>
                </a:lnTo>
                <a:lnTo>
                  <a:pt x="7263861" y="177799"/>
                </a:lnTo>
                <a:lnTo>
                  <a:pt x="7492177" y="228599"/>
                </a:lnTo>
                <a:close/>
              </a:path>
              <a:path w="10027919" h="3390900">
                <a:moveTo>
                  <a:pt x="7713266" y="3136899"/>
                </a:moveTo>
                <a:lnTo>
                  <a:pt x="2319359" y="3136899"/>
                </a:lnTo>
                <a:lnTo>
                  <a:pt x="1900391" y="3035299"/>
                </a:lnTo>
                <a:lnTo>
                  <a:pt x="1850313" y="3022599"/>
                </a:lnTo>
                <a:lnTo>
                  <a:pt x="1800764" y="2997199"/>
                </a:lnTo>
                <a:lnTo>
                  <a:pt x="1514920" y="2920999"/>
                </a:lnTo>
                <a:lnTo>
                  <a:pt x="1469244" y="2895599"/>
                </a:lnTo>
                <a:lnTo>
                  <a:pt x="1335702" y="2857499"/>
                </a:lnTo>
                <a:lnTo>
                  <a:pt x="1292370" y="2832099"/>
                </a:lnTo>
                <a:lnTo>
                  <a:pt x="1166005" y="2793999"/>
                </a:lnTo>
                <a:lnTo>
                  <a:pt x="1125114" y="2768599"/>
                </a:lnTo>
                <a:lnTo>
                  <a:pt x="1045211" y="2743199"/>
                </a:lnTo>
                <a:lnTo>
                  <a:pt x="1006213" y="2717799"/>
                </a:lnTo>
                <a:lnTo>
                  <a:pt x="967857" y="2705099"/>
                </a:lnTo>
                <a:lnTo>
                  <a:pt x="930150" y="2679699"/>
                </a:lnTo>
                <a:lnTo>
                  <a:pt x="856707" y="2654299"/>
                </a:lnTo>
                <a:lnTo>
                  <a:pt x="820983" y="2628899"/>
                </a:lnTo>
                <a:lnTo>
                  <a:pt x="785931" y="2616199"/>
                </a:lnTo>
                <a:lnTo>
                  <a:pt x="751559" y="2590799"/>
                </a:lnTo>
                <a:lnTo>
                  <a:pt x="717871" y="2578099"/>
                </a:lnTo>
                <a:lnTo>
                  <a:pt x="684873" y="2552699"/>
                </a:lnTo>
                <a:lnTo>
                  <a:pt x="652573" y="2539999"/>
                </a:lnTo>
                <a:lnTo>
                  <a:pt x="620975" y="2514599"/>
                </a:lnTo>
                <a:lnTo>
                  <a:pt x="590086" y="2501899"/>
                </a:lnTo>
                <a:lnTo>
                  <a:pt x="559911" y="2476499"/>
                </a:lnTo>
                <a:lnTo>
                  <a:pt x="530457" y="2463799"/>
                </a:lnTo>
                <a:lnTo>
                  <a:pt x="501730" y="2438399"/>
                </a:lnTo>
                <a:lnTo>
                  <a:pt x="473735" y="2425699"/>
                </a:lnTo>
                <a:lnTo>
                  <a:pt x="446479" y="2400299"/>
                </a:lnTo>
                <a:lnTo>
                  <a:pt x="419967" y="2374899"/>
                </a:lnTo>
                <a:lnTo>
                  <a:pt x="394206" y="2362199"/>
                </a:lnTo>
                <a:lnTo>
                  <a:pt x="369202" y="2336799"/>
                </a:lnTo>
                <a:lnTo>
                  <a:pt x="344959" y="2324099"/>
                </a:lnTo>
                <a:lnTo>
                  <a:pt x="321486" y="2298699"/>
                </a:lnTo>
                <a:lnTo>
                  <a:pt x="298786" y="2273299"/>
                </a:lnTo>
                <a:lnTo>
                  <a:pt x="276867" y="2260599"/>
                </a:lnTo>
                <a:lnTo>
                  <a:pt x="255735" y="2235199"/>
                </a:lnTo>
                <a:lnTo>
                  <a:pt x="235394" y="2209799"/>
                </a:lnTo>
                <a:lnTo>
                  <a:pt x="215852" y="2197099"/>
                </a:lnTo>
                <a:lnTo>
                  <a:pt x="197115" y="2171699"/>
                </a:lnTo>
                <a:lnTo>
                  <a:pt x="179187" y="2146299"/>
                </a:lnTo>
                <a:lnTo>
                  <a:pt x="162076" y="2133599"/>
                </a:lnTo>
                <a:lnTo>
                  <a:pt x="145787" y="2108199"/>
                </a:lnTo>
                <a:lnTo>
                  <a:pt x="130326" y="2082799"/>
                </a:lnTo>
                <a:lnTo>
                  <a:pt x="115700" y="2057399"/>
                </a:lnTo>
                <a:lnTo>
                  <a:pt x="101913" y="2044699"/>
                </a:lnTo>
                <a:lnTo>
                  <a:pt x="88973" y="2019299"/>
                </a:lnTo>
                <a:lnTo>
                  <a:pt x="76885" y="1993899"/>
                </a:lnTo>
                <a:lnTo>
                  <a:pt x="65655" y="1981199"/>
                </a:lnTo>
                <a:lnTo>
                  <a:pt x="55289" y="1955799"/>
                </a:lnTo>
                <a:lnTo>
                  <a:pt x="45793" y="1930399"/>
                </a:lnTo>
                <a:lnTo>
                  <a:pt x="37173" y="1904999"/>
                </a:lnTo>
                <a:lnTo>
                  <a:pt x="29435" y="1879599"/>
                </a:lnTo>
                <a:lnTo>
                  <a:pt x="22585" y="1866899"/>
                </a:lnTo>
                <a:lnTo>
                  <a:pt x="11572" y="1816099"/>
                </a:lnTo>
                <a:lnTo>
                  <a:pt x="4184" y="1765299"/>
                </a:lnTo>
                <a:lnTo>
                  <a:pt x="1863" y="1739899"/>
                </a:lnTo>
                <a:lnTo>
                  <a:pt x="466" y="1727199"/>
                </a:lnTo>
                <a:lnTo>
                  <a:pt x="0" y="1701799"/>
                </a:lnTo>
                <a:lnTo>
                  <a:pt x="466" y="1676399"/>
                </a:lnTo>
                <a:lnTo>
                  <a:pt x="1863" y="1650999"/>
                </a:lnTo>
                <a:lnTo>
                  <a:pt x="4184" y="1625599"/>
                </a:lnTo>
                <a:lnTo>
                  <a:pt x="7422" y="1600199"/>
                </a:lnTo>
                <a:lnTo>
                  <a:pt x="11572" y="1587499"/>
                </a:lnTo>
                <a:lnTo>
                  <a:pt x="16629" y="1562099"/>
                </a:lnTo>
                <a:lnTo>
                  <a:pt x="22585" y="1536699"/>
                </a:lnTo>
                <a:lnTo>
                  <a:pt x="29435" y="1511299"/>
                </a:lnTo>
                <a:lnTo>
                  <a:pt x="37173" y="1485899"/>
                </a:lnTo>
                <a:lnTo>
                  <a:pt x="45793" y="1473199"/>
                </a:lnTo>
                <a:lnTo>
                  <a:pt x="55289" y="1447799"/>
                </a:lnTo>
                <a:lnTo>
                  <a:pt x="65655" y="1422399"/>
                </a:lnTo>
                <a:lnTo>
                  <a:pt x="76885" y="1396999"/>
                </a:lnTo>
                <a:lnTo>
                  <a:pt x="88973" y="1384299"/>
                </a:lnTo>
                <a:lnTo>
                  <a:pt x="101913" y="1358899"/>
                </a:lnTo>
                <a:lnTo>
                  <a:pt x="115700" y="1333499"/>
                </a:lnTo>
                <a:lnTo>
                  <a:pt x="130326" y="1308099"/>
                </a:lnTo>
                <a:lnTo>
                  <a:pt x="145787" y="1295399"/>
                </a:lnTo>
                <a:lnTo>
                  <a:pt x="162076" y="1269999"/>
                </a:lnTo>
                <a:lnTo>
                  <a:pt x="179187" y="1244599"/>
                </a:lnTo>
                <a:lnTo>
                  <a:pt x="197115" y="1231899"/>
                </a:lnTo>
                <a:lnTo>
                  <a:pt x="215852" y="1206499"/>
                </a:lnTo>
                <a:lnTo>
                  <a:pt x="235394" y="1181099"/>
                </a:lnTo>
                <a:lnTo>
                  <a:pt x="255735" y="1168399"/>
                </a:lnTo>
                <a:lnTo>
                  <a:pt x="276867" y="1142999"/>
                </a:lnTo>
                <a:lnTo>
                  <a:pt x="298786" y="1117599"/>
                </a:lnTo>
                <a:lnTo>
                  <a:pt x="321486" y="1104899"/>
                </a:lnTo>
                <a:lnTo>
                  <a:pt x="344959" y="1079499"/>
                </a:lnTo>
                <a:lnTo>
                  <a:pt x="369202" y="1054099"/>
                </a:lnTo>
                <a:lnTo>
                  <a:pt x="394206" y="1041399"/>
                </a:lnTo>
                <a:lnTo>
                  <a:pt x="419967" y="1015999"/>
                </a:lnTo>
                <a:lnTo>
                  <a:pt x="446479" y="1003299"/>
                </a:lnTo>
                <a:lnTo>
                  <a:pt x="473735" y="977899"/>
                </a:lnTo>
                <a:lnTo>
                  <a:pt x="501730" y="952499"/>
                </a:lnTo>
                <a:lnTo>
                  <a:pt x="530457" y="939799"/>
                </a:lnTo>
                <a:lnTo>
                  <a:pt x="559911" y="914399"/>
                </a:lnTo>
                <a:lnTo>
                  <a:pt x="590086" y="901699"/>
                </a:lnTo>
                <a:lnTo>
                  <a:pt x="620975" y="876299"/>
                </a:lnTo>
                <a:lnTo>
                  <a:pt x="652573" y="863599"/>
                </a:lnTo>
                <a:lnTo>
                  <a:pt x="684873" y="838199"/>
                </a:lnTo>
                <a:lnTo>
                  <a:pt x="717871" y="825499"/>
                </a:lnTo>
                <a:lnTo>
                  <a:pt x="751559" y="800099"/>
                </a:lnTo>
                <a:lnTo>
                  <a:pt x="820983" y="774699"/>
                </a:lnTo>
                <a:lnTo>
                  <a:pt x="856707" y="749299"/>
                </a:lnTo>
                <a:lnTo>
                  <a:pt x="893098" y="736599"/>
                </a:lnTo>
                <a:lnTo>
                  <a:pt x="930150" y="711199"/>
                </a:lnTo>
                <a:lnTo>
                  <a:pt x="967857" y="698499"/>
                </a:lnTo>
                <a:lnTo>
                  <a:pt x="1006213" y="673099"/>
                </a:lnTo>
                <a:lnTo>
                  <a:pt x="1084847" y="647699"/>
                </a:lnTo>
                <a:lnTo>
                  <a:pt x="1125114" y="622299"/>
                </a:lnTo>
                <a:lnTo>
                  <a:pt x="1249639" y="584199"/>
                </a:lnTo>
                <a:lnTo>
                  <a:pt x="1292370" y="558799"/>
                </a:lnTo>
                <a:lnTo>
                  <a:pt x="1424144" y="520699"/>
                </a:lnTo>
                <a:lnTo>
                  <a:pt x="1469244" y="495299"/>
                </a:lnTo>
                <a:lnTo>
                  <a:pt x="1655352" y="444499"/>
                </a:lnTo>
                <a:lnTo>
                  <a:pt x="1703277" y="419099"/>
                </a:lnTo>
                <a:lnTo>
                  <a:pt x="2053743" y="330199"/>
                </a:lnTo>
                <a:lnTo>
                  <a:pt x="2484483" y="228599"/>
                </a:lnTo>
                <a:lnTo>
                  <a:pt x="7548141" y="228599"/>
                </a:lnTo>
                <a:lnTo>
                  <a:pt x="7978882" y="330199"/>
                </a:lnTo>
                <a:lnTo>
                  <a:pt x="8329348" y="419099"/>
                </a:lnTo>
                <a:lnTo>
                  <a:pt x="8377273" y="444499"/>
                </a:lnTo>
                <a:lnTo>
                  <a:pt x="8563381" y="495299"/>
                </a:lnTo>
                <a:lnTo>
                  <a:pt x="8608480" y="520699"/>
                </a:lnTo>
                <a:lnTo>
                  <a:pt x="8740255" y="558799"/>
                </a:lnTo>
                <a:lnTo>
                  <a:pt x="8782986" y="584199"/>
                </a:lnTo>
                <a:lnTo>
                  <a:pt x="8907511" y="622299"/>
                </a:lnTo>
                <a:lnTo>
                  <a:pt x="8947778" y="647699"/>
                </a:lnTo>
                <a:lnTo>
                  <a:pt x="9026412" y="673099"/>
                </a:lnTo>
                <a:lnTo>
                  <a:pt x="9064768" y="698499"/>
                </a:lnTo>
                <a:lnTo>
                  <a:pt x="9102475" y="711199"/>
                </a:lnTo>
                <a:lnTo>
                  <a:pt x="9139527" y="736599"/>
                </a:lnTo>
                <a:lnTo>
                  <a:pt x="9175918" y="749299"/>
                </a:lnTo>
                <a:lnTo>
                  <a:pt x="9211642" y="774699"/>
                </a:lnTo>
                <a:lnTo>
                  <a:pt x="9281067" y="800099"/>
                </a:lnTo>
                <a:lnTo>
                  <a:pt x="9314754" y="825499"/>
                </a:lnTo>
                <a:lnTo>
                  <a:pt x="9347752" y="838199"/>
                </a:lnTo>
                <a:lnTo>
                  <a:pt x="9380052" y="863599"/>
                </a:lnTo>
                <a:lnTo>
                  <a:pt x="9411650" y="876299"/>
                </a:lnTo>
                <a:lnTo>
                  <a:pt x="9442539" y="901699"/>
                </a:lnTo>
                <a:lnTo>
                  <a:pt x="9472714" y="914399"/>
                </a:lnTo>
                <a:lnTo>
                  <a:pt x="9502168" y="939799"/>
                </a:lnTo>
                <a:lnTo>
                  <a:pt x="9530895" y="952499"/>
                </a:lnTo>
                <a:lnTo>
                  <a:pt x="9558890" y="977899"/>
                </a:lnTo>
                <a:lnTo>
                  <a:pt x="9586146" y="1003299"/>
                </a:lnTo>
                <a:lnTo>
                  <a:pt x="9612658" y="1015999"/>
                </a:lnTo>
                <a:lnTo>
                  <a:pt x="9638419" y="1041399"/>
                </a:lnTo>
                <a:lnTo>
                  <a:pt x="9663424" y="1054099"/>
                </a:lnTo>
                <a:lnTo>
                  <a:pt x="9687666" y="1079499"/>
                </a:lnTo>
                <a:lnTo>
                  <a:pt x="9711140" y="1104899"/>
                </a:lnTo>
                <a:lnTo>
                  <a:pt x="9733839" y="1117599"/>
                </a:lnTo>
                <a:lnTo>
                  <a:pt x="9755758" y="1142999"/>
                </a:lnTo>
                <a:lnTo>
                  <a:pt x="9776891" y="1168399"/>
                </a:lnTo>
                <a:lnTo>
                  <a:pt x="9797231" y="1181099"/>
                </a:lnTo>
                <a:lnTo>
                  <a:pt x="9816773" y="1206499"/>
                </a:lnTo>
                <a:lnTo>
                  <a:pt x="9835511" y="1231899"/>
                </a:lnTo>
                <a:lnTo>
                  <a:pt x="9853438" y="1244599"/>
                </a:lnTo>
                <a:lnTo>
                  <a:pt x="9870549" y="1269999"/>
                </a:lnTo>
                <a:lnTo>
                  <a:pt x="9886838" y="1295399"/>
                </a:lnTo>
                <a:lnTo>
                  <a:pt x="9902299" y="1308099"/>
                </a:lnTo>
                <a:lnTo>
                  <a:pt x="9916926" y="1333499"/>
                </a:lnTo>
                <a:lnTo>
                  <a:pt x="9930712" y="1358899"/>
                </a:lnTo>
                <a:lnTo>
                  <a:pt x="9943652" y="1384299"/>
                </a:lnTo>
                <a:lnTo>
                  <a:pt x="9955741" y="1396999"/>
                </a:lnTo>
                <a:lnTo>
                  <a:pt x="9966971" y="1422399"/>
                </a:lnTo>
                <a:lnTo>
                  <a:pt x="9977337" y="1447799"/>
                </a:lnTo>
                <a:lnTo>
                  <a:pt x="9986833" y="1473199"/>
                </a:lnTo>
                <a:lnTo>
                  <a:pt x="9995453" y="1485899"/>
                </a:lnTo>
                <a:lnTo>
                  <a:pt x="10003191" y="1511299"/>
                </a:lnTo>
                <a:lnTo>
                  <a:pt x="10010041" y="1536699"/>
                </a:lnTo>
                <a:lnTo>
                  <a:pt x="10015997" y="1562099"/>
                </a:lnTo>
                <a:lnTo>
                  <a:pt x="10021053" y="1587499"/>
                </a:lnTo>
                <a:lnTo>
                  <a:pt x="10025203" y="1600199"/>
                </a:lnTo>
                <a:lnTo>
                  <a:pt x="10027357" y="1612899"/>
                </a:lnTo>
                <a:lnTo>
                  <a:pt x="10027357" y="1765299"/>
                </a:lnTo>
                <a:lnTo>
                  <a:pt x="10021053" y="1816099"/>
                </a:lnTo>
                <a:lnTo>
                  <a:pt x="10010041" y="1866899"/>
                </a:lnTo>
                <a:lnTo>
                  <a:pt x="10003191" y="1879599"/>
                </a:lnTo>
                <a:lnTo>
                  <a:pt x="9995453" y="1904999"/>
                </a:lnTo>
                <a:lnTo>
                  <a:pt x="9986833" y="1930399"/>
                </a:lnTo>
                <a:lnTo>
                  <a:pt x="9977337" y="1955799"/>
                </a:lnTo>
                <a:lnTo>
                  <a:pt x="9966971" y="1981199"/>
                </a:lnTo>
                <a:lnTo>
                  <a:pt x="9955741" y="1993899"/>
                </a:lnTo>
                <a:lnTo>
                  <a:pt x="9943652" y="2019299"/>
                </a:lnTo>
                <a:lnTo>
                  <a:pt x="9930712" y="2044699"/>
                </a:lnTo>
                <a:lnTo>
                  <a:pt x="9916926" y="2057399"/>
                </a:lnTo>
                <a:lnTo>
                  <a:pt x="9902299" y="2082799"/>
                </a:lnTo>
                <a:lnTo>
                  <a:pt x="9886838" y="2108199"/>
                </a:lnTo>
                <a:lnTo>
                  <a:pt x="9870549" y="2133599"/>
                </a:lnTo>
                <a:lnTo>
                  <a:pt x="9853438" y="2146299"/>
                </a:lnTo>
                <a:lnTo>
                  <a:pt x="9835511" y="2171699"/>
                </a:lnTo>
                <a:lnTo>
                  <a:pt x="9816773" y="2197099"/>
                </a:lnTo>
                <a:lnTo>
                  <a:pt x="9797231" y="2209799"/>
                </a:lnTo>
                <a:lnTo>
                  <a:pt x="9776891" y="2235199"/>
                </a:lnTo>
                <a:lnTo>
                  <a:pt x="9755758" y="2260599"/>
                </a:lnTo>
                <a:lnTo>
                  <a:pt x="9733839" y="2273299"/>
                </a:lnTo>
                <a:lnTo>
                  <a:pt x="9711140" y="2298699"/>
                </a:lnTo>
                <a:lnTo>
                  <a:pt x="9687666" y="2324099"/>
                </a:lnTo>
                <a:lnTo>
                  <a:pt x="9663424" y="2336799"/>
                </a:lnTo>
                <a:lnTo>
                  <a:pt x="9638419" y="2362199"/>
                </a:lnTo>
                <a:lnTo>
                  <a:pt x="9612658" y="2374899"/>
                </a:lnTo>
                <a:lnTo>
                  <a:pt x="9586146" y="2400299"/>
                </a:lnTo>
                <a:lnTo>
                  <a:pt x="9558890" y="2425699"/>
                </a:lnTo>
                <a:lnTo>
                  <a:pt x="9530895" y="2438399"/>
                </a:lnTo>
                <a:lnTo>
                  <a:pt x="9502168" y="2463799"/>
                </a:lnTo>
                <a:lnTo>
                  <a:pt x="9472714" y="2476499"/>
                </a:lnTo>
                <a:lnTo>
                  <a:pt x="9442539" y="2501899"/>
                </a:lnTo>
                <a:lnTo>
                  <a:pt x="9411650" y="2514599"/>
                </a:lnTo>
                <a:lnTo>
                  <a:pt x="9380052" y="2539999"/>
                </a:lnTo>
                <a:lnTo>
                  <a:pt x="9347752" y="2552699"/>
                </a:lnTo>
                <a:lnTo>
                  <a:pt x="9314754" y="2578099"/>
                </a:lnTo>
                <a:lnTo>
                  <a:pt x="9281067" y="2590799"/>
                </a:lnTo>
                <a:lnTo>
                  <a:pt x="9246694" y="2616199"/>
                </a:lnTo>
                <a:lnTo>
                  <a:pt x="9211642" y="2628899"/>
                </a:lnTo>
                <a:lnTo>
                  <a:pt x="9175918" y="2654299"/>
                </a:lnTo>
                <a:lnTo>
                  <a:pt x="9102475" y="2679699"/>
                </a:lnTo>
                <a:lnTo>
                  <a:pt x="9064768" y="2705099"/>
                </a:lnTo>
                <a:lnTo>
                  <a:pt x="9026412" y="2717799"/>
                </a:lnTo>
                <a:lnTo>
                  <a:pt x="8987414" y="2743199"/>
                </a:lnTo>
                <a:lnTo>
                  <a:pt x="8907511" y="2768599"/>
                </a:lnTo>
                <a:lnTo>
                  <a:pt x="8866620" y="2793999"/>
                </a:lnTo>
                <a:lnTo>
                  <a:pt x="8740255" y="2832099"/>
                </a:lnTo>
                <a:lnTo>
                  <a:pt x="8696923" y="2857499"/>
                </a:lnTo>
                <a:lnTo>
                  <a:pt x="8563381" y="2895599"/>
                </a:lnTo>
                <a:lnTo>
                  <a:pt x="8517705" y="2920999"/>
                </a:lnTo>
                <a:lnTo>
                  <a:pt x="8231861" y="2997199"/>
                </a:lnTo>
                <a:lnTo>
                  <a:pt x="8182312" y="3022599"/>
                </a:lnTo>
                <a:lnTo>
                  <a:pt x="8132234" y="3035299"/>
                </a:lnTo>
                <a:lnTo>
                  <a:pt x="7713266" y="3136899"/>
                </a:lnTo>
                <a:close/>
              </a:path>
              <a:path w="10027919" h="3390900">
                <a:moveTo>
                  <a:pt x="7321597" y="3213099"/>
                </a:moveTo>
                <a:lnTo>
                  <a:pt x="2711028" y="3213099"/>
                </a:lnTo>
                <a:lnTo>
                  <a:pt x="2373933" y="3136899"/>
                </a:lnTo>
                <a:lnTo>
                  <a:pt x="7658692" y="3136899"/>
                </a:lnTo>
                <a:lnTo>
                  <a:pt x="7321597" y="3213099"/>
                </a:lnTo>
                <a:close/>
              </a:path>
              <a:path w="10027919" h="3390900">
                <a:moveTo>
                  <a:pt x="7088113" y="3251199"/>
                </a:moveTo>
                <a:lnTo>
                  <a:pt x="2944512" y="3251199"/>
                </a:lnTo>
                <a:lnTo>
                  <a:pt x="2768763" y="3213099"/>
                </a:lnTo>
                <a:lnTo>
                  <a:pt x="7263861" y="3213099"/>
                </a:lnTo>
                <a:lnTo>
                  <a:pt x="7088113" y="3251199"/>
                </a:lnTo>
                <a:close/>
              </a:path>
              <a:path w="10027919" h="3390900">
                <a:moveTo>
                  <a:pt x="6908675" y="3276599"/>
                </a:moveTo>
                <a:lnTo>
                  <a:pt x="3123949" y="3276599"/>
                </a:lnTo>
                <a:lnTo>
                  <a:pt x="3003923" y="3251199"/>
                </a:lnTo>
                <a:lnTo>
                  <a:pt x="7028702" y="3251199"/>
                </a:lnTo>
                <a:lnTo>
                  <a:pt x="6908675" y="3276599"/>
                </a:lnTo>
                <a:close/>
              </a:path>
              <a:path w="10027919" h="3390900">
                <a:moveTo>
                  <a:pt x="6725711" y="3301999"/>
                </a:moveTo>
                <a:lnTo>
                  <a:pt x="3306914" y="3301999"/>
                </a:lnTo>
                <a:lnTo>
                  <a:pt x="3184554" y="3276599"/>
                </a:lnTo>
                <a:lnTo>
                  <a:pt x="6848071" y="3276599"/>
                </a:lnTo>
                <a:lnTo>
                  <a:pt x="6725711" y="3301999"/>
                </a:lnTo>
                <a:close/>
              </a:path>
              <a:path w="10027919" h="3390900">
                <a:moveTo>
                  <a:pt x="6601855" y="3314699"/>
                </a:moveTo>
                <a:lnTo>
                  <a:pt x="3430770" y="3314699"/>
                </a:lnTo>
                <a:lnTo>
                  <a:pt x="3368658" y="3301999"/>
                </a:lnTo>
                <a:lnTo>
                  <a:pt x="6663967" y="3301999"/>
                </a:lnTo>
                <a:lnTo>
                  <a:pt x="6601855" y="3314699"/>
                </a:lnTo>
                <a:close/>
              </a:path>
              <a:path w="10027919" h="3390900">
                <a:moveTo>
                  <a:pt x="6476551" y="3327399"/>
                </a:moveTo>
                <a:lnTo>
                  <a:pt x="3556074" y="3327399"/>
                </a:lnTo>
                <a:lnTo>
                  <a:pt x="3493244" y="3314699"/>
                </a:lnTo>
                <a:lnTo>
                  <a:pt x="6539381" y="3314699"/>
                </a:lnTo>
                <a:lnTo>
                  <a:pt x="6476551" y="3327399"/>
                </a:lnTo>
                <a:close/>
              </a:path>
              <a:path w="10027919" h="3390900">
                <a:moveTo>
                  <a:pt x="6349847" y="3340099"/>
                </a:moveTo>
                <a:lnTo>
                  <a:pt x="3682778" y="3340099"/>
                </a:lnTo>
                <a:lnTo>
                  <a:pt x="3619254" y="3327399"/>
                </a:lnTo>
                <a:lnTo>
                  <a:pt x="6413371" y="3327399"/>
                </a:lnTo>
                <a:lnTo>
                  <a:pt x="6349847" y="3340099"/>
                </a:lnTo>
                <a:close/>
              </a:path>
              <a:path w="10027919" h="3390900">
                <a:moveTo>
                  <a:pt x="6221791" y="3352799"/>
                </a:moveTo>
                <a:lnTo>
                  <a:pt x="3810835" y="3352799"/>
                </a:lnTo>
                <a:lnTo>
                  <a:pt x="3746640" y="3340099"/>
                </a:lnTo>
                <a:lnTo>
                  <a:pt x="6285985" y="3340099"/>
                </a:lnTo>
                <a:lnTo>
                  <a:pt x="6221791" y="3352799"/>
                </a:lnTo>
                <a:close/>
              </a:path>
              <a:path w="10027919" h="3390900">
                <a:moveTo>
                  <a:pt x="6027274" y="3365499"/>
                </a:moveTo>
                <a:lnTo>
                  <a:pt x="4005351" y="3365499"/>
                </a:lnTo>
                <a:lnTo>
                  <a:pt x="3940196" y="3352799"/>
                </a:lnTo>
                <a:lnTo>
                  <a:pt x="6092429" y="3352799"/>
                </a:lnTo>
                <a:lnTo>
                  <a:pt x="6027274" y="3365499"/>
                </a:lnTo>
                <a:close/>
              </a:path>
              <a:path w="10027919" h="3390900">
                <a:moveTo>
                  <a:pt x="5829985" y="3378199"/>
                </a:moveTo>
                <a:lnTo>
                  <a:pt x="4202641" y="3378199"/>
                </a:lnTo>
                <a:lnTo>
                  <a:pt x="4136579" y="3365499"/>
                </a:lnTo>
                <a:lnTo>
                  <a:pt x="5896046" y="3365499"/>
                </a:lnTo>
                <a:lnTo>
                  <a:pt x="5829985" y="3378199"/>
                </a:lnTo>
                <a:close/>
              </a:path>
              <a:path w="10027919" h="3390900">
                <a:moveTo>
                  <a:pt x="5630082" y="3390899"/>
                </a:moveTo>
                <a:lnTo>
                  <a:pt x="4402543" y="3390899"/>
                </a:lnTo>
                <a:lnTo>
                  <a:pt x="4335629" y="3378199"/>
                </a:lnTo>
                <a:lnTo>
                  <a:pt x="5696997" y="3378199"/>
                </a:lnTo>
                <a:lnTo>
                  <a:pt x="5630082" y="3390899"/>
                </a:lnTo>
                <a:close/>
              </a:path>
            </a:pathLst>
          </a:custGeom>
          <a:solidFill>
            <a:srgbClr val="FFFFFF"/>
          </a:solidFill>
        </p:spPr>
        <p:txBody>
          <a:bodyPr wrap="square" lIns="0" tIns="0" rIns="0" bIns="0" rtlCol="0"/>
          <a:lstStyle/>
          <a:p>
            <a:endParaRPr dirty="0"/>
          </a:p>
        </p:txBody>
      </p:sp>
      <p:sp>
        <p:nvSpPr>
          <p:cNvPr id="6" name="object 6"/>
          <p:cNvSpPr/>
          <p:nvPr/>
        </p:nvSpPr>
        <p:spPr>
          <a:xfrm>
            <a:off x="9896792" y="4012577"/>
            <a:ext cx="8056880" cy="2222500"/>
          </a:xfrm>
          <a:custGeom>
            <a:avLst/>
            <a:gdLst/>
            <a:ahLst/>
            <a:cxnLst/>
            <a:rect l="l" t="t" r="r" b="b"/>
            <a:pathLst>
              <a:path w="8056880" h="2222500">
                <a:moveTo>
                  <a:pt x="4729706" y="12699"/>
                </a:moveTo>
                <a:lnTo>
                  <a:pt x="3327010" y="12699"/>
                </a:lnTo>
                <a:lnTo>
                  <a:pt x="3395536" y="0"/>
                </a:lnTo>
                <a:lnTo>
                  <a:pt x="4661180" y="0"/>
                </a:lnTo>
                <a:lnTo>
                  <a:pt x="4729706" y="12699"/>
                </a:lnTo>
                <a:close/>
              </a:path>
              <a:path w="8056880" h="2222500">
                <a:moveTo>
                  <a:pt x="4932870" y="25399"/>
                </a:moveTo>
                <a:lnTo>
                  <a:pt x="3123845" y="25399"/>
                </a:lnTo>
                <a:lnTo>
                  <a:pt x="3191154" y="12699"/>
                </a:lnTo>
                <a:lnTo>
                  <a:pt x="4865561" y="12699"/>
                </a:lnTo>
                <a:lnTo>
                  <a:pt x="4932870" y="25399"/>
                </a:lnTo>
                <a:close/>
              </a:path>
              <a:path w="8056880" h="2222500">
                <a:moveTo>
                  <a:pt x="5132198" y="38099"/>
                </a:moveTo>
                <a:lnTo>
                  <a:pt x="2924517" y="38099"/>
                </a:lnTo>
                <a:lnTo>
                  <a:pt x="2990517" y="25399"/>
                </a:lnTo>
                <a:lnTo>
                  <a:pt x="5066199" y="25399"/>
                </a:lnTo>
                <a:lnTo>
                  <a:pt x="5132198" y="38099"/>
                </a:lnTo>
                <a:close/>
              </a:path>
              <a:path w="8056880" h="2222500">
                <a:moveTo>
                  <a:pt x="5262814" y="50799"/>
                </a:moveTo>
                <a:lnTo>
                  <a:pt x="2793901" y="50799"/>
                </a:lnTo>
                <a:lnTo>
                  <a:pt x="2858975" y="38099"/>
                </a:lnTo>
                <a:lnTo>
                  <a:pt x="5197740" y="38099"/>
                </a:lnTo>
                <a:lnTo>
                  <a:pt x="5262814" y="50799"/>
                </a:lnTo>
                <a:close/>
              </a:path>
              <a:path w="8056880" h="2222500">
                <a:moveTo>
                  <a:pt x="5391519" y="63499"/>
                </a:moveTo>
                <a:lnTo>
                  <a:pt x="2665196" y="63499"/>
                </a:lnTo>
                <a:lnTo>
                  <a:pt x="2729304" y="50799"/>
                </a:lnTo>
                <a:lnTo>
                  <a:pt x="5327411" y="50799"/>
                </a:lnTo>
                <a:lnTo>
                  <a:pt x="5391519" y="63499"/>
                </a:lnTo>
                <a:close/>
              </a:path>
              <a:path w="8056880" h="2222500">
                <a:moveTo>
                  <a:pt x="5518231" y="76199"/>
                </a:moveTo>
                <a:lnTo>
                  <a:pt x="2538484" y="76199"/>
                </a:lnTo>
                <a:lnTo>
                  <a:pt x="2601586" y="63499"/>
                </a:lnTo>
                <a:lnTo>
                  <a:pt x="5455130" y="63499"/>
                </a:lnTo>
                <a:lnTo>
                  <a:pt x="5518231" y="76199"/>
                </a:lnTo>
                <a:close/>
              </a:path>
              <a:path w="8056880" h="2222500">
                <a:moveTo>
                  <a:pt x="5642866" y="88899"/>
                </a:moveTo>
                <a:lnTo>
                  <a:pt x="2413849" y="88899"/>
                </a:lnTo>
                <a:lnTo>
                  <a:pt x="2475902" y="76199"/>
                </a:lnTo>
                <a:lnTo>
                  <a:pt x="5580813" y="76199"/>
                </a:lnTo>
                <a:lnTo>
                  <a:pt x="5642866" y="88899"/>
                </a:lnTo>
                <a:close/>
              </a:path>
              <a:path w="8056880" h="2222500">
                <a:moveTo>
                  <a:pt x="5825745" y="114299"/>
                </a:moveTo>
                <a:lnTo>
                  <a:pt x="2230970" y="114299"/>
                </a:lnTo>
                <a:lnTo>
                  <a:pt x="2352336" y="88899"/>
                </a:lnTo>
                <a:lnTo>
                  <a:pt x="5704379" y="88899"/>
                </a:lnTo>
                <a:lnTo>
                  <a:pt x="5825745" y="114299"/>
                </a:lnTo>
                <a:close/>
              </a:path>
              <a:path w="8056880" h="2222500">
                <a:moveTo>
                  <a:pt x="6003488" y="139699"/>
                </a:moveTo>
                <a:lnTo>
                  <a:pt x="2053227" y="139699"/>
                </a:lnTo>
                <a:lnTo>
                  <a:pt x="2171138" y="114299"/>
                </a:lnTo>
                <a:lnTo>
                  <a:pt x="5885577" y="114299"/>
                </a:lnTo>
                <a:lnTo>
                  <a:pt x="6003488" y="139699"/>
                </a:lnTo>
                <a:close/>
              </a:path>
              <a:path w="8056880" h="2222500">
                <a:moveTo>
                  <a:pt x="6287559" y="190499"/>
                </a:moveTo>
                <a:lnTo>
                  <a:pt x="1769156" y="190499"/>
                </a:lnTo>
                <a:lnTo>
                  <a:pt x="1995168" y="139699"/>
                </a:lnTo>
                <a:lnTo>
                  <a:pt x="6061547" y="139699"/>
                </a:lnTo>
                <a:lnTo>
                  <a:pt x="6287559" y="190499"/>
                </a:lnTo>
                <a:close/>
              </a:path>
              <a:path w="8056880" h="2222500">
                <a:moveTo>
                  <a:pt x="6342455" y="2031999"/>
                </a:moveTo>
                <a:lnTo>
                  <a:pt x="1714260" y="2031999"/>
                </a:lnTo>
                <a:lnTo>
                  <a:pt x="1399177" y="1955799"/>
                </a:lnTo>
                <a:lnTo>
                  <a:pt x="1203490" y="1904999"/>
                </a:lnTo>
                <a:lnTo>
                  <a:pt x="1020068" y="1854199"/>
                </a:lnTo>
                <a:lnTo>
                  <a:pt x="890947" y="1816099"/>
                </a:lnTo>
                <a:lnTo>
                  <a:pt x="849570" y="1803399"/>
                </a:lnTo>
                <a:lnTo>
                  <a:pt x="809043" y="1777999"/>
                </a:lnTo>
                <a:lnTo>
                  <a:pt x="730576" y="1752599"/>
                </a:lnTo>
                <a:lnTo>
                  <a:pt x="655629" y="1727199"/>
                </a:lnTo>
                <a:lnTo>
                  <a:pt x="619501" y="1701799"/>
                </a:lnTo>
                <a:lnTo>
                  <a:pt x="549989" y="1676399"/>
                </a:lnTo>
                <a:lnTo>
                  <a:pt x="516624" y="1663699"/>
                </a:lnTo>
                <a:lnTo>
                  <a:pt x="484202" y="1638299"/>
                </a:lnTo>
                <a:lnTo>
                  <a:pt x="452732" y="1625599"/>
                </a:lnTo>
                <a:lnTo>
                  <a:pt x="422224" y="1612899"/>
                </a:lnTo>
                <a:lnTo>
                  <a:pt x="392689" y="1587499"/>
                </a:lnTo>
                <a:lnTo>
                  <a:pt x="364137" y="1574799"/>
                </a:lnTo>
                <a:lnTo>
                  <a:pt x="336579" y="1562099"/>
                </a:lnTo>
                <a:lnTo>
                  <a:pt x="310024" y="1536699"/>
                </a:lnTo>
                <a:lnTo>
                  <a:pt x="284483" y="1523999"/>
                </a:lnTo>
                <a:lnTo>
                  <a:pt x="259967" y="1511299"/>
                </a:lnTo>
                <a:lnTo>
                  <a:pt x="236485" y="1485899"/>
                </a:lnTo>
                <a:lnTo>
                  <a:pt x="214048" y="1473199"/>
                </a:lnTo>
                <a:lnTo>
                  <a:pt x="192666" y="1447799"/>
                </a:lnTo>
                <a:lnTo>
                  <a:pt x="172350" y="1435099"/>
                </a:lnTo>
                <a:lnTo>
                  <a:pt x="153110" y="1422399"/>
                </a:lnTo>
                <a:lnTo>
                  <a:pt x="134956" y="1396999"/>
                </a:lnTo>
                <a:lnTo>
                  <a:pt x="117898" y="1384299"/>
                </a:lnTo>
                <a:lnTo>
                  <a:pt x="101948" y="1358899"/>
                </a:lnTo>
                <a:lnTo>
                  <a:pt x="87114" y="1346199"/>
                </a:lnTo>
                <a:lnTo>
                  <a:pt x="73408" y="1320799"/>
                </a:lnTo>
                <a:lnTo>
                  <a:pt x="60839" y="1308099"/>
                </a:lnTo>
                <a:lnTo>
                  <a:pt x="49419" y="1282699"/>
                </a:lnTo>
                <a:lnTo>
                  <a:pt x="39157" y="1269999"/>
                </a:lnTo>
                <a:lnTo>
                  <a:pt x="30064" y="1244599"/>
                </a:lnTo>
                <a:lnTo>
                  <a:pt x="22149" y="1231899"/>
                </a:lnTo>
                <a:lnTo>
                  <a:pt x="15424" y="1206499"/>
                </a:lnTo>
                <a:lnTo>
                  <a:pt x="9899" y="1193799"/>
                </a:lnTo>
                <a:lnTo>
                  <a:pt x="5583" y="1168399"/>
                </a:lnTo>
                <a:lnTo>
                  <a:pt x="2488" y="1155699"/>
                </a:lnTo>
                <a:lnTo>
                  <a:pt x="623" y="1130299"/>
                </a:lnTo>
                <a:lnTo>
                  <a:pt x="0" y="1104899"/>
                </a:lnTo>
                <a:lnTo>
                  <a:pt x="623" y="1092199"/>
                </a:lnTo>
                <a:lnTo>
                  <a:pt x="2488" y="1066799"/>
                </a:lnTo>
                <a:lnTo>
                  <a:pt x="5583" y="1054099"/>
                </a:lnTo>
                <a:lnTo>
                  <a:pt x="9899" y="1028699"/>
                </a:lnTo>
                <a:lnTo>
                  <a:pt x="15424" y="1015999"/>
                </a:lnTo>
                <a:lnTo>
                  <a:pt x="22149" y="990599"/>
                </a:lnTo>
                <a:lnTo>
                  <a:pt x="30064" y="977899"/>
                </a:lnTo>
                <a:lnTo>
                  <a:pt x="39157" y="952499"/>
                </a:lnTo>
                <a:lnTo>
                  <a:pt x="49419" y="939799"/>
                </a:lnTo>
                <a:lnTo>
                  <a:pt x="60839" y="914399"/>
                </a:lnTo>
                <a:lnTo>
                  <a:pt x="73408" y="901699"/>
                </a:lnTo>
                <a:lnTo>
                  <a:pt x="87114" y="876299"/>
                </a:lnTo>
                <a:lnTo>
                  <a:pt x="101948" y="863599"/>
                </a:lnTo>
                <a:lnTo>
                  <a:pt x="117898" y="838199"/>
                </a:lnTo>
                <a:lnTo>
                  <a:pt x="134956" y="825499"/>
                </a:lnTo>
                <a:lnTo>
                  <a:pt x="153110" y="800099"/>
                </a:lnTo>
                <a:lnTo>
                  <a:pt x="172350" y="787399"/>
                </a:lnTo>
                <a:lnTo>
                  <a:pt x="192666" y="761999"/>
                </a:lnTo>
                <a:lnTo>
                  <a:pt x="214048" y="749299"/>
                </a:lnTo>
                <a:lnTo>
                  <a:pt x="236485" y="736599"/>
                </a:lnTo>
                <a:lnTo>
                  <a:pt x="259967" y="711199"/>
                </a:lnTo>
                <a:lnTo>
                  <a:pt x="284483" y="698499"/>
                </a:lnTo>
                <a:lnTo>
                  <a:pt x="310024" y="673099"/>
                </a:lnTo>
                <a:lnTo>
                  <a:pt x="336579" y="660399"/>
                </a:lnTo>
                <a:lnTo>
                  <a:pt x="364137" y="647699"/>
                </a:lnTo>
                <a:lnTo>
                  <a:pt x="392689" y="622299"/>
                </a:lnTo>
                <a:lnTo>
                  <a:pt x="422224" y="609599"/>
                </a:lnTo>
                <a:lnTo>
                  <a:pt x="452732" y="596899"/>
                </a:lnTo>
                <a:lnTo>
                  <a:pt x="484202" y="584199"/>
                </a:lnTo>
                <a:lnTo>
                  <a:pt x="516624" y="558799"/>
                </a:lnTo>
                <a:lnTo>
                  <a:pt x="549989" y="546099"/>
                </a:lnTo>
                <a:lnTo>
                  <a:pt x="584284" y="533399"/>
                </a:lnTo>
                <a:lnTo>
                  <a:pt x="619501" y="507999"/>
                </a:lnTo>
                <a:lnTo>
                  <a:pt x="692657" y="482599"/>
                </a:lnTo>
                <a:lnTo>
                  <a:pt x="769375" y="457199"/>
                </a:lnTo>
                <a:lnTo>
                  <a:pt x="809043" y="431799"/>
                </a:lnTo>
                <a:lnTo>
                  <a:pt x="933162" y="393699"/>
                </a:lnTo>
                <a:lnTo>
                  <a:pt x="1064738" y="355599"/>
                </a:lnTo>
                <a:lnTo>
                  <a:pt x="1251288" y="304799"/>
                </a:lnTo>
                <a:lnTo>
                  <a:pt x="1501414" y="241299"/>
                </a:lnTo>
                <a:lnTo>
                  <a:pt x="1714260" y="190499"/>
                </a:lnTo>
                <a:lnTo>
                  <a:pt x="6342455" y="190499"/>
                </a:lnTo>
                <a:lnTo>
                  <a:pt x="6555301" y="241299"/>
                </a:lnTo>
                <a:lnTo>
                  <a:pt x="6805427" y="304799"/>
                </a:lnTo>
                <a:lnTo>
                  <a:pt x="6991977" y="355599"/>
                </a:lnTo>
                <a:lnTo>
                  <a:pt x="7123553" y="393699"/>
                </a:lnTo>
                <a:lnTo>
                  <a:pt x="7247672" y="431799"/>
                </a:lnTo>
                <a:lnTo>
                  <a:pt x="7287340" y="457199"/>
                </a:lnTo>
                <a:lnTo>
                  <a:pt x="7364058" y="482599"/>
                </a:lnTo>
                <a:lnTo>
                  <a:pt x="7437214" y="507999"/>
                </a:lnTo>
                <a:lnTo>
                  <a:pt x="7472431" y="533399"/>
                </a:lnTo>
                <a:lnTo>
                  <a:pt x="7506726" y="546099"/>
                </a:lnTo>
                <a:lnTo>
                  <a:pt x="7540091" y="558799"/>
                </a:lnTo>
                <a:lnTo>
                  <a:pt x="7572513" y="584199"/>
                </a:lnTo>
                <a:lnTo>
                  <a:pt x="7603983" y="596899"/>
                </a:lnTo>
                <a:lnTo>
                  <a:pt x="7634491" y="609599"/>
                </a:lnTo>
                <a:lnTo>
                  <a:pt x="7664026" y="622299"/>
                </a:lnTo>
                <a:lnTo>
                  <a:pt x="7692578" y="647699"/>
                </a:lnTo>
                <a:lnTo>
                  <a:pt x="7720136" y="660399"/>
                </a:lnTo>
                <a:lnTo>
                  <a:pt x="7746691" y="673099"/>
                </a:lnTo>
                <a:lnTo>
                  <a:pt x="7772232" y="698499"/>
                </a:lnTo>
                <a:lnTo>
                  <a:pt x="7796748" y="711199"/>
                </a:lnTo>
                <a:lnTo>
                  <a:pt x="7820230" y="736599"/>
                </a:lnTo>
                <a:lnTo>
                  <a:pt x="7842667" y="749299"/>
                </a:lnTo>
                <a:lnTo>
                  <a:pt x="7864049" y="761999"/>
                </a:lnTo>
                <a:lnTo>
                  <a:pt x="7884365" y="787399"/>
                </a:lnTo>
                <a:lnTo>
                  <a:pt x="7903605" y="800099"/>
                </a:lnTo>
                <a:lnTo>
                  <a:pt x="7921759" y="825499"/>
                </a:lnTo>
                <a:lnTo>
                  <a:pt x="7938817" y="838199"/>
                </a:lnTo>
                <a:lnTo>
                  <a:pt x="7954767" y="863599"/>
                </a:lnTo>
                <a:lnTo>
                  <a:pt x="7969601" y="876299"/>
                </a:lnTo>
                <a:lnTo>
                  <a:pt x="7983307" y="901699"/>
                </a:lnTo>
                <a:lnTo>
                  <a:pt x="7995876" y="914399"/>
                </a:lnTo>
                <a:lnTo>
                  <a:pt x="8007296" y="939799"/>
                </a:lnTo>
                <a:lnTo>
                  <a:pt x="8017558" y="952499"/>
                </a:lnTo>
                <a:lnTo>
                  <a:pt x="8026651" y="977899"/>
                </a:lnTo>
                <a:lnTo>
                  <a:pt x="8034566" y="990599"/>
                </a:lnTo>
                <a:lnTo>
                  <a:pt x="8041291" y="1015999"/>
                </a:lnTo>
                <a:lnTo>
                  <a:pt x="8046816" y="1028699"/>
                </a:lnTo>
                <a:lnTo>
                  <a:pt x="8051132" y="1054099"/>
                </a:lnTo>
                <a:lnTo>
                  <a:pt x="8054227" y="1066799"/>
                </a:lnTo>
                <a:lnTo>
                  <a:pt x="8056092" y="1092199"/>
                </a:lnTo>
                <a:lnTo>
                  <a:pt x="8056422" y="1104899"/>
                </a:lnTo>
                <a:lnTo>
                  <a:pt x="8056422" y="1117599"/>
                </a:lnTo>
                <a:lnTo>
                  <a:pt x="8056092" y="1130299"/>
                </a:lnTo>
                <a:lnTo>
                  <a:pt x="8054227" y="1155699"/>
                </a:lnTo>
                <a:lnTo>
                  <a:pt x="8051132" y="1168399"/>
                </a:lnTo>
                <a:lnTo>
                  <a:pt x="8046816" y="1193799"/>
                </a:lnTo>
                <a:lnTo>
                  <a:pt x="8041291" y="1206499"/>
                </a:lnTo>
                <a:lnTo>
                  <a:pt x="8034566" y="1231899"/>
                </a:lnTo>
                <a:lnTo>
                  <a:pt x="8026651" y="1244599"/>
                </a:lnTo>
                <a:lnTo>
                  <a:pt x="8017558" y="1269999"/>
                </a:lnTo>
                <a:lnTo>
                  <a:pt x="8007296" y="1282699"/>
                </a:lnTo>
                <a:lnTo>
                  <a:pt x="7995876" y="1308099"/>
                </a:lnTo>
                <a:lnTo>
                  <a:pt x="7983307" y="1320799"/>
                </a:lnTo>
                <a:lnTo>
                  <a:pt x="7969601" y="1346199"/>
                </a:lnTo>
                <a:lnTo>
                  <a:pt x="7954767" y="1358899"/>
                </a:lnTo>
                <a:lnTo>
                  <a:pt x="7938817" y="1384299"/>
                </a:lnTo>
                <a:lnTo>
                  <a:pt x="7921759" y="1396999"/>
                </a:lnTo>
                <a:lnTo>
                  <a:pt x="7903605" y="1422399"/>
                </a:lnTo>
                <a:lnTo>
                  <a:pt x="7884365" y="1435099"/>
                </a:lnTo>
                <a:lnTo>
                  <a:pt x="7864049" y="1447799"/>
                </a:lnTo>
                <a:lnTo>
                  <a:pt x="7842667" y="1473199"/>
                </a:lnTo>
                <a:lnTo>
                  <a:pt x="7820230" y="1485899"/>
                </a:lnTo>
                <a:lnTo>
                  <a:pt x="7796748" y="1511299"/>
                </a:lnTo>
                <a:lnTo>
                  <a:pt x="7772232" y="1523999"/>
                </a:lnTo>
                <a:lnTo>
                  <a:pt x="7746691" y="1536699"/>
                </a:lnTo>
                <a:lnTo>
                  <a:pt x="7720136" y="1562099"/>
                </a:lnTo>
                <a:lnTo>
                  <a:pt x="7692578" y="1574799"/>
                </a:lnTo>
                <a:lnTo>
                  <a:pt x="7664026" y="1587499"/>
                </a:lnTo>
                <a:lnTo>
                  <a:pt x="7634491" y="1612899"/>
                </a:lnTo>
                <a:lnTo>
                  <a:pt x="7603983" y="1625599"/>
                </a:lnTo>
                <a:lnTo>
                  <a:pt x="7572513" y="1638299"/>
                </a:lnTo>
                <a:lnTo>
                  <a:pt x="7540091" y="1663699"/>
                </a:lnTo>
                <a:lnTo>
                  <a:pt x="7506726" y="1676399"/>
                </a:lnTo>
                <a:lnTo>
                  <a:pt x="7437214" y="1701799"/>
                </a:lnTo>
                <a:lnTo>
                  <a:pt x="7401086" y="1727199"/>
                </a:lnTo>
                <a:lnTo>
                  <a:pt x="7326139" y="1752599"/>
                </a:lnTo>
                <a:lnTo>
                  <a:pt x="7247672" y="1777999"/>
                </a:lnTo>
                <a:lnTo>
                  <a:pt x="7207145" y="1803399"/>
                </a:lnTo>
                <a:lnTo>
                  <a:pt x="7165768" y="1816099"/>
                </a:lnTo>
                <a:lnTo>
                  <a:pt x="7036647" y="1854199"/>
                </a:lnTo>
                <a:lnTo>
                  <a:pt x="6853225" y="1904999"/>
                </a:lnTo>
                <a:lnTo>
                  <a:pt x="6657538" y="1955799"/>
                </a:lnTo>
                <a:lnTo>
                  <a:pt x="6342455" y="2031999"/>
                </a:lnTo>
                <a:close/>
              </a:path>
              <a:path w="8056880" h="2222500">
                <a:moveTo>
                  <a:pt x="6118994" y="2070099"/>
                </a:moveTo>
                <a:lnTo>
                  <a:pt x="1937722" y="2070099"/>
                </a:lnTo>
                <a:lnTo>
                  <a:pt x="1769156" y="2031999"/>
                </a:lnTo>
                <a:lnTo>
                  <a:pt x="6287559" y="2031999"/>
                </a:lnTo>
                <a:lnTo>
                  <a:pt x="6118994" y="2070099"/>
                </a:lnTo>
                <a:close/>
              </a:path>
              <a:path w="8056880" h="2222500">
                <a:moveTo>
                  <a:pt x="5885577" y="2108199"/>
                </a:moveTo>
                <a:lnTo>
                  <a:pt x="2171138" y="2108199"/>
                </a:lnTo>
                <a:lnTo>
                  <a:pt x="1995168" y="2070099"/>
                </a:lnTo>
                <a:lnTo>
                  <a:pt x="6061547" y="2070099"/>
                </a:lnTo>
                <a:lnTo>
                  <a:pt x="5885577" y="2108199"/>
                </a:lnTo>
                <a:close/>
              </a:path>
              <a:path w="8056880" h="2222500">
                <a:moveTo>
                  <a:pt x="5704379" y="2133599"/>
                </a:moveTo>
                <a:lnTo>
                  <a:pt x="2352336" y="2133599"/>
                </a:lnTo>
                <a:lnTo>
                  <a:pt x="2230970" y="2108199"/>
                </a:lnTo>
                <a:lnTo>
                  <a:pt x="5825745" y="2108199"/>
                </a:lnTo>
                <a:lnTo>
                  <a:pt x="5704379" y="2133599"/>
                </a:lnTo>
                <a:close/>
              </a:path>
              <a:path w="8056880" h="2222500">
                <a:moveTo>
                  <a:pt x="5580813" y="2146299"/>
                </a:moveTo>
                <a:lnTo>
                  <a:pt x="2475902" y="2146299"/>
                </a:lnTo>
                <a:lnTo>
                  <a:pt x="2413849" y="2133599"/>
                </a:lnTo>
                <a:lnTo>
                  <a:pt x="5642866" y="2133599"/>
                </a:lnTo>
                <a:lnTo>
                  <a:pt x="5580813" y="2146299"/>
                </a:lnTo>
                <a:close/>
              </a:path>
              <a:path w="8056880" h="2222500">
                <a:moveTo>
                  <a:pt x="5455130" y="2158999"/>
                </a:moveTo>
                <a:lnTo>
                  <a:pt x="2601586" y="2158999"/>
                </a:lnTo>
                <a:lnTo>
                  <a:pt x="2538484" y="2146299"/>
                </a:lnTo>
                <a:lnTo>
                  <a:pt x="5518231" y="2146299"/>
                </a:lnTo>
                <a:lnTo>
                  <a:pt x="5455130" y="2158999"/>
                </a:lnTo>
                <a:close/>
              </a:path>
              <a:path w="8056880" h="2222500">
                <a:moveTo>
                  <a:pt x="5327411" y="2171699"/>
                </a:moveTo>
                <a:lnTo>
                  <a:pt x="2729304" y="2171699"/>
                </a:lnTo>
                <a:lnTo>
                  <a:pt x="2665196" y="2158999"/>
                </a:lnTo>
                <a:lnTo>
                  <a:pt x="5391519" y="2158999"/>
                </a:lnTo>
                <a:lnTo>
                  <a:pt x="5327411" y="2171699"/>
                </a:lnTo>
                <a:close/>
              </a:path>
              <a:path w="8056880" h="2222500">
                <a:moveTo>
                  <a:pt x="5197740" y="2184399"/>
                </a:moveTo>
                <a:lnTo>
                  <a:pt x="2858975" y="2184399"/>
                </a:lnTo>
                <a:lnTo>
                  <a:pt x="2793901" y="2171699"/>
                </a:lnTo>
                <a:lnTo>
                  <a:pt x="5262814" y="2171699"/>
                </a:lnTo>
                <a:lnTo>
                  <a:pt x="5197740" y="2184399"/>
                </a:lnTo>
                <a:close/>
              </a:path>
              <a:path w="8056880" h="2222500">
                <a:moveTo>
                  <a:pt x="5066199" y="2197099"/>
                </a:moveTo>
                <a:lnTo>
                  <a:pt x="2990517" y="2197099"/>
                </a:lnTo>
                <a:lnTo>
                  <a:pt x="2924517" y="2184399"/>
                </a:lnTo>
                <a:lnTo>
                  <a:pt x="5132198" y="2184399"/>
                </a:lnTo>
                <a:lnTo>
                  <a:pt x="5066199" y="2197099"/>
                </a:lnTo>
                <a:close/>
              </a:path>
              <a:path w="8056880" h="2222500">
                <a:moveTo>
                  <a:pt x="4865561" y="2209799"/>
                </a:moveTo>
                <a:lnTo>
                  <a:pt x="3191154" y="2209799"/>
                </a:lnTo>
                <a:lnTo>
                  <a:pt x="3123845" y="2197099"/>
                </a:lnTo>
                <a:lnTo>
                  <a:pt x="4932870" y="2197099"/>
                </a:lnTo>
                <a:lnTo>
                  <a:pt x="4865561" y="2209799"/>
                </a:lnTo>
                <a:close/>
              </a:path>
              <a:path w="8056880" h="2222500">
                <a:moveTo>
                  <a:pt x="4592269" y="2222499"/>
                </a:moveTo>
                <a:lnTo>
                  <a:pt x="3464447" y="2222499"/>
                </a:lnTo>
                <a:lnTo>
                  <a:pt x="3395536" y="2209799"/>
                </a:lnTo>
                <a:lnTo>
                  <a:pt x="4661180" y="2209799"/>
                </a:lnTo>
                <a:lnTo>
                  <a:pt x="4592269" y="2222499"/>
                </a:lnTo>
                <a:close/>
              </a:path>
            </a:pathLst>
          </a:custGeom>
          <a:solidFill>
            <a:srgbClr val="FFFFFF"/>
          </a:solidFill>
        </p:spPr>
        <p:txBody>
          <a:bodyPr wrap="square" lIns="0" tIns="0" rIns="0" bIns="0" rtlCol="0"/>
          <a:lstStyle/>
          <a:p>
            <a:endParaRPr dirty="0"/>
          </a:p>
        </p:txBody>
      </p:sp>
      <p:sp>
        <p:nvSpPr>
          <p:cNvPr id="7" name="object 7"/>
          <p:cNvSpPr/>
          <p:nvPr/>
        </p:nvSpPr>
        <p:spPr>
          <a:xfrm>
            <a:off x="9680720" y="1454977"/>
            <a:ext cx="8273415" cy="2324100"/>
          </a:xfrm>
          <a:custGeom>
            <a:avLst/>
            <a:gdLst/>
            <a:ahLst/>
            <a:cxnLst/>
            <a:rect l="l" t="t" r="r" b="b"/>
            <a:pathLst>
              <a:path w="8273415" h="2324100">
                <a:moveTo>
                  <a:pt x="4902506" y="12699"/>
                </a:moveTo>
                <a:lnTo>
                  <a:pt x="3370279" y="12699"/>
                </a:lnTo>
                <a:lnTo>
                  <a:pt x="3438181" y="0"/>
                </a:lnTo>
                <a:lnTo>
                  <a:pt x="4834605" y="0"/>
                </a:lnTo>
                <a:lnTo>
                  <a:pt x="4902506" y="12699"/>
                </a:lnTo>
                <a:close/>
              </a:path>
              <a:path w="8273415" h="2324100">
                <a:moveTo>
                  <a:pt x="5103848" y="25399"/>
                </a:moveTo>
                <a:lnTo>
                  <a:pt x="3168938" y="25399"/>
                </a:lnTo>
                <a:lnTo>
                  <a:pt x="3235648" y="12699"/>
                </a:lnTo>
                <a:lnTo>
                  <a:pt x="5037138" y="12699"/>
                </a:lnTo>
                <a:lnTo>
                  <a:pt x="5103848" y="25399"/>
                </a:lnTo>
                <a:close/>
              </a:path>
              <a:path w="8273415" h="2324100">
                <a:moveTo>
                  <a:pt x="5301443" y="38099"/>
                </a:moveTo>
                <a:lnTo>
                  <a:pt x="2971343" y="38099"/>
                </a:lnTo>
                <a:lnTo>
                  <a:pt x="3036775" y="25399"/>
                </a:lnTo>
                <a:lnTo>
                  <a:pt x="5236010" y="25399"/>
                </a:lnTo>
                <a:lnTo>
                  <a:pt x="5301443" y="38099"/>
                </a:lnTo>
                <a:close/>
              </a:path>
              <a:path w="8273415" h="2324100">
                <a:moveTo>
                  <a:pt x="5430963" y="50799"/>
                </a:moveTo>
                <a:lnTo>
                  <a:pt x="2841824" y="50799"/>
                </a:lnTo>
                <a:lnTo>
                  <a:pt x="2906356" y="38099"/>
                </a:lnTo>
                <a:lnTo>
                  <a:pt x="5366430" y="38099"/>
                </a:lnTo>
                <a:lnTo>
                  <a:pt x="5430963" y="50799"/>
                </a:lnTo>
                <a:close/>
              </a:path>
              <a:path w="8273415" h="2324100">
                <a:moveTo>
                  <a:pt x="5558624" y="63499"/>
                </a:moveTo>
                <a:lnTo>
                  <a:pt x="2714162" y="63499"/>
                </a:lnTo>
                <a:lnTo>
                  <a:pt x="2777756" y="50799"/>
                </a:lnTo>
                <a:lnTo>
                  <a:pt x="5495030" y="50799"/>
                </a:lnTo>
                <a:lnTo>
                  <a:pt x="5558624" y="63499"/>
                </a:lnTo>
                <a:close/>
              </a:path>
              <a:path w="8273415" h="2324100">
                <a:moveTo>
                  <a:pt x="5684351" y="76199"/>
                </a:moveTo>
                <a:lnTo>
                  <a:pt x="2588435" y="76199"/>
                </a:lnTo>
                <a:lnTo>
                  <a:pt x="2651052" y="63499"/>
                </a:lnTo>
                <a:lnTo>
                  <a:pt x="5621734" y="63499"/>
                </a:lnTo>
                <a:lnTo>
                  <a:pt x="5684351" y="76199"/>
                </a:lnTo>
                <a:close/>
              </a:path>
              <a:path w="8273415" h="2324100">
                <a:moveTo>
                  <a:pt x="5869144" y="101599"/>
                </a:moveTo>
                <a:lnTo>
                  <a:pt x="2403642" y="101599"/>
                </a:lnTo>
                <a:lnTo>
                  <a:pt x="2526322" y="76199"/>
                </a:lnTo>
                <a:lnTo>
                  <a:pt x="5746464" y="76199"/>
                </a:lnTo>
                <a:lnTo>
                  <a:pt x="5869144" y="101599"/>
                </a:lnTo>
                <a:close/>
              </a:path>
              <a:path w="8273415" h="2324100">
                <a:moveTo>
                  <a:pt x="6049151" y="126999"/>
                </a:moveTo>
                <a:lnTo>
                  <a:pt x="2223636" y="126999"/>
                </a:lnTo>
                <a:lnTo>
                  <a:pt x="2343095" y="101599"/>
                </a:lnTo>
                <a:lnTo>
                  <a:pt x="5929691" y="101599"/>
                </a:lnTo>
                <a:lnTo>
                  <a:pt x="6049151" y="126999"/>
                </a:lnTo>
                <a:close/>
              </a:path>
              <a:path w="8273415" h="2324100">
                <a:moveTo>
                  <a:pt x="6224111" y="152399"/>
                </a:moveTo>
                <a:lnTo>
                  <a:pt x="2048676" y="152399"/>
                </a:lnTo>
                <a:lnTo>
                  <a:pt x="2164742" y="126999"/>
                </a:lnTo>
                <a:lnTo>
                  <a:pt x="6108044" y="126999"/>
                </a:lnTo>
                <a:lnTo>
                  <a:pt x="6224111" y="152399"/>
                </a:lnTo>
                <a:close/>
              </a:path>
              <a:path w="8273415" h="2324100">
                <a:moveTo>
                  <a:pt x="6557850" y="215899"/>
                </a:moveTo>
                <a:lnTo>
                  <a:pt x="1714936" y="215899"/>
                </a:lnTo>
                <a:lnTo>
                  <a:pt x="1991522" y="152399"/>
                </a:lnTo>
                <a:lnTo>
                  <a:pt x="6281264" y="152399"/>
                </a:lnTo>
                <a:lnTo>
                  <a:pt x="6557850" y="215899"/>
                </a:lnTo>
                <a:close/>
              </a:path>
              <a:path w="8273415" h="2324100">
                <a:moveTo>
                  <a:pt x="6818252" y="2057399"/>
                </a:moveTo>
                <a:lnTo>
                  <a:pt x="1454535" y="2057399"/>
                </a:lnTo>
                <a:lnTo>
                  <a:pt x="1211521" y="1993899"/>
                </a:lnTo>
                <a:lnTo>
                  <a:pt x="1165111" y="1968499"/>
                </a:lnTo>
                <a:lnTo>
                  <a:pt x="1030438" y="1930399"/>
                </a:lnTo>
                <a:lnTo>
                  <a:pt x="902804" y="1892299"/>
                </a:lnTo>
                <a:lnTo>
                  <a:pt x="861869" y="1879599"/>
                </a:lnTo>
                <a:lnTo>
                  <a:pt x="821754" y="1854199"/>
                </a:lnTo>
                <a:lnTo>
                  <a:pt x="744025" y="1828799"/>
                </a:lnTo>
                <a:lnTo>
                  <a:pt x="669695" y="1803399"/>
                </a:lnTo>
                <a:lnTo>
                  <a:pt x="633828" y="1777999"/>
                </a:lnTo>
                <a:lnTo>
                  <a:pt x="564738" y="1752599"/>
                </a:lnTo>
                <a:lnTo>
                  <a:pt x="531535" y="1739899"/>
                </a:lnTo>
                <a:lnTo>
                  <a:pt x="499240" y="1714499"/>
                </a:lnTo>
                <a:lnTo>
                  <a:pt x="467861" y="1701799"/>
                </a:lnTo>
                <a:lnTo>
                  <a:pt x="437409" y="1689099"/>
                </a:lnTo>
                <a:lnTo>
                  <a:pt x="407893" y="1663699"/>
                </a:lnTo>
                <a:lnTo>
                  <a:pt x="379322" y="1650999"/>
                </a:lnTo>
                <a:lnTo>
                  <a:pt x="351708" y="1638299"/>
                </a:lnTo>
                <a:lnTo>
                  <a:pt x="325058" y="1612899"/>
                </a:lnTo>
                <a:lnTo>
                  <a:pt x="299383" y="1600199"/>
                </a:lnTo>
                <a:lnTo>
                  <a:pt x="274692" y="1574799"/>
                </a:lnTo>
                <a:lnTo>
                  <a:pt x="250995" y="1562099"/>
                </a:lnTo>
                <a:lnTo>
                  <a:pt x="228301" y="1549399"/>
                </a:lnTo>
                <a:lnTo>
                  <a:pt x="206621" y="1523999"/>
                </a:lnTo>
                <a:lnTo>
                  <a:pt x="185964" y="1511299"/>
                </a:lnTo>
                <a:lnTo>
                  <a:pt x="166338" y="1485899"/>
                </a:lnTo>
                <a:lnTo>
                  <a:pt x="147755" y="1473199"/>
                </a:lnTo>
                <a:lnTo>
                  <a:pt x="130224" y="1447799"/>
                </a:lnTo>
                <a:lnTo>
                  <a:pt x="113754" y="1435099"/>
                </a:lnTo>
                <a:lnTo>
                  <a:pt x="98355" y="1409699"/>
                </a:lnTo>
                <a:lnTo>
                  <a:pt x="84036" y="1396999"/>
                </a:lnTo>
                <a:lnTo>
                  <a:pt x="70808" y="1371599"/>
                </a:lnTo>
                <a:lnTo>
                  <a:pt x="58679" y="1358899"/>
                </a:lnTo>
                <a:lnTo>
                  <a:pt x="47660" y="1333499"/>
                </a:lnTo>
                <a:lnTo>
                  <a:pt x="37760" y="1320799"/>
                </a:lnTo>
                <a:lnTo>
                  <a:pt x="28988" y="1295399"/>
                </a:lnTo>
                <a:lnTo>
                  <a:pt x="21355" y="1282699"/>
                </a:lnTo>
                <a:lnTo>
                  <a:pt x="14870" y="1257299"/>
                </a:lnTo>
                <a:lnTo>
                  <a:pt x="9542" y="1244599"/>
                </a:lnTo>
                <a:lnTo>
                  <a:pt x="5382" y="1219199"/>
                </a:lnTo>
                <a:lnTo>
                  <a:pt x="2398" y="1193799"/>
                </a:lnTo>
                <a:lnTo>
                  <a:pt x="601" y="1181099"/>
                </a:lnTo>
                <a:lnTo>
                  <a:pt x="0" y="1155699"/>
                </a:lnTo>
                <a:lnTo>
                  <a:pt x="601" y="1142999"/>
                </a:lnTo>
                <a:lnTo>
                  <a:pt x="2398" y="1117599"/>
                </a:lnTo>
                <a:lnTo>
                  <a:pt x="5382" y="1104899"/>
                </a:lnTo>
                <a:lnTo>
                  <a:pt x="9542" y="1079499"/>
                </a:lnTo>
                <a:lnTo>
                  <a:pt x="14870" y="1054099"/>
                </a:lnTo>
                <a:lnTo>
                  <a:pt x="21355" y="1041399"/>
                </a:lnTo>
                <a:lnTo>
                  <a:pt x="28988" y="1015999"/>
                </a:lnTo>
                <a:lnTo>
                  <a:pt x="37760" y="1003299"/>
                </a:lnTo>
                <a:lnTo>
                  <a:pt x="47660" y="977899"/>
                </a:lnTo>
                <a:lnTo>
                  <a:pt x="58679" y="965199"/>
                </a:lnTo>
                <a:lnTo>
                  <a:pt x="70808" y="939799"/>
                </a:lnTo>
                <a:lnTo>
                  <a:pt x="84036" y="927099"/>
                </a:lnTo>
                <a:lnTo>
                  <a:pt x="98355" y="901699"/>
                </a:lnTo>
                <a:lnTo>
                  <a:pt x="113754" y="888999"/>
                </a:lnTo>
                <a:lnTo>
                  <a:pt x="130224" y="863599"/>
                </a:lnTo>
                <a:lnTo>
                  <a:pt x="147755" y="850899"/>
                </a:lnTo>
                <a:lnTo>
                  <a:pt x="166338" y="825499"/>
                </a:lnTo>
                <a:lnTo>
                  <a:pt x="185964" y="812799"/>
                </a:lnTo>
                <a:lnTo>
                  <a:pt x="206621" y="787399"/>
                </a:lnTo>
                <a:lnTo>
                  <a:pt x="228301" y="774699"/>
                </a:lnTo>
                <a:lnTo>
                  <a:pt x="250995" y="761999"/>
                </a:lnTo>
                <a:lnTo>
                  <a:pt x="274692" y="736599"/>
                </a:lnTo>
                <a:lnTo>
                  <a:pt x="299383" y="723899"/>
                </a:lnTo>
                <a:lnTo>
                  <a:pt x="325058" y="698499"/>
                </a:lnTo>
                <a:lnTo>
                  <a:pt x="351708" y="685799"/>
                </a:lnTo>
                <a:lnTo>
                  <a:pt x="379322" y="673099"/>
                </a:lnTo>
                <a:lnTo>
                  <a:pt x="407893" y="647699"/>
                </a:lnTo>
                <a:lnTo>
                  <a:pt x="437409" y="634999"/>
                </a:lnTo>
                <a:lnTo>
                  <a:pt x="467861" y="622299"/>
                </a:lnTo>
                <a:lnTo>
                  <a:pt x="499240" y="596899"/>
                </a:lnTo>
                <a:lnTo>
                  <a:pt x="531535" y="584199"/>
                </a:lnTo>
                <a:lnTo>
                  <a:pt x="564738" y="571499"/>
                </a:lnTo>
                <a:lnTo>
                  <a:pt x="598839" y="558799"/>
                </a:lnTo>
                <a:lnTo>
                  <a:pt x="633828" y="533399"/>
                </a:lnTo>
                <a:lnTo>
                  <a:pt x="706430" y="507999"/>
                </a:lnTo>
                <a:lnTo>
                  <a:pt x="744025" y="495299"/>
                </a:lnTo>
                <a:lnTo>
                  <a:pt x="782470" y="469899"/>
                </a:lnTo>
                <a:lnTo>
                  <a:pt x="902804" y="431799"/>
                </a:lnTo>
                <a:lnTo>
                  <a:pt x="987098" y="406399"/>
                </a:lnTo>
                <a:lnTo>
                  <a:pt x="1030438" y="380999"/>
                </a:lnTo>
                <a:lnTo>
                  <a:pt x="1211521" y="330199"/>
                </a:lnTo>
                <a:lnTo>
                  <a:pt x="1454535" y="266699"/>
                </a:lnTo>
                <a:lnTo>
                  <a:pt x="1661523" y="215899"/>
                </a:lnTo>
                <a:lnTo>
                  <a:pt x="6611264" y="215899"/>
                </a:lnTo>
                <a:lnTo>
                  <a:pt x="6818252" y="266699"/>
                </a:lnTo>
                <a:lnTo>
                  <a:pt x="7061266" y="330199"/>
                </a:lnTo>
                <a:lnTo>
                  <a:pt x="7242349" y="380999"/>
                </a:lnTo>
                <a:lnTo>
                  <a:pt x="7285689" y="406399"/>
                </a:lnTo>
                <a:lnTo>
                  <a:pt x="7369983" y="431799"/>
                </a:lnTo>
                <a:lnTo>
                  <a:pt x="7490317" y="469899"/>
                </a:lnTo>
                <a:lnTo>
                  <a:pt x="7528761" y="495299"/>
                </a:lnTo>
                <a:lnTo>
                  <a:pt x="7566356" y="507999"/>
                </a:lnTo>
                <a:lnTo>
                  <a:pt x="7638959" y="533399"/>
                </a:lnTo>
                <a:lnTo>
                  <a:pt x="7673948" y="558799"/>
                </a:lnTo>
                <a:lnTo>
                  <a:pt x="7708049" y="571499"/>
                </a:lnTo>
                <a:lnTo>
                  <a:pt x="7741251" y="584199"/>
                </a:lnTo>
                <a:lnTo>
                  <a:pt x="7773547" y="596899"/>
                </a:lnTo>
                <a:lnTo>
                  <a:pt x="7804926" y="622299"/>
                </a:lnTo>
                <a:lnTo>
                  <a:pt x="7835378" y="634999"/>
                </a:lnTo>
                <a:lnTo>
                  <a:pt x="7864894" y="647699"/>
                </a:lnTo>
                <a:lnTo>
                  <a:pt x="7893465" y="673099"/>
                </a:lnTo>
                <a:lnTo>
                  <a:pt x="7921079" y="685799"/>
                </a:lnTo>
                <a:lnTo>
                  <a:pt x="7947729" y="698499"/>
                </a:lnTo>
                <a:lnTo>
                  <a:pt x="7973404" y="723899"/>
                </a:lnTo>
                <a:lnTo>
                  <a:pt x="7998095" y="736599"/>
                </a:lnTo>
                <a:lnTo>
                  <a:pt x="8021792" y="761999"/>
                </a:lnTo>
                <a:lnTo>
                  <a:pt x="8044486" y="774699"/>
                </a:lnTo>
                <a:lnTo>
                  <a:pt x="8066166" y="787399"/>
                </a:lnTo>
                <a:lnTo>
                  <a:pt x="8086823" y="812799"/>
                </a:lnTo>
                <a:lnTo>
                  <a:pt x="8106449" y="825499"/>
                </a:lnTo>
                <a:lnTo>
                  <a:pt x="8125032" y="850899"/>
                </a:lnTo>
                <a:lnTo>
                  <a:pt x="8142563" y="863599"/>
                </a:lnTo>
                <a:lnTo>
                  <a:pt x="8159033" y="888999"/>
                </a:lnTo>
                <a:lnTo>
                  <a:pt x="8174432" y="901699"/>
                </a:lnTo>
                <a:lnTo>
                  <a:pt x="8188751" y="927099"/>
                </a:lnTo>
                <a:lnTo>
                  <a:pt x="8201979" y="939799"/>
                </a:lnTo>
                <a:lnTo>
                  <a:pt x="8214108" y="965199"/>
                </a:lnTo>
                <a:lnTo>
                  <a:pt x="8225127" y="977899"/>
                </a:lnTo>
                <a:lnTo>
                  <a:pt x="8235027" y="1003299"/>
                </a:lnTo>
                <a:lnTo>
                  <a:pt x="8243799" y="1015999"/>
                </a:lnTo>
                <a:lnTo>
                  <a:pt x="8251432" y="1041399"/>
                </a:lnTo>
                <a:lnTo>
                  <a:pt x="8257917" y="1054099"/>
                </a:lnTo>
                <a:lnTo>
                  <a:pt x="8263245" y="1079499"/>
                </a:lnTo>
                <a:lnTo>
                  <a:pt x="8267405" y="1104899"/>
                </a:lnTo>
                <a:lnTo>
                  <a:pt x="8270389" y="1117599"/>
                </a:lnTo>
                <a:lnTo>
                  <a:pt x="8272186" y="1142999"/>
                </a:lnTo>
                <a:lnTo>
                  <a:pt x="8272788" y="1155699"/>
                </a:lnTo>
                <a:lnTo>
                  <a:pt x="8272186" y="1181099"/>
                </a:lnTo>
                <a:lnTo>
                  <a:pt x="8270389" y="1193799"/>
                </a:lnTo>
                <a:lnTo>
                  <a:pt x="8267405" y="1219199"/>
                </a:lnTo>
                <a:lnTo>
                  <a:pt x="8263245" y="1244599"/>
                </a:lnTo>
                <a:lnTo>
                  <a:pt x="8257917" y="1257299"/>
                </a:lnTo>
                <a:lnTo>
                  <a:pt x="8251432" y="1282699"/>
                </a:lnTo>
                <a:lnTo>
                  <a:pt x="8243799" y="1295399"/>
                </a:lnTo>
                <a:lnTo>
                  <a:pt x="8235027" y="1320799"/>
                </a:lnTo>
                <a:lnTo>
                  <a:pt x="8225127" y="1333499"/>
                </a:lnTo>
                <a:lnTo>
                  <a:pt x="8214108" y="1358899"/>
                </a:lnTo>
                <a:lnTo>
                  <a:pt x="8201979" y="1371599"/>
                </a:lnTo>
                <a:lnTo>
                  <a:pt x="8188751" y="1396999"/>
                </a:lnTo>
                <a:lnTo>
                  <a:pt x="8174432" y="1409699"/>
                </a:lnTo>
                <a:lnTo>
                  <a:pt x="8159033" y="1435099"/>
                </a:lnTo>
                <a:lnTo>
                  <a:pt x="8142563" y="1447799"/>
                </a:lnTo>
                <a:lnTo>
                  <a:pt x="8125032" y="1473199"/>
                </a:lnTo>
                <a:lnTo>
                  <a:pt x="8106449" y="1485899"/>
                </a:lnTo>
                <a:lnTo>
                  <a:pt x="8086823" y="1511299"/>
                </a:lnTo>
                <a:lnTo>
                  <a:pt x="8066166" y="1523999"/>
                </a:lnTo>
                <a:lnTo>
                  <a:pt x="8044486" y="1549399"/>
                </a:lnTo>
                <a:lnTo>
                  <a:pt x="8021792" y="1562099"/>
                </a:lnTo>
                <a:lnTo>
                  <a:pt x="7998095" y="1574799"/>
                </a:lnTo>
                <a:lnTo>
                  <a:pt x="7973404" y="1600199"/>
                </a:lnTo>
                <a:lnTo>
                  <a:pt x="7947729" y="1612899"/>
                </a:lnTo>
                <a:lnTo>
                  <a:pt x="7921079" y="1638299"/>
                </a:lnTo>
                <a:lnTo>
                  <a:pt x="7893465" y="1650999"/>
                </a:lnTo>
                <a:lnTo>
                  <a:pt x="7864894" y="1663699"/>
                </a:lnTo>
                <a:lnTo>
                  <a:pt x="7835378" y="1689099"/>
                </a:lnTo>
                <a:lnTo>
                  <a:pt x="7804926" y="1701799"/>
                </a:lnTo>
                <a:lnTo>
                  <a:pt x="7773547" y="1714499"/>
                </a:lnTo>
                <a:lnTo>
                  <a:pt x="7741251" y="1739899"/>
                </a:lnTo>
                <a:lnTo>
                  <a:pt x="7708049" y="1752599"/>
                </a:lnTo>
                <a:lnTo>
                  <a:pt x="7638959" y="1777999"/>
                </a:lnTo>
                <a:lnTo>
                  <a:pt x="7603092" y="1803399"/>
                </a:lnTo>
                <a:lnTo>
                  <a:pt x="7528761" y="1828799"/>
                </a:lnTo>
                <a:lnTo>
                  <a:pt x="7451033" y="1854199"/>
                </a:lnTo>
                <a:lnTo>
                  <a:pt x="7410918" y="1879599"/>
                </a:lnTo>
                <a:lnTo>
                  <a:pt x="7369983" y="1892299"/>
                </a:lnTo>
                <a:lnTo>
                  <a:pt x="7242349" y="1930399"/>
                </a:lnTo>
                <a:lnTo>
                  <a:pt x="7107676" y="1968499"/>
                </a:lnTo>
                <a:lnTo>
                  <a:pt x="7061266" y="1993899"/>
                </a:lnTo>
                <a:lnTo>
                  <a:pt x="6818252" y="2057399"/>
                </a:lnTo>
                <a:close/>
              </a:path>
              <a:path w="8273415" h="2324100">
                <a:moveTo>
                  <a:pt x="6393764" y="2146299"/>
                </a:moveTo>
                <a:lnTo>
                  <a:pt x="1879023" y="2146299"/>
                </a:lnTo>
                <a:lnTo>
                  <a:pt x="1556676" y="2070099"/>
                </a:lnTo>
                <a:lnTo>
                  <a:pt x="1505263" y="2057399"/>
                </a:lnTo>
                <a:lnTo>
                  <a:pt x="6767524" y="2057399"/>
                </a:lnTo>
                <a:lnTo>
                  <a:pt x="6716111" y="2070099"/>
                </a:lnTo>
                <a:lnTo>
                  <a:pt x="6393764" y="2146299"/>
                </a:lnTo>
                <a:close/>
              </a:path>
              <a:path w="8273415" h="2324100">
                <a:moveTo>
                  <a:pt x="6166368" y="2184399"/>
                </a:moveTo>
                <a:lnTo>
                  <a:pt x="2106419" y="2184399"/>
                </a:lnTo>
                <a:lnTo>
                  <a:pt x="1934968" y="2146299"/>
                </a:lnTo>
                <a:lnTo>
                  <a:pt x="6337818" y="2146299"/>
                </a:lnTo>
                <a:lnTo>
                  <a:pt x="6166368" y="2184399"/>
                </a:lnTo>
                <a:close/>
              </a:path>
              <a:path w="8273415" h="2324100">
                <a:moveTo>
                  <a:pt x="5989697" y="2209799"/>
                </a:moveTo>
                <a:lnTo>
                  <a:pt x="2283090" y="2209799"/>
                </a:lnTo>
                <a:lnTo>
                  <a:pt x="2164742" y="2184399"/>
                </a:lnTo>
                <a:lnTo>
                  <a:pt x="6108044" y="2184399"/>
                </a:lnTo>
                <a:lnTo>
                  <a:pt x="5989697" y="2209799"/>
                </a:lnTo>
                <a:close/>
              </a:path>
              <a:path w="8273415" h="2324100">
                <a:moveTo>
                  <a:pt x="5808066" y="2235199"/>
                </a:moveTo>
                <a:lnTo>
                  <a:pt x="2464721" y="2235199"/>
                </a:lnTo>
                <a:lnTo>
                  <a:pt x="2343095" y="2209799"/>
                </a:lnTo>
                <a:lnTo>
                  <a:pt x="5929691" y="2209799"/>
                </a:lnTo>
                <a:lnTo>
                  <a:pt x="5808066" y="2235199"/>
                </a:lnTo>
                <a:close/>
              </a:path>
              <a:path w="8273415" h="2324100">
                <a:moveTo>
                  <a:pt x="5684351" y="2247899"/>
                </a:moveTo>
                <a:lnTo>
                  <a:pt x="2588435" y="2247899"/>
                </a:lnTo>
                <a:lnTo>
                  <a:pt x="2526322" y="2235199"/>
                </a:lnTo>
                <a:lnTo>
                  <a:pt x="5746464" y="2235199"/>
                </a:lnTo>
                <a:lnTo>
                  <a:pt x="5684351" y="2247899"/>
                </a:lnTo>
                <a:close/>
              </a:path>
              <a:path w="8273415" h="2324100">
                <a:moveTo>
                  <a:pt x="5558624" y="2260599"/>
                </a:moveTo>
                <a:lnTo>
                  <a:pt x="2714162" y="2260599"/>
                </a:lnTo>
                <a:lnTo>
                  <a:pt x="2651052" y="2247899"/>
                </a:lnTo>
                <a:lnTo>
                  <a:pt x="5621734" y="2247899"/>
                </a:lnTo>
                <a:lnTo>
                  <a:pt x="5558624" y="2260599"/>
                </a:lnTo>
                <a:close/>
              </a:path>
              <a:path w="8273415" h="2324100">
                <a:moveTo>
                  <a:pt x="5430963" y="2273299"/>
                </a:moveTo>
                <a:lnTo>
                  <a:pt x="2841824" y="2273299"/>
                </a:lnTo>
                <a:lnTo>
                  <a:pt x="2777756" y="2260599"/>
                </a:lnTo>
                <a:lnTo>
                  <a:pt x="5495030" y="2260599"/>
                </a:lnTo>
                <a:lnTo>
                  <a:pt x="5430963" y="2273299"/>
                </a:lnTo>
                <a:close/>
              </a:path>
              <a:path w="8273415" h="2324100">
                <a:moveTo>
                  <a:pt x="5301443" y="2285999"/>
                </a:moveTo>
                <a:lnTo>
                  <a:pt x="2971343" y="2285999"/>
                </a:lnTo>
                <a:lnTo>
                  <a:pt x="2906356" y="2273299"/>
                </a:lnTo>
                <a:lnTo>
                  <a:pt x="5366430" y="2273299"/>
                </a:lnTo>
                <a:lnTo>
                  <a:pt x="5301443" y="2285999"/>
                </a:lnTo>
                <a:close/>
              </a:path>
              <a:path w="8273415" h="2324100">
                <a:moveTo>
                  <a:pt x="5170142" y="2298699"/>
                </a:moveTo>
                <a:lnTo>
                  <a:pt x="3102644" y="2298699"/>
                </a:lnTo>
                <a:lnTo>
                  <a:pt x="3036775" y="2285999"/>
                </a:lnTo>
                <a:lnTo>
                  <a:pt x="5236010" y="2285999"/>
                </a:lnTo>
                <a:lnTo>
                  <a:pt x="5170142" y="2298699"/>
                </a:lnTo>
                <a:close/>
              </a:path>
              <a:path w="8273415" h="2324100">
                <a:moveTo>
                  <a:pt x="4970021" y="2311399"/>
                </a:moveTo>
                <a:lnTo>
                  <a:pt x="3302765" y="2311399"/>
                </a:lnTo>
                <a:lnTo>
                  <a:pt x="3235648" y="2298699"/>
                </a:lnTo>
                <a:lnTo>
                  <a:pt x="5037138" y="2298699"/>
                </a:lnTo>
                <a:lnTo>
                  <a:pt x="4970021" y="2311399"/>
                </a:lnTo>
                <a:close/>
              </a:path>
              <a:path w="8273415" h="2324100">
                <a:moveTo>
                  <a:pt x="4697677" y="2324099"/>
                </a:moveTo>
                <a:lnTo>
                  <a:pt x="3575109" y="2324099"/>
                </a:lnTo>
                <a:lnTo>
                  <a:pt x="3506461" y="2311399"/>
                </a:lnTo>
                <a:lnTo>
                  <a:pt x="4766325" y="2311399"/>
                </a:lnTo>
                <a:lnTo>
                  <a:pt x="4697677" y="2324099"/>
                </a:lnTo>
                <a:close/>
              </a:path>
            </a:pathLst>
          </a:custGeom>
          <a:solidFill>
            <a:srgbClr val="FFFFFF"/>
          </a:solidFill>
        </p:spPr>
        <p:txBody>
          <a:bodyPr wrap="square" lIns="0" tIns="0" rIns="0" bIns="0" rtlCol="0"/>
          <a:lstStyle/>
          <a:p>
            <a:endParaRPr dirty="0"/>
          </a:p>
        </p:txBody>
      </p:sp>
      <p:sp>
        <p:nvSpPr>
          <p:cNvPr id="8" name="object 8"/>
          <p:cNvSpPr txBox="1"/>
          <p:nvPr/>
        </p:nvSpPr>
        <p:spPr>
          <a:xfrm>
            <a:off x="794785" y="1366467"/>
            <a:ext cx="6894830" cy="1780539"/>
          </a:xfrm>
          <a:prstGeom prst="rect">
            <a:avLst/>
          </a:prstGeom>
        </p:spPr>
        <p:txBody>
          <a:bodyPr vert="horz" wrap="square" lIns="0" tIns="228600" rIns="0" bIns="0" rtlCol="0">
            <a:spAutoFit/>
          </a:bodyPr>
          <a:lstStyle/>
          <a:p>
            <a:pPr marL="756285">
              <a:lnSpc>
                <a:spcPct val="100000"/>
              </a:lnSpc>
              <a:spcBef>
                <a:spcPts val="1800"/>
              </a:spcBef>
            </a:pPr>
            <a:r>
              <a:rPr sz="3000" spc="55" dirty="0">
                <a:latin typeface="Cambria"/>
                <a:cs typeface="Cambria"/>
              </a:rPr>
              <a:t>Customer</a:t>
            </a:r>
            <a:r>
              <a:rPr sz="3000" dirty="0">
                <a:latin typeface="Cambria"/>
                <a:cs typeface="Cambria"/>
              </a:rPr>
              <a:t> </a:t>
            </a:r>
            <a:r>
              <a:rPr sz="3000" spc="70" dirty="0">
                <a:latin typeface="Cambria"/>
                <a:cs typeface="Cambria"/>
              </a:rPr>
              <a:t>Service</a:t>
            </a:r>
            <a:r>
              <a:rPr sz="3000" spc="5" dirty="0">
                <a:latin typeface="Cambria"/>
                <a:cs typeface="Cambria"/>
              </a:rPr>
              <a:t> </a:t>
            </a:r>
            <a:r>
              <a:rPr sz="3000" spc="55" dirty="0">
                <a:latin typeface="Cambria"/>
                <a:cs typeface="Cambria"/>
              </a:rPr>
              <a:t>Experience:</a:t>
            </a:r>
            <a:endParaRPr sz="3000" dirty="0">
              <a:latin typeface="Cambria"/>
              <a:cs typeface="Cambria"/>
            </a:endParaRPr>
          </a:p>
          <a:p>
            <a:pPr marL="981710" marR="5080" indent="-969644">
              <a:lnSpc>
                <a:spcPct val="115700"/>
              </a:lnSpc>
              <a:spcBef>
                <a:spcPts val="1019"/>
              </a:spcBef>
            </a:pPr>
            <a:r>
              <a:rPr sz="2700" dirty="0">
                <a:latin typeface="Verdana"/>
                <a:cs typeface="Verdana"/>
              </a:rPr>
              <a:t>Selected</a:t>
            </a:r>
            <a:r>
              <a:rPr sz="2700" spc="-130" dirty="0">
                <a:latin typeface="Verdana"/>
                <a:cs typeface="Verdana"/>
              </a:rPr>
              <a:t> </a:t>
            </a:r>
            <a:r>
              <a:rPr sz="2700" spc="-75" dirty="0">
                <a:latin typeface="Verdana"/>
                <a:cs typeface="Verdana"/>
              </a:rPr>
              <a:t>when</a:t>
            </a:r>
            <a:r>
              <a:rPr sz="2700" spc="-125" dirty="0">
                <a:latin typeface="Verdana"/>
                <a:cs typeface="Verdana"/>
              </a:rPr>
              <a:t> </a:t>
            </a:r>
            <a:r>
              <a:rPr sz="2700" spc="-70" dirty="0">
                <a:latin typeface="Verdana"/>
                <a:cs typeface="Verdana"/>
              </a:rPr>
              <a:t>the</a:t>
            </a:r>
            <a:r>
              <a:rPr sz="2700" spc="-125" dirty="0">
                <a:latin typeface="Verdana"/>
                <a:cs typeface="Verdana"/>
              </a:rPr>
              <a:t> </a:t>
            </a:r>
            <a:r>
              <a:rPr sz="2700" dirty="0">
                <a:latin typeface="Verdana"/>
                <a:cs typeface="Verdana"/>
              </a:rPr>
              <a:t>feedback</a:t>
            </a:r>
            <a:r>
              <a:rPr sz="2700" spc="-125" dirty="0">
                <a:latin typeface="Verdana"/>
                <a:cs typeface="Verdana"/>
              </a:rPr>
              <a:t> </a:t>
            </a:r>
            <a:r>
              <a:rPr sz="2700" dirty="0">
                <a:latin typeface="Verdana"/>
                <a:cs typeface="Verdana"/>
              </a:rPr>
              <a:t>is</a:t>
            </a:r>
            <a:r>
              <a:rPr sz="2700" spc="-125" dirty="0">
                <a:latin typeface="Verdana"/>
                <a:cs typeface="Verdana"/>
              </a:rPr>
              <a:t> </a:t>
            </a:r>
            <a:r>
              <a:rPr sz="2700" spc="-40" dirty="0">
                <a:latin typeface="Verdana"/>
                <a:cs typeface="Verdana"/>
              </a:rPr>
              <a:t>related</a:t>
            </a:r>
            <a:r>
              <a:rPr sz="2700" spc="-125" dirty="0">
                <a:latin typeface="Verdana"/>
                <a:cs typeface="Verdana"/>
              </a:rPr>
              <a:t> </a:t>
            </a:r>
            <a:r>
              <a:rPr sz="2700" spc="-25" dirty="0">
                <a:latin typeface="Verdana"/>
                <a:cs typeface="Verdana"/>
              </a:rPr>
              <a:t>to </a:t>
            </a:r>
            <a:r>
              <a:rPr sz="2700" spc="-30" dirty="0">
                <a:latin typeface="Verdana"/>
                <a:cs typeface="Verdana"/>
              </a:rPr>
              <a:t>customer</a:t>
            </a:r>
            <a:r>
              <a:rPr sz="2700" spc="-185" dirty="0">
                <a:latin typeface="Verdana"/>
                <a:cs typeface="Verdana"/>
              </a:rPr>
              <a:t> </a:t>
            </a:r>
            <a:r>
              <a:rPr sz="2700" spc="-10" dirty="0">
                <a:latin typeface="Verdana"/>
                <a:cs typeface="Verdana"/>
              </a:rPr>
              <a:t>service</a:t>
            </a:r>
            <a:r>
              <a:rPr sz="2700" spc="-185" dirty="0">
                <a:latin typeface="Verdana"/>
                <a:cs typeface="Verdana"/>
              </a:rPr>
              <a:t> </a:t>
            </a:r>
            <a:r>
              <a:rPr sz="2700" spc="-10" dirty="0">
                <a:latin typeface="Verdana"/>
                <a:cs typeface="Verdana"/>
              </a:rPr>
              <a:t>experience.</a:t>
            </a:r>
            <a:endParaRPr sz="2700" dirty="0">
              <a:latin typeface="Verdana"/>
              <a:cs typeface="Verdana"/>
            </a:endParaRPr>
          </a:p>
        </p:txBody>
      </p:sp>
      <p:sp>
        <p:nvSpPr>
          <p:cNvPr id="9" name="object 9"/>
          <p:cNvSpPr txBox="1"/>
          <p:nvPr/>
        </p:nvSpPr>
        <p:spPr>
          <a:xfrm>
            <a:off x="9975273" y="1517759"/>
            <a:ext cx="7742555" cy="1529715"/>
          </a:xfrm>
          <a:prstGeom prst="rect">
            <a:avLst/>
          </a:prstGeom>
        </p:spPr>
        <p:txBody>
          <a:bodyPr vert="horz" wrap="square" lIns="0" tIns="12700" rIns="0" bIns="0" rtlCol="0">
            <a:spAutoFit/>
          </a:bodyPr>
          <a:lstStyle/>
          <a:p>
            <a:pPr marL="314960" algn="ctr">
              <a:lnSpc>
                <a:spcPct val="100000"/>
              </a:lnSpc>
              <a:spcBef>
                <a:spcPts val="100"/>
              </a:spcBef>
            </a:pPr>
            <a:r>
              <a:rPr sz="3000" spc="35" dirty="0">
                <a:latin typeface="Cambria"/>
                <a:cs typeface="Cambria"/>
              </a:rPr>
              <a:t>Pricing</a:t>
            </a:r>
            <a:endParaRPr sz="3000" dirty="0">
              <a:latin typeface="Cambria"/>
              <a:cs typeface="Cambria"/>
            </a:endParaRPr>
          </a:p>
          <a:p>
            <a:pPr marL="3462020" marR="5080" indent="-3449954">
              <a:lnSpc>
                <a:spcPct val="115300"/>
              </a:lnSpc>
              <a:spcBef>
                <a:spcPts val="1600"/>
              </a:spcBef>
            </a:pPr>
            <a:r>
              <a:rPr sz="2400" dirty="0">
                <a:latin typeface="Verdana"/>
                <a:cs typeface="Verdana"/>
              </a:rPr>
              <a:t>Selected</a:t>
            </a:r>
            <a:r>
              <a:rPr sz="2400" spc="-140" dirty="0">
                <a:latin typeface="Verdana"/>
                <a:cs typeface="Verdana"/>
              </a:rPr>
              <a:t> </a:t>
            </a:r>
            <a:r>
              <a:rPr sz="2400" spc="-70" dirty="0">
                <a:latin typeface="Verdana"/>
                <a:cs typeface="Verdana"/>
              </a:rPr>
              <a:t>when</a:t>
            </a:r>
            <a:r>
              <a:rPr sz="2400" spc="-135" dirty="0">
                <a:latin typeface="Verdana"/>
                <a:cs typeface="Verdana"/>
              </a:rPr>
              <a:t> </a:t>
            </a:r>
            <a:r>
              <a:rPr sz="2400" spc="-65" dirty="0">
                <a:latin typeface="Verdana"/>
                <a:cs typeface="Verdana"/>
              </a:rPr>
              <a:t>the</a:t>
            </a:r>
            <a:r>
              <a:rPr sz="2400" spc="-135" dirty="0">
                <a:latin typeface="Verdana"/>
                <a:cs typeface="Verdana"/>
              </a:rPr>
              <a:t> </a:t>
            </a:r>
            <a:r>
              <a:rPr sz="2400" spc="-40" dirty="0">
                <a:latin typeface="Verdana"/>
                <a:cs typeface="Verdana"/>
              </a:rPr>
              <a:t>customer</a:t>
            </a:r>
            <a:r>
              <a:rPr sz="2400" spc="-135" dirty="0">
                <a:latin typeface="Verdana"/>
                <a:cs typeface="Verdana"/>
              </a:rPr>
              <a:t> </a:t>
            </a:r>
            <a:r>
              <a:rPr sz="2400" spc="-20" dirty="0">
                <a:latin typeface="Verdana"/>
                <a:cs typeface="Verdana"/>
              </a:rPr>
              <a:t>is</a:t>
            </a:r>
            <a:r>
              <a:rPr sz="2400" spc="-135" dirty="0">
                <a:latin typeface="Verdana"/>
                <a:cs typeface="Verdana"/>
              </a:rPr>
              <a:t> </a:t>
            </a:r>
            <a:r>
              <a:rPr sz="2400" spc="-85" dirty="0">
                <a:latin typeface="Verdana"/>
                <a:cs typeface="Verdana"/>
              </a:rPr>
              <a:t>not</a:t>
            </a:r>
            <a:r>
              <a:rPr sz="2400" spc="-135" dirty="0">
                <a:latin typeface="Verdana"/>
                <a:cs typeface="Verdana"/>
              </a:rPr>
              <a:t> </a:t>
            </a:r>
            <a:r>
              <a:rPr sz="2400" spc="-25" dirty="0">
                <a:latin typeface="Verdana"/>
                <a:cs typeface="Verdana"/>
              </a:rPr>
              <a:t>satisfied</a:t>
            </a:r>
            <a:r>
              <a:rPr sz="2400" spc="-140" dirty="0">
                <a:latin typeface="Verdana"/>
                <a:cs typeface="Verdana"/>
              </a:rPr>
              <a:t> </a:t>
            </a:r>
            <a:r>
              <a:rPr sz="2400" spc="-105" dirty="0">
                <a:latin typeface="Verdana"/>
                <a:cs typeface="Verdana"/>
              </a:rPr>
              <a:t>with</a:t>
            </a:r>
            <a:r>
              <a:rPr sz="2400" spc="-135" dirty="0">
                <a:latin typeface="Verdana"/>
                <a:cs typeface="Verdana"/>
              </a:rPr>
              <a:t> </a:t>
            </a:r>
            <a:r>
              <a:rPr sz="2400" spc="-25" dirty="0">
                <a:latin typeface="Verdana"/>
                <a:cs typeface="Verdana"/>
              </a:rPr>
              <a:t>the </a:t>
            </a:r>
            <a:r>
              <a:rPr sz="2400" spc="-10" dirty="0">
                <a:latin typeface="Verdana"/>
                <a:cs typeface="Verdana"/>
              </a:rPr>
              <a:t>price.</a:t>
            </a:r>
            <a:endParaRPr sz="2400" dirty="0">
              <a:latin typeface="Verdana"/>
              <a:cs typeface="Verdana"/>
            </a:endParaRPr>
          </a:p>
        </p:txBody>
      </p:sp>
      <p:sp>
        <p:nvSpPr>
          <p:cNvPr id="10" name="object 10"/>
          <p:cNvSpPr txBox="1"/>
          <p:nvPr/>
        </p:nvSpPr>
        <p:spPr>
          <a:xfrm>
            <a:off x="1031465" y="4017160"/>
            <a:ext cx="6421120" cy="1640205"/>
          </a:xfrm>
          <a:prstGeom prst="rect">
            <a:avLst/>
          </a:prstGeom>
        </p:spPr>
        <p:txBody>
          <a:bodyPr vert="horz" wrap="square" lIns="0" tIns="12700" rIns="0" bIns="0" rtlCol="0">
            <a:spAutoFit/>
          </a:bodyPr>
          <a:lstStyle/>
          <a:p>
            <a:pPr marL="335280">
              <a:lnSpc>
                <a:spcPct val="100000"/>
              </a:lnSpc>
              <a:spcBef>
                <a:spcPts val="100"/>
              </a:spcBef>
            </a:pPr>
            <a:r>
              <a:rPr sz="3000" dirty="0">
                <a:latin typeface="Cambria"/>
                <a:cs typeface="Cambria"/>
              </a:rPr>
              <a:t>Out</a:t>
            </a:r>
            <a:r>
              <a:rPr sz="3000" spc="75" dirty="0">
                <a:latin typeface="Cambria"/>
                <a:cs typeface="Cambria"/>
              </a:rPr>
              <a:t> </a:t>
            </a:r>
            <a:r>
              <a:rPr sz="3000" spc="70" dirty="0">
                <a:latin typeface="Cambria"/>
                <a:cs typeface="Cambria"/>
              </a:rPr>
              <a:t>of</a:t>
            </a:r>
            <a:r>
              <a:rPr sz="3000" spc="85" dirty="0">
                <a:latin typeface="Cambria"/>
                <a:cs typeface="Cambria"/>
              </a:rPr>
              <a:t> </a:t>
            </a:r>
            <a:r>
              <a:rPr sz="3000" dirty="0">
                <a:latin typeface="Cambria"/>
                <a:cs typeface="Cambria"/>
              </a:rPr>
              <a:t>Stock/</a:t>
            </a:r>
            <a:r>
              <a:rPr sz="3000" spc="85" dirty="0">
                <a:latin typeface="Cambria"/>
                <a:cs typeface="Cambria"/>
              </a:rPr>
              <a:t> </a:t>
            </a:r>
            <a:r>
              <a:rPr sz="3000" dirty="0">
                <a:latin typeface="Cambria"/>
                <a:cs typeface="Cambria"/>
              </a:rPr>
              <a:t>Unavailable</a:t>
            </a:r>
            <a:r>
              <a:rPr sz="3000" spc="85" dirty="0">
                <a:latin typeface="Cambria"/>
                <a:cs typeface="Cambria"/>
              </a:rPr>
              <a:t> </a:t>
            </a:r>
            <a:r>
              <a:rPr sz="3000" spc="-10" dirty="0">
                <a:latin typeface="Cambria"/>
                <a:cs typeface="Cambria"/>
              </a:rPr>
              <a:t>Items:</a:t>
            </a:r>
            <a:endParaRPr sz="3000" dirty="0">
              <a:latin typeface="Cambria"/>
              <a:cs typeface="Cambria"/>
            </a:endParaRPr>
          </a:p>
          <a:p>
            <a:pPr marL="2023110" marR="5080" indent="-2011045">
              <a:lnSpc>
                <a:spcPct val="115700"/>
              </a:lnSpc>
              <a:spcBef>
                <a:spcPts val="1614"/>
              </a:spcBef>
            </a:pPr>
            <a:r>
              <a:rPr sz="2700" dirty="0">
                <a:latin typeface="Verdana"/>
                <a:cs typeface="Verdana"/>
              </a:rPr>
              <a:t>Selected</a:t>
            </a:r>
            <a:r>
              <a:rPr sz="2700" spc="-150" dirty="0">
                <a:latin typeface="Verdana"/>
                <a:cs typeface="Verdana"/>
              </a:rPr>
              <a:t> </a:t>
            </a:r>
            <a:r>
              <a:rPr sz="2700" spc="-75" dirty="0">
                <a:latin typeface="Verdana"/>
                <a:cs typeface="Verdana"/>
              </a:rPr>
              <a:t>when</a:t>
            </a:r>
            <a:r>
              <a:rPr sz="2700" spc="-145" dirty="0">
                <a:latin typeface="Verdana"/>
                <a:cs typeface="Verdana"/>
              </a:rPr>
              <a:t> </a:t>
            </a:r>
            <a:r>
              <a:rPr sz="2700" spc="-70" dirty="0">
                <a:latin typeface="Verdana"/>
                <a:cs typeface="Verdana"/>
              </a:rPr>
              <a:t>the</a:t>
            </a:r>
            <a:r>
              <a:rPr sz="2700" spc="-145" dirty="0">
                <a:latin typeface="Verdana"/>
                <a:cs typeface="Verdana"/>
              </a:rPr>
              <a:t> </a:t>
            </a:r>
            <a:r>
              <a:rPr sz="2700" spc="-105" dirty="0">
                <a:latin typeface="Verdana"/>
                <a:cs typeface="Verdana"/>
              </a:rPr>
              <a:t>item</a:t>
            </a:r>
            <a:r>
              <a:rPr sz="2700" spc="-150" dirty="0">
                <a:latin typeface="Verdana"/>
                <a:cs typeface="Verdana"/>
              </a:rPr>
              <a:t> </a:t>
            </a:r>
            <a:r>
              <a:rPr sz="2700" dirty="0">
                <a:latin typeface="Verdana"/>
                <a:cs typeface="Verdana"/>
              </a:rPr>
              <a:t>is</a:t>
            </a:r>
            <a:r>
              <a:rPr sz="2700" spc="-145" dirty="0">
                <a:latin typeface="Verdana"/>
                <a:cs typeface="Verdana"/>
              </a:rPr>
              <a:t> </a:t>
            </a:r>
            <a:r>
              <a:rPr sz="2700" spc="-65" dirty="0">
                <a:latin typeface="Verdana"/>
                <a:cs typeface="Verdana"/>
              </a:rPr>
              <a:t>out</a:t>
            </a:r>
            <a:r>
              <a:rPr sz="2700" spc="-145" dirty="0">
                <a:latin typeface="Verdana"/>
                <a:cs typeface="Verdana"/>
              </a:rPr>
              <a:t> </a:t>
            </a:r>
            <a:r>
              <a:rPr sz="2700" dirty="0">
                <a:latin typeface="Verdana"/>
                <a:cs typeface="Verdana"/>
              </a:rPr>
              <a:t>of</a:t>
            </a:r>
            <a:r>
              <a:rPr sz="2700" spc="-145" dirty="0">
                <a:latin typeface="Verdana"/>
                <a:cs typeface="Verdana"/>
              </a:rPr>
              <a:t> </a:t>
            </a:r>
            <a:r>
              <a:rPr sz="2700" spc="-10" dirty="0">
                <a:latin typeface="Verdana"/>
                <a:cs typeface="Verdana"/>
              </a:rPr>
              <a:t>stock </a:t>
            </a:r>
            <a:r>
              <a:rPr sz="2700" spc="-50" dirty="0">
                <a:latin typeface="Verdana"/>
                <a:cs typeface="Verdana"/>
              </a:rPr>
              <a:t>or</a:t>
            </a:r>
            <a:r>
              <a:rPr sz="2700" spc="-190" dirty="0">
                <a:latin typeface="Verdana"/>
                <a:cs typeface="Verdana"/>
              </a:rPr>
              <a:t> </a:t>
            </a:r>
            <a:r>
              <a:rPr sz="2700" spc="-25" dirty="0">
                <a:latin typeface="Verdana"/>
                <a:cs typeface="Verdana"/>
              </a:rPr>
              <a:t>unavailable.</a:t>
            </a:r>
            <a:endParaRPr sz="2700" dirty="0">
              <a:latin typeface="Verdana"/>
              <a:cs typeface="Verdana"/>
            </a:endParaRPr>
          </a:p>
        </p:txBody>
      </p:sp>
      <p:sp>
        <p:nvSpPr>
          <p:cNvPr id="11" name="object 11"/>
          <p:cNvSpPr txBox="1"/>
          <p:nvPr/>
        </p:nvSpPr>
        <p:spPr>
          <a:xfrm>
            <a:off x="10805987" y="3758927"/>
            <a:ext cx="6042025" cy="1861185"/>
          </a:xfrm>
          <a:prstGeom prst="rect">
            <a:avLst/>
          </a:prstGeom>
        </p:spPr>
        <p:txBody>
          <a:bodyPr vert="horz" wrap="square" lIns="0" tIns="270510" rIns="0" bIns="0" rtlCol="0">
            <a:spAutoFit/>
          </a:bodyPr>
          <a:lstStyle/>
          <a:p>
            <a:pPr marL="894080">
              <a:lnSpc>
                <a:spcPct val="100000"/>
              </a:lnSpc>
              <a:spcBef>
                <a:spcPts val="2130"/>
              </a:spcBef>
            </a:pPr>
            <a:r>
              <a:rPr sz="3000" dirty="0">
                <a:latin typeface="Cambria"/>
                <a:cs typeface="Cambria"/>
              </a:rPr>
              <a:t>No </a:t>
            </a:r>
            <a:r>
              <a:rPr sz="3000" spc="-80" dirty="0">
                <a:latin typeface="Cambria"/>
                <a:cs typeface="Cambria"/>
              </a:rPr>
              <a:t>Issue/</a:t>
            </a:r>
            <a:r>
              <a:rPr sz="3000" dirty="0">
                <a:latin typeface="Cambria"/>
                <a:cs typeface="Cambria"/>
              </a:rPr>
              <a:t> Personal </a:t>
            </a:r>
            <a:r>
              <a:rPr sz="3000" spc="-10" dirty="0">
                <a:latin typeface="Cambria"/>
                <a:cs typeface="Cambria"/>
              </a:rPr>
              <a:t>Reasons:</a:t>
            </a:r>
            <a:endParaRPr sz="3000" dirty="0">
              <a:latin typeface="Cambria"/>
              <a:cs typeface="Cambria"/>
            </a:endParaRPr>
          </a:p>
          <a:p>
            <a:pPr marL="1134745" marR="5080" indent="-1122680">
              <a:lnSpc>
                <a:spcPct val="115700"/>
              </a:lnSpc>
              <a:spcBef>
                <a:spcPts val="1325"/>
              </a:spcBef>
            </a:pPr>
            <a:r>
              <a:rPr sz="2700" dirty="0">
                <a:latin typeface="Verdana"/>
                <a:cs typeface="Verdana"/>
              </a:rPr>
              <a:t>Selected</a:t>
            </a:r>
            <a:r>
              <a:rPr sz="2700" spc="-155" dirty="0">
                <a:latin typeface="Verdana"/>
                <a:cs typeface="Verdana"/>
              </a:rPr>
              <a:t> </a:t>
            </a:r>
            <a:r>
              <a:rPr sz="2700" spc="-75" dirty="0">
                <a:latin typeface="Verdana"/>
                <a:cs typeface="Verdana"/>
              </a:rPr>
              <a:t>when</a:t>
            </a:r>
            <a:r>
              <a:rPr sz="2700" spc="-155" dirty="0">
                <a:latin typeface="Verdana"/>
                <a:cs typeface="Verdana"/>
              </a:rPr>
              <a:t> </a:t>
            </a:r>
            <a:r>
              <a:rPr sz="2700" spc="-75" dirty="0">
                <a:latin typeface="Verdana"/>
                <a:cs typeface="Verdana"/>
              </a:rPr>
              <a:t>there</a:t>
            </a:r>
            <a:r>
              <a:rPr sz="2700" spc="-155" dirty="0">
                <a:latin typeface="Verdana"/>
                <a:cs typeface="Verdana"/>
              </a:rPr>
              <a:t> </a:t>
            </a:r>
            <a:r>
              <a:rPr sz="2700" dirty="0">
                <a:latin typeface="Verdana"/>
                <a:cs typeface="Verdana"/>
              </a:rPr>
              <a:t>is</a:t>
            </a:r>
            <a:r>
              <a:rPr sz="2700" spc="-155" dirty="0">
                <a:latin typeface="Verdana"/>
                <a:cs typeface="Verdana"/>
              </a:rPr>
              <a:t> </a:t>
            </a:r>
            <a:r>
              <a:rPr sz="2700" spc="-50" dirty="0">
                <a:latin typeface="Verdana"/>
                <a:cs typeface="Verdana"/>
              </a:rPr>
              <a:t>no</a:t>
            </a:r>
            <a:r>
              <a:rPr sz="2700" spc="-155" dirty="0">
                <a:latin typeface="Verdana"/>
                <a:cs typeface="Verdana"/>
              </a:rPr>
              <a:t> </a:t>
            </a:r>
            <a:r>
              <a:rPr sz="2700" dirty="0">
                <a:latin typeface="Verdana"/>
                <a:cs typeface="Verdana"/>
              </a:rPr>
              <a:t>issue</a:t>
            </a:r>
            <a:r>
              <a:rPr sz="2700" spc="-155" dirty="0">
                <a:latin typeface="Verdana"/>
                <a:cs typeface="Verdana"/>
              </a:rPr>
              <a:t> </a:t>
            </a:r>
            <a:r>
              <a:rPr sz="2700" spc="-25" dirty="0">
                <a:latin typeface="Verdana"/>
                <a:cs typeface="Verdana"/>
              </a:rPr>
              <a:t>and </a:t>
            </a:r>
            <a:r>
              <a:rPr sz="2700" spc="-70" dirty="0">
                <a:latin typeface="Verdana"/>
                <a:cs typeface="Verdana"/>
              </a:rPr>
              <a:t>the</a:t>
            </a:r>
            <a:r>
              <a:rPr sz="2700" spc="-195" dirty="0">
                <a:latin typeface="Verdana"/>
                <a:cs typeface="Verdana"/>
              </a:rPr>
              <a:t> </a:t>
            </a:r>
            <a:r>
              <a:rPr sz="2700" spc="-40" dirty="0">
                <a:latin typeface="Verdana"/>
                <a:cs typeface="Verdana"/>
              </a:rPr>
              <a:t>reason</a:t>
            </a:r>
            <a:r>
              <a:rPr sz="2700" spc="-200" dirty="0">
                <a:latin typeface="Verdana"/>
                <a:cs typeface="Verdana"/>
              </a:rPr>
              <a:t> </a:t>
            </a:r>
            <a:r>
              <a:rPr sz="2700" dirty="0">
                <a:latin typeface="Verdana"/>
                <a:cs typeface="Verdana"/>
              </a:rPr>
              <a:t>is</a:t>
            </a:r>
            <a:r>
              <a:rPr sz="2700" spc="-204" dirty="0">
                <a:latin typeface="Verdana"/>
                <a:cs typeface="Verdana"/>
              </a:rPr>
              <a:t> </a:t>
            </a:r>
            <a:r>
              <a:rPr sz="2700" spc="-10" dirty="0">
                <a:latin typeface="Verdana"/>
                <a:cs typeface="Verdana"/>
              </a:rPr>
              <a:t>personal.</a:t>
            </a:r>
            <a:endParaRPr sz="2700" dirty="0">
              <a:latin typeface="Verdana"/>
              <a:cs typeface="Verdana"/>
            </a:endParaRPr>
          </a:p>
        </p:txBody>
      </p:sp>
      <p:sp>
        <p:nvSpPr>
          <p:cNvPr id="12" name="object 12"/>
          <p:cNvSpPr txBox="1"/>
          <p:nvPr/>
        </p:nvSpPr>
        <p:spPr>
          <a:xfrm>
            <a:off x="6131227" y="7096169"/>
            <a:ext cx="7099300" cy="2215515"/>
          </a:xfrm>
          <a:prstGeom prst="rect">
            <a:avLst/>
          </a:prstGeom>
        </p:spPr>
        <p:txBody>
          <a:bodyPr vert="horz" wrap="square" lIns="0" tIns="12700" rIns="0" bIns="0" rtlCol="0">
            <a:spAutoFit/>
          </a:bodyPr>
          <a:lstStyle/>
          <a:p>
            <a:pPr marL="40005" algn="ctr">
              <a:lnSpc>
                <a:spcPct val="100000"/>
              </a:lnSpc>
              <a:spcBef>
                <a:spcPts val="100"/>
              </a:spcBef>
            </a:pPr>
            <a:r>
              <a:rPr sz="3000" dirty="0">
                <a:latin typeface="Cambria"/>
                <a:cs typeface="Cambria"/>
              </a:rPr>
              <a:t>Switched</a:t>
            </a:r>
            <a:r>
              <a:rPr sz="3000" spc="130" dirty="0">
                <a:latin typeface="Cambria"/>
                <a:cs typeface="Cambria"/>
              </a:rPr>
              <a:t> </a:t>
            </a:r>
            <a:r>
              <a:rPr sz="3000" dirty="0">
                <a:latin typeface="Cambria"/>
                <a:cs typeface="Cambria"/>
              </a:rPr>
              <a:t>to</a:t>
            </a:r>
            <a:r>
              <a:rPr sz="3000" spc="130" dirty="0">
                <a:latin typeface="Cambria"/>
                <a:cs typeface="Cambria"/>
              </a:rPr>
              <a:t> </a:t>
            </a:r>
            <a:r>
              <a:rPr sz="3000" spc="60" dirty="0">
                <a:latin typeface="Cambria"/>
                <a:cs typeface="Cambria"/>
              </a:rPr>
              <a:t>another</a:t>
            </a:r>
            <a:r>
              <a:rPr sz="3000" spc="130" dirty="0">
                <a:latin typeface="Cambria"/>
                <a:cs typeface="Cambria"/>
              </a:rPr>
              <a:t> </a:t>
            </a:r>
            <a:r>
              <a:rPr sz="3000" spc="55" dirty="0">
                <a:latin typeface="Cambria"/>
                <a:cs typeface="Cambria"/>
              </a:rPr>
              <a:t>brand:</a:t>
            </a:r>
            <a:endParaRPr sz="3000" dirty="0">
              <a:latin typeface="Cambria"/>
              <a:cs typeface="Cambria"/>
            </a:endParaRPr>
          </a:p>
          <a:p>
            <a:pPr marL="12700" marR="5080" algn="ctr">
              <a:lnSpc>
                <a:spcPct val="115799"/>
              </a:lnSpc>
              <a:spcBef>
                <a:spcPts val="1970"/>
              </a:spcBef>
            </a:pPr>
            <a:r>
              <a:rPr sz="2800" spc="-95" dirty="0">
                <a:latin typeface="Verdana"/>
                <a:cs typeface="Verdana"/>
              </a:rPr>
              <a:t>You</a:t>
            </a:r>
            <a:r>
              <a:rPr sz="2800" spc="-170" dirty="0">
                <a:latin typeface="Verdana"/>
                <a:cs typeface="Verdana"/>
              </a:rPr>
              <a:t> </a:t>
            </a:r>
            <a:r>
              <a:rPr sz="2800" dirty="0">
                <a:latin typeface="Verdana"/>
                <a:cs typeface="Verdana"/>
              </a:rPr>
              <a:t>can</a:t>
            </a:r>
            <a:r>
              <a:rPr sz="2800" spc="-170" dirty="0">
                <a:latin typeface="Verdana"/>
                <a:cs typeface="Verdana"/>
              </a:rPr>
              <a:t> </a:t>
            </a:r>
            <a:r>
              <a:rPr sz="2800" dirty="0">
                <a:latin typeface="Verdana"/>
                <a:cs typeface="Verdana"/>
              </a:rPr>
              <a:t>describe</a:t>
            </a:r>
            <a:r>
              <a:rPr sz="2800" spc="-165" dirty="0">
                <a:latin typeface="Verdana"/>
                <a:cs typeface="Verdana"/>
              </a:rPr>
              <a:t> </a:t>
            </a:r>
            <a:r>
              <a:rPr sz="2800" spc="-65" dirty="0">
                <a:latin typeface="Verdana"/>
                <a:cs typeface="Verdana"/>
              </a:rPr>
              <a:t>the</a:t>
            </a:r>
            <a:r>
              <a:rPr sz="2800" spc="-170" dirty="0">
                <a:latin typeface="Verdana"/>
                <a:cs typeface="Verdana"/>
              </a:rPr>
              <a:t> </a:t>
            </a:r>
            <a:r>
              <a:rPr sz="2800" dirty="0">
                <a:latin typeface="Verdana"/>
                <a:cs typeface="Verdana"/>
              </a:rPr>
              <a:t>topic</a:t>
            </a:r>
            <a:r>
              <a:rPr sz="2800" spc="-170" dirty="0">
                <a:latin typeface="Verdana"/>
                <a:cs typeface="Verdana"/>
              </a:rPr>
              <a:t> </a:t>
            </a:r>
            <a:r>
              <a:rPr sz="2800" dirty="0">
                <a:latin typeface="Verdana"/>
                <a:cs typeface="Verdana"/>
              </a:rPr>
              <a:t>of</a:t>
            </a:r>
            <a:r>
              <a:rPr sz="2800" spc="-165" dirty="0">
                <a:latin typeface="Verdana"/>
                <a:cs typeface="Verdana"/>
              </a:rPr>
              <a:t> </a:t>
            </a:r>
            <a:r>
              <a:rPr sz="2800" spc="-65" dirty="0">
                <a:latin typeface="Verdana"/>
                <a:cs typeface="Verdana"/>
              </a:rPr>
              <a:t>the</a:t>
            </a:r>
            <a:r>
              <a:rPr sz="2800" spc="-170" dirty="0">
                <a:latin typeface="Verdana"/>
                <a:cs typeface="Verdana"/>
              </a:rPr>
              <a:t> </a:t>
            </a:r>
            <a:r>
              <a:rPr sz="2800" spc="-10" dirty="0">
                <a:latin typeface="Verdana"/>
                <a:cs typeface="Verdana"/>
              </a:rPr>
              <a:t>section </a:t>
            </a:r>
            <a:r>
              <a:rPr sz="2800" dirty="0">
                <a:latin typeface="Verdana"/>
                <a:cs typeface="Verdana"/>
              </a:rPr>
              <a:t>elected</a:t>
            </a:r>
            <a:r>
              <a:rPr sz="2800" spc="-140" dirty="0">
                <a:latin typeface="Verdana"/>
                <a:cs typeface="Verdana"/>
              </a:rPr>
              <a:t> </a:t>
            </a:r>
            <a:r>
              <a:rPr sz="2800" spc="-70" dirty="0">
                <a:latin typeface="Verdana"/>
                <a:cs typeface="Verdana"/>
              </a:rPr>
              <a:t>when</a:t>
            </a:r>
            <a:r>
              <a:rPr sz="2800" spc="-135" dirty="0">
                <a:latin typeface="Verdana"/>
                <a:cs typeface="Verdana"/>
              </a:rPr>
              <a:t> </a:t>
            </a:r>
            <a:r>
              <a:rPr sz="2800" spc="-65" dirty="0">
                <a:latin typeface="Verdana"/>
                <a:cs typeface="Verdana"/>
              </a:rPr>
              <a:t>the</a:t>
            </a:r>
            <a:r>
              <a:rPr sz="2800" spc="-140" dirty="0">
                <a:latin typeface="Verdana"/>
                <a:cs typeface="Verdana"/>
              </a:rPr>
              <a:t> </a:t>
            </a:r>
            <a:r>
              <a:rPr sz="2800" spc="-35" dirty="0">
                <a:latin typeface="Verdana"/>
                <a:cs typeface="Verdana"/>
              </a:rPr>
              <a:t>customer</a:t>
            </a:r>
            <a:r>
              <a:rPr sz="2800" spc="-135" dirty="0">
                <a:latin typeface="Verdana"/>
                <a:cs typeface="Verdana"/>
              </a:rPr>
              <a:t> </a:t>
            </a:r>
            <a:r>
              <a:rPr sz="2800" spc="-10" dirty="0">
                <a:latin typeface="Verdana"/>
                <a:cs typeface="Verdana"/>
              </a:rPr>
              <a:t>states</a:t>
            </a:r>
            <a:r>
              <a:rPr sz="2800" spc="-140" dirty="0">
                <a:latin typeface="Verdana"/>
                <a:cs typeface="Verdana"/>
              </a:rPr>
              <a:t> </a:t>
            </a:r>
            <a:r>
              <a:rPr sz="2800" spc="-20" dirty="0">
                <a:latin typeface="Verdana"/>
                <a:cs typeface="Verdana"/>
              </a:rPr>
              <a:t>they </a:t>
            </a:r>
            <a:r>
              <a:rPr sz="2800" dirty="0">
                <a:latin typeface="Verdana"/>
                <a:cs typeface="Verdana"/>
              </a:rPr>
              <a:t>switched</a:t>
            </a:r>
            <a:r>
              <a:rPr sz="2800" spc="-229" dirty="0">
                <a:latin typeface="Verdana"/>
                <a:cs typeface="Verdana"/>
              </a:rPr>
              <a:t> </a:t>
            </a:r>
            <a:r>
              <a:rPr sz="2800" spc="-20" dirty="0">
                <a:latin typeface="Verdana"/>
                <a:cs typeface="Verdana"/>
              </a:rPr>
              <a:t>to</a:t>
            </a:r>
            <a:r>
              <a:rPr sz="2800" spc="-210" dirty="0">
                <a:latin typeface="Verdana"/>
                <a:cs typeface="Verdana"/>
              </a:rPr>
              <a:t> </a:t>
            </a:r>
            <a:r>
              <a:rPr sz="2800" spc="-85" dirty="0">
                <a:latin typeface="Verdana"/>
                <a:cs typeface="Verdana"/>
              </a:rPr>
              <a:t>another</a:t>
            </a:r>
            <a:r>
              <a:rPr sz="2800" spc="-200" dirty="0">
                <a:latin typeface="Verdana"/>
                <a:cs typeface="Verdana"/>
              </a:rPr>
              <a:t> </a:t>
            </a:r>
            <a:r>
              <a:rPr sz="2800" spc="-10" dirty="0">
                <a:latin typeface="Verdana"/>
                <a:cs typeface="Verdana"/>
              </a:rPr>
              <a:t>brandhere.</a:t>
            </a:r>
            <a:endParaRPr sz="2800" dirty="0">
              <a:latin typeface="Verdana"/>
              <a:cs typeface="Verdan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16510" rIns="0" bIns="0" rtlCol="0">
            <a:spAutoFit/>
          </a:bodyPr>
          <a:lstStyle/>
          <a:p>
            <a:pPr marL="5458460">
              <a:lnSpc>
                <a:spcPct val="100000"/>
              </a:lnSpc>
              <a:spcBef>
                <a:spcPts val="130"/>
              </a:spcBef>
            </a:pPr>
            <a:r>
              <a:rPr sz="6300" dirty="0">
                <a:solidFill>
                  <a:srgbClr val="785333"/>
                </a:solidFill>
                <a:latin typeface="Cambria"/>
                <a:cs typeface="Cambria"/>
              </a:rPr>
              <a:t>Failed</a:t>
            </a:r>
            <a:r>
              <a:rPr sz="6300" spc="90" dirty="0">
                <a:solidFill>
                  <a:srgbClr val="785333"/>
                </a:solidFill>
                <a:latin typeface="Cambria"/>
                <a:cs typeface="Cambria"/>
              </a:rPr>
              <a:t> </a:t>
            </a:r>
            <a:r>
              <a:rPr sz="6300" spc="65" dirty="0">
                <a:solidFill>
                  <a:srgbClr val="785333"/>
                </a:solidFill>
                <a:latin typeface="Cambria"/>
                <a:cs typeface="Cambria"/>
              </a:rPr>
              <a:t>Delivery</a:t>
            </a:r>
            <a:r>
              <a:rPr sz="6300" spc="90" dirty="0">
                <a:solidFill>
                  <a:srgbClr val="785333"/>
                </a:solidFill>
                <a:latin typeface="Cambria"/>
                <a:cs typeface="Cambria"/>
              </a:rPr>
              <a:t> </a:t>
            </a:r>
            <a:r>
              <a:rPr sz="6300" spc="110" dirty="0">
                <a:solidFill>
                  <a:srgbClr val="785333"/>
                </a:solidFill>
                <a:latin typeface="Cambria"/>
                <a:cs typeface="Cambria"/>
              </a:rPr>
              <a:t>calls</a:t>
            </a:r>
            <a:endParaRPr sz="6300" dirty="0">
              <a:latin typeface="Cambria"/>
              <a:cs typeface="Cambria"/>
            </a:endParaRPr>
          </a:p>
        </p:txBody>
      </p:sp>
      <p:sp>
        <p:nvSpPr>
          <p:cNvPr id="4" name="object 4"/>
          <p:cNvSpPr txBox="1"/>
          <p:nvPr/>
        </p:nvSpPr>
        <p:spPr>
          <a:xfrm>
            <a:off x="229640" y="1482718"/>
            <a:ext cx="17448760" cy="6306855"/>
          </a:xfrm>
          <a:prstGeom prst="rect">
            <a:avLst/>
          </a:prstGeom>
        </p:spPr>
        <p:txBody>
          <a:bodyPr vert="horz" wrap="square" lIns="0" tIns="12700" rIns="0" bIns="0" rtlCol="0">
            <a:spAutoFit/>
          </a:bodyPr>
          <a:lstStyle/>
          <a:p>
            <a:r>
              <a:rPr lang="en-US" sz="2500" b="1" dirty="0"/>
              <a:t>Core Objective:</a:t>
            </a:r>
            <a:br>
              <a:rPr lang="en-US" sz="2500" b="1" dirty="0"/>
            </a:br>
            <a:endParaRPr lang="en-US" sz="2500" b="1" dirty="0"/>
          </a:p>
          <a:p>
            <a:r>
              <a:rPr lang="en-US" sz="2500" dirty="0"/>
              <a:t>The primary goal of </a:t>
            </a:r>
            <a:r>
              <a:rPr lang="en-US" sz="2500" b="1" dirty="0" err="1"/>
              <a:t>Faild</a:t>
            </a:r>
            <a:r>
              <a:rPr lang="en-US" sz="2500" b="1" dirty="0"/>
              <a:t> Delivery calls</a:t>
            </a:r>
            <a:r>
              <a:rPr lang="en-US" sz="2500" dirty="0"/>
              <a:t> is to proactively engage with customers whose orders encountered delivery issues. By establishing direct communication, we aim to:</a:t>
            </a:r>
            <a:br>
              <a:rPr lang="en-US" sz="2500" dirty="0"/>
            </a:br>
            <a:endParaRPr lang="en-US" sz="2500" dirty="0"/>
          </a:p>
          <a:p>
            <a:pPr marL="342900" indent="-342900">
              <a:buFont typeface="Wingdings" panose="05000000000000000000" pitchFamily="2" charset="2"/>
              <a:buChar char="Ø"/>
            </a:pPr>
            <a:r>
              <a:rPr lang="en-US" sz="2500" b="1" dirty="0"/>
              <a:t>Minimize Return Rates:</a:t>
            </a:r>
            <a:r>
              <a:rPr lang="en-US" sz="2500" dirty="0"/>
              <a:t> Prevent orders from being returned to the warehouse due to delivery failure or lack of communication.</a:t>
            </a:r>
            <a:br>
              <a:rPr lang="en-US" sz="2500" dirty="0"/>
            </a:br>
            <a:endParaRPr lang="en-US" sz="2500" dirty="0"/>
          </a:p>
          <a:p>
            <a:pPr marL="342900" indent="-342900">
              <a:buFont typeface="Wingdings" panose="05000000000000000000" pitchFamily="2" charset="2"/>
              <a:buChar char="Ø"/>
            </a:pPr>
            <a:r>
              <a:rPr lang="en-US" sz="2500" b="1" dirty="0"/>
              <a:t>Prioritize Prepaid Orders:</a:t>
            </a:r>
            <a:r>
              <a:rPr lang="en-US" sz="2500" dirty="0"/>
              <a:t> Ensure that customers who have already paid receive their items promptly to maintain trust.</a:t>
            </a:r>
            <a:br>
              <a:rPr lang="en-US" sz="2500" dirty="0"/>
            </a:br>
            <a:endParaRPr lang="en-US" sz="2500" dirty="0"/>
          </a:p>
          <a:p>
            <a:pPr marL="342900" indent="-342900">
              <a:buFont typeface="Wingdings" panose="05000000000000000000" pitchFamily="2" charset="2"/>
              <a:buChar char="Ø"/>
            </a:pPr>
            <a:r>
              <a:rPr lang="en-US" sz="2500" b="1" dirty="0"/>
              <a:t>Facilitate Re-ordering:</a:t>
            </a:r>
            <a:r>
              <a:rPr lang="en-US" sz="2500" dirty="0"/>
              <a:t> Efficiently process re-orders when necessary to ensure successful delivery on the second attempt.</a:t>
            </a:r>
            <a:br>
              <a:rPr lang="en-US" sz="2500" dirty="0"/>
            </a:br>
            <a:endParaRPr lang="en-US" sz="2500" dirty="0"/>
          </a:p>
          <a:p>
            <a:pPr marL="342900" indent="-342900">
              <a:buFont typeface="Wingdings" panose="05000000000000000000" pitchFamily="2" charset="2"/>
              <a:buChar char="Ø"/>
            </a:pPr>
            <a:r>
              <a:rPr lang="en-US" sz="2500" b="1" dirty="0"/>
              <a:t>Customer Retention:</a:t>
            </a:r>
            <a:r>
              <a:rPr lang="en-US" sz="2500" dirty="0"/>
              <a:t> Our objective is to prevent business loss and maintain long-term loyalty through high-touch service recovery. We aim for a </a:t>
            </a:r>
            <a:r>
              <a:rPr lang="en-US" sz="2500" b="1" dirty="0"/>
              <a:t>50% </a:t>
            </a:r>
            <a:r>
              <a:rPr lang="en-US" sz="2500" dirty="0"/>
              <a:t>re-order success rate by incentivizing customers with the </a:t>
            </a:r>
            <a:r>
              <a:rPr lang="en-US" sz="2500" b="1" dirty="0"/>
              <a:t>'WECARE</a:t>
            </a:r>
            <a:r>
              <a:rPr lang="ar-EG" sz="2500" b="1" dirty="0"/>
              <a:t>10</a:t>
            </a:r>
            <a:r>
              <a:rPr lang="en-US" sz="2500" b="1" dirty="0"/>
              <a:t>'</a:t>
            </a:r>
            <a:r>
              <a:rPr lang="en-US" sz="2500" dirty="0"/>
              <a:t> promo code, offering a </a:t>
            </a:r>
            <a:r>
              <a:rPr lang="en-US" sz="2500" b="1" dirty="0"/>
              <a:t>10% discount</a:t>
            </a:r>
            <a:r>
              <a:rPr lang="en-US" sz="2500" dirty="0"/>
              <a:t> to encourage them to complete their purchase.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EF55F-AB47-105A-2B9F-E16627DC4848}"/>
              </a:ext>
            </a:extLst>
          </p:cNvPr>
          <p:cNvSpPr>
            <a:spLocks noGrp="1"/>
          </p:cNvSpPr>
          <p:nvPr>
            <p:ph type="title"/>
          </p:nvPr>
        </p:nvSpPr>
        <p:spPr>
          <a:xfrm>
            <a:off x="131409" y="17779"/>
            <a:ext cx="18025181" cy="877163"/>
          </a:xfrm>
        </p:spPr>
        <p:txBody>
          <a:bodyPr/>
          <a:lstStyle/>
          <a:p>
            <a:r>
              <a:rPr lang="en-US" sz="2800" b="1" dirty="0">
                <a:solidFill>
                  <a:schemeClr val="accent6">
                    <a:lumMod val="50000"/>
                  </a:schemeClr>
                </a:solidFill>
              </a:rPr>
              <a:t>1-Preparation</a:t>
            </a:r>
            <a:br>
              <a:rPr lang="en-US" sz="2800" b="1" dirty="0">
                <a:solidFill>
                  <a:schemeClr val="accent6">
                    <a:lumMod val="50000"/>
                  </a:schemeClr>
                </a:solidFill>
              </a:rPr>
            </a:br>
            <a:endParaRPr lang="en-US" dirty="0"/>
          </a:p>
        </p:txBody>
      </p:sp>
      <p:sp>
        <p:nvSpPr>
          <p:cNvPr id="3" name="Text Placeholder 2">
            <a:extLst>
              <a:ext uri="{FF2B5EF4-FFF2-40B4-BE49-F238E27FC236}">
                <a16:creationId xmlns:a16="http://schemas.microsoft.com/office/drawing/2014/main" id="{64F44EDE-A697-5EDB-4A2D-CD9C7F5FBF38}"/>
              </a:ext>
            </a:extLst>
          </p:cNvPr>
          <p:cNvSpPr>
            <a:spLocks noGrp="1"/>
          </p:cNvSpPr>
          <p:nvPr>
            <p:ph type="body" idx="1"/>
          </p:nvPr>
        </p:nvSpPr>
        <p:spPr>
          <a:xfrm>
            <a:off x="262819" y="800100"/>
            <a:ext cx="18025181" cy="2031325"/>
          </a:xfrm>
        </p:spPr>
        <p:txBody>
          <a:bodyPr/>
          <a:lstStyle/>
          <a:p>
            <a:pPr lvl="0" algn="l" rtl="0" eaLnBrk="0" fontAlgn="base" hangingPunct="0">
              <a:spcBef>
                <a:spcPct val="0"/>
              </a:spcBef>
              <a:spcAft>
                <a:spcPct val="0"/>
              </a:spcAft>
              <a:buFontTx/>
              <a:buChar char="•"/>
            </a:pPr>
            <a:r>
              <a:rPr lang="en-US" altLang="en-US" sz="2200" b="1" dirty="0">
                <a:latin typeface="Arial" panose="020B0604020202020204" pitchFamily="34" charset="0"/>
              </a:rPr>
              <a:t>Access Magento:</a:t>
            </a:r>
            <a:r>
              <a:rPr lang="en-US" altLang="en-US" sz="2200" dirty="0">
                <a:latin typeface="Arial" panose="020B0604020202020204" pitchFamily="34" charset="0"/>
              </a:rPr>
              <a:t> Open the specific order record to identify the customer’s name, if there any additional order for the same customer.</a:t>
            </a:r>
            <a:br>
              <a:rPr lang="en-US" altLang="en-US" sz="2200" dirty="0">
                <a:latin typeface="Arial" panose="020B0604020202020204" pitchFamily="34" charset="0"/>
              </a:rPr>
            </a:br>
            <a:endParaRPr lang="en-US" altLang="en-US" sz="2200" dirty="0">
              <a:latin typeface="Arial" panose="020B0604020202020204" pitchFamily="34" charset="0"/>
            </a:endParaRPr>
          </a:p>
          <a:p>
            <a:pPr lvl="0" algn="l" rtl="0" eaLnBrk="0" fontAlgn="base" hangingPunct="0">
              <a:spcBef>
                <a:spcPct val="0"/>
              </a:spcBef>
              <a:spcAft>
                <a:spcPct val="0"/>
              </a:spcAft>
              <a:buFontTx/>
              <a:buChar char="•"/>
            </a:pPr>
            <a:r>
              <a:rPr lang="en-US" altLang="en-US" sz="2200" b="1" dirty="0">
                <a:latin typeface="Arial" panose="020B0604020202020204" pitchFamily="34" charset="0"/>
              </a:rPr>
              <a:t>Data Entry:</a:t>
            </a:r>
            <a:r>
              <a:rPr lang="en-US" altLang="en-US" sz="2200" dirty="0">
                <a:latin typeface="Arial" panose="020B0604020202020204" pitchFamily="34" charset="0"/>
              </a:rPr>
              <a:t> Ensure your Failed Delivery sheet is open from social media data base sheet , click Failed Delivery sheet tap </a:t>
            </a:r>
            <a:r>
              <a:rPr lang="en-US" sz="2200" dirty="0"/>
              <a:t>and review the orders assigned by name</a:t>
            </a:r>
            <a:r>
              <a:rPr lang="en-US" altLang="en-US" sz="2200" dirty="0">
                <a:latin typeface="Arial" panose="020B0604020202020204" pitchFamily="34" charset="0"/>
              </a:rPr>
              <a:t>.</a:t>
            </a:r>
            <a:br>
              <a:rPr lang="en-US" altLang="en-US" sz="2200" dirty="0">
                <a:latin typeface="Arial" panose="020B0604020202020204" pitchFamily="34" charset="0"/>
              </a:rPr>
            </a:br>
            <a:r>
              <a:rPr lang="en-US" altLang="en-US" sz="2200" dirty="0">
                <a:latin typeface="Arial" panose="020B0604020202020204" pitchFamily="34" charset="0"/>
                <a:hlinkClick r:id="rId2"/>
              </a:rPr>
              <a:t>https://docs.google.com/spreadsheets/d/1WpW54clQs2pp8qb_L88BnWLhwtp0381DyOfcsBJmwgY/edit?gid=1195143614#gid=1195143614</a:t>
            </a:r>
            <a:endParaRPr lang="en-US" altLang="en-US" sz="2200" dirty="0">
              <a:latin typeface="Arial" panose="020B0604020202020204" pitchFamily="34" charset="0"/>
            </a:endParaRPr>
          </a:p>
          <a:p>
            <a:pPr lvl="0" algn="l" rtl="0" eaLnBrk="0" fontAlgn="base" hangingPunct="0">
              <a:spcBef>
                <a:spcPct val="0"/>
              </a:spcBef>
              <a:spcAft>
                <a:spcPct val="0"/>
              </a:spcAft>
              <a:buFontTx/>
              <a:buChar char="•"/>
            </a:pPr>
            <a:endParaRPr lang="en-US" sz="2200" dirty="0"/>
          </a:p>
        </p:txBody>
      </p:sp>
      <p:pic>
        <p:nvPicPr>
          <p:cNvPr id="5" name="Picture 4">
            <a:extLst>
              <a:ext uri="{FF2B5EF4-FFF2-40B4-BE49-F238E27FC236}">
                <a16:creationId xmlns:a16="http://schemas.microsoft.com/office/drawing/2014/main" id="{B1C47DAF-A0C5-516D-081E-0DB2AA96CF74}"/>
              </a:ext>
            </a:extLst>
          </p:cNvPr>
          <p:cNvPicPr>
            <a:picLocks noChangeAspect="1"/>
          </p:cNvPicPr>
          <p:nvPr/>
        </p:nvPicPr>
        <p:blipFill>
          <a:blip r:embed="rId3"/>
          <a:stretch>
            <a:fillRect/>
          </a:stretch>
        </p:blipFill>
        <p:spPr>
          <a:xfrm>
            <a:off x="533399" y="2831425"/>
            <a:ext cx="17221201" cy="6741199"/>
          </a:xfrm>
          <a:prstGeom prst="rect">
            <a:avLst/>
          </a:prstGeom>
        </p:spPr>
      </p:pic>
    </p:spTree>
    <p:extLst>
      <p:ext uri="{BB962C8B-B14F-4D97-AF65-F5344CB8AC3E}">
        <p14:creationId xmlns:p14="http://schemas.microsoft.com/office/powerpoint/2010/main" val="15109673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51FE3-F526-BB9D-05B7-E7B5CA100D5C}"/>
              </a:ext>
            </a:extLst>
          </p:cNvPr>
          <p:cNvSpPr>
            <a:spLocks noGrp="1"/>
          </p:cNvSpPr>
          <p:nvPr>
            <p:ph type="title"/>
          </p:nvPr>
        </p:nvSpPr>
        <p:spPr>
          <a:xfrm>
            <a:off x="131409" y="209118"/>
            <a:ext cx="18025181" cy="877163"/>
          </a:xfrm>
        </p:spPr>
        <p:txBody>
          <a:bodyPr/>
          <a:lstStyle/>
          <a:p>
            <a:r>
              <a:rPr lang="en-US" sz="2800" b="1" dirty="0">
                <a:solidFill>
                  <a:schemeClr val="accent6">
                    <a:lumMod val="50000"/>
                  </a:schemeClr>
                </a:solidFill>
                <a:latin typeface="Verdana" panose="020B0604030504040204" pitchFamily="34" charset="0"/>
                <a:ea typeface="Verdana" panose="020B0604030504040204" pitchFamily="34" charset="0"/>
              </a:rPr>
              <a:t>2-The Call Script</a:t>
            </a:r>
            <a:br>
              <a:rPr lang="en-US" sz="2800" b="1" dirty="0">
                <a:latin typeface="Verdana" panose="020B0604030504040204" pitchFamily="34" charset="0"/>
                <a:ea typeface="Verdana" panose="020B0604030504040204" pitchFamily="34" charset="0"/>
              </a:rPr>
            </a:br>
            <a:endParaRPr lang="en-US" dirty="0"/>
          </a:p>
        </p:txBody>
      </p:sp>
      <p:sp>
        <p:nvSpPr>
          <p:cNvPr id="3" name="Text Placeholder 2">
            <a:extLst>
              <a:ext uri="{FF2B5EF4-FFF2-40B4-BE49-F238E27FC236}">
                <a16:creationId xmlns:a16="http://schemas.microsoft.com/office/drawing/2014/main" id="{6B55F76D-0325-04E3-AFEA-14DE7979CEB4}"/>
              </a:ext>
            </a:extLst>
          </p:cNvPr>
          <p:cNvSpPr>
            <a:spLocks noGrp="1"/>
          </p:cNvSpPr>
          <p:nvPr>
            <p:ph type="body" idx="1"/>
          </p:nvPr>
        </p:nvSpPr>
        <p:spPr>
          <a:xfrm>
            <a:off x="304800" y="876300"/>
            <a:ext cx="15925800" cy="1154162"/>
          </a:xfrm>
        </p:spPr>
        <p:txBody>
          <a:bodyPr/>
          <a:lstStyle/>
          <a:p>
            <a:pPr algn="l"/>
            <a:r>
              <a:rPr lang="ar-EG" sz="2500" dirty="0"/>
              <a:t>صباح/ مساء الخير أ/ ... </a:t>
            </a:r>
            <a:br>
              <a:rPr lang="ar-EG" sz="2500" dirty="0"/>
            </a:br>
            <a:r>
              <a:rPr lang="ar-EG" sz="2500" dirty="0"/>
              <a:t>مع حضرتك ( الأسم ) من  </a:t>
            </a:r>
            <a:r>
              <a:rPr lang="en-US" sz="2500" dirty="0" err="1"/>
              <a:t>Favelin</a:t>
            </a:r>
            <a:r>
              <a:rPr lang="en-US" sz="2500" dirty="0"/>
              <a:t> </a:t>
            </a:r>
            <a:r>
              <a:rPr lang="ar-EG" sz="2500" dirty="0"/>
              <a:t>بتواصل مع حضرتك بخصوص اخر اوردر حضرتك سجلتيه للأسف موضح من تحديثات شركة الشحن ان الاوردر رجعلنا مرة اخرى استأذنك توضحيلي المشكلة اللى واجهت حضرتك في التوصيل</a:t>
            </a:r>
            <a:endParaRPr lang="en-US" sz="2500" dirty="0"/>
          </a:p>
        </p:txBody>
      </p:sp>
      <p:sp>
        <p:nvSpPr>
          <p:cNvPr id="4" name="TextBox 3">
            <a:extLst>
              <a:ext uri="{FF2B5EF4-FFF2-40B4-BE49-F238E27FC236}">
                <a16:creationId xmlns:a16="http://schemas.microsoft.com/office/drawing/2014/main" id="{A120A8B7-1752-A51B-2CAB-6E06BDBF27DE}"/>
              </a:ext>
            </a:extLst>
          </p:cNvPr>
          <p:cNvSpPr txBox="1"/>
          <p:nvPr/>
        </p:nvSpPr>
        <p:spPr>
          <a:xfrm>
            <a:off x="131409" y="2297534"/>
            <a:ext cx="5000087" cy="800219"/>
          </a:xfrm>
          <a:prstGeom prst="rect">
            <a:avLst/>
          </a:prstGeom>
          <a:noFill/>
        </p:spPr>
        <p:txBody>
          <a:bodyPr wrap="none" rtlCol="0">
            <a:spAutoFit/>
          </a:bodyPr>
          <a:lstStyle/>
          <a:p>
            <a:r>
              <a:rPr lang="en-US" sz="2800" b="1" dirty="0">
                <a:solidFill>
                  <a:schemeClr val="accent6">
                    <a:lumMod val="50000"/>
                  </a:schemeClr>
                </a:solidFill>
              </a:rPr>
              <a:t>3- Documentation  on sheet </a:t>
            </a:r>
          </a:p>
          <a:p>
            <a:endParaRPr lang="en-US" dirty="0"/>
          </a:p>
        </p:txBody>
      </p:sp>
      <p:sp>
        <p:nvSpPr>
          <p:cNvPr id="6" name="TextBox 5">
            <a:extLst>
              <a:ext uri="{FF2B5EF4-FFF2-40B4-BE49-F238E27FC236}">
                <a16:creationId xmlns:a16="http://schemas.microsoft.com/office/drawing/2014/main" id="{D474625A-5963-AF99-CC1E-3F240DC9BEE3}"/>
              </a:ext>
            </a:extLst>
          </p:cNvPr>
          <p:cNvSpPr txBox="1"/>
          <p:nvPr/>
        </p:nvSpPr>
        <p:spPr>
          <a:xfrm>
            <a:off x="304800" y="2918549"/>
            <a:ext cx="16459200" cy="861774"/>
          </a:xfrm>
          <a:prstGeom prst="rect">
            <a:avLst/>
          </a:prstGeom>
          <a:noFill/>
        </p:spPr>
        <p:txBody>
          <a:bodyPr wrap="square">
            <a:spAutoFit/>
          </a:bodyPr>
          <a:lstStyle/>
          <a:p>
            <a:pPr marL="342900" indent="-342900" algn="l">
              <a:buFont typeface="Arial" panose="020B0604020202020204" pitchFamily="34" charset="0"/>
              <a:buChar char="•"/>
            </a:pPr>
            <a:r>
              <a:rPr lang="en-US" sz="2500" dirty="0"/>
              <a:t>Based on the customer's response, categorize the Failed Delivery on the sheet using the following logic and clarify any other details on column details </a:t>
            </a:r>
          </a:p>
        </p:txBody>
      </p:sp>
      <p:pic>
        <p:nvPicPr>
          <p:cNvPr id="8" name="Picture 7">
            <a:extLst>
              <a:ext uri="{FF2B5EF4-FFF2-40B4-BE49-F238E27FC236}">
                <a16:creationId xmlns:a16="http://schemas.microsoft.com/office/drawing/2014/main" id="{C433EE92-87BF-F9E9-EA6C-AFC3F225E342}"/>
              </a:ext>
            </a:extLst>
          </p:cNvPr>
          <p:cNvPicPr>
            <a:picLocks noChangeAspect="1"/>
          </p:cNvPicPr>
          <p:nvPr/>
        </p:nvPicPr>
        <p:blipFill>
          <a:blip r:embed="rId2"/>
          <a:stretch>
            <a:fillRect/>
          </a:stretch>
        </p:blipFill>
        <p:spPr>
          <a:xfrm>
            <a:off x="1333500" y="3985840"/>
            <a:ext cx="13868400" cy="5219700"/>
          </a:xfrm>
          <a:prstGeom prst="rect">
            <a:avLst/>
          </a:prstGeom>
        </p:spPr>
      </p:pic>
    </p:spTree>
    <p:extLst>
      <p:ext uri="{BB962C8B-B14F-4D97-AF65-F5344CB8AC3E}">
        <p14:creationId xmlns:p14="http://schemas.microsoft.com/office/powerpoint/2010/main" val="42148230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44181" rIns="0" bIns="0" rtlCol="0">
            <a:spAutoFit/>
          </a:bodyPr>
          <a:lstStyle/>
          <a:p>
            <a:pPr marL="6035040">
              <a:lnSpc>
                <a:spcPct val="100000"/>
              </a:lnSpc>
              <a:spcBef>
                <a:spcPts val="100"/>
              </a:spcBef>
            </a:pPr>
            <a:r>
              <a:rPr sz="3900" dirty="0">
                <a:solidFill>
                  <a:srgbClr val="785333"/>
                </a:solidFill>
                <a:latin typeface="Cambria"/>
                <a:cs typeface="Cambria"/>
              </a:rPr>
              <a:t>Failed</a:t>
            </a:r>
            <a:r>
              <a:rPr sz="3900" spc="170" dirty="0">
                <a:solidFill>
                  <a:srgbClr val="785333"/>
                </a:solidFill>
                <a:latin typeface="Cambria"/>
                <a:cs typeface="Cambria"/>
              </a:rPr>
              <a:t> </a:t>
            </a:r>
            <a:r>
              <a:rPr sz="3900" dirty="0">
                <a:solidFill>
                  <a:srgbClr val="785333"/>
                </a:solidFill>
                <a:latin typeface="Cambria"/>
                <a:cs typeface="Cambria"/>
              </a:rPr>
              <a:t>Delivery</a:t>
            </a:r>
            <a:r>
              <a:rPr sz="3900" spc="175" dirty="0">
                <a:solidFill>
                  <a:srgbClr val="785333"/>
                </a:solidFill>
                <a:latin typeface="Cambria"/>
                <a:cs typeface="Cambria"/>
              </a:rPr>
              <a:t> </a:t>
            </a:r>
            <a:r>
              <a:rPr sz="3900" spc="-10" dirty="0">
                <a:solidFill>
                  <a:srgbClr val="785333"/>
                </a:solidFill>
                <a:latin typeface="Cambria"/>
                <a:cs typeface="Cambria"/>
              </a:rPr>
              <a:t>Reasons</a:t>
            </a:r>
            <a:endParaRPr sz="3900" dirty="0">
              <a:latin typeface="Cambria"/>
              <a:cs typeface="Cambria"/>
            </a:endParaRPr>
          </a:p>
        </p:txBody>
      </p:sp>
      <p:sp>
        <p:nvSpPr>
          <p:cNvPr id="3" name="object 3"/>
          <p:cNvSpPr/>
          <p:nvPr/>
        </p:nvSpPr>
        <p:spPr>
          <a:xfrm>
            <a:off x="2999141" y="1471133"/>
            <a:ext cx="12953365" cy="0"/>
          </a:xfrm>
          <a:custGeom>
            <a:avLst/>
            <a:gdLst/>
            <a:ahLst/>
            <a:cxnLst/>
            <a:rect l="l" t="t" r="r" b="b"/>
            <a:pathLst>
              <a:path w="12953365">
                <a:moveTo>
                  <a:pt x="0" y="0"/>
                </a:moveTo>
                <a:lnTo>
                  <a:pt x="12953032" y="0"/>
                </a:lnTo>
              </a:path>
            </a:pathLst>
          </a:custGeom>
          <a:ln w="38099">
            <a:solidFill>
              <a:srgbClr val="000000"/>
            </a:solidFill>
          </a:ln>
        </p:spPr>
        <p:txBody>
          <a:bodyPr wrap="square" lIns="0" tIns="0" rIns="0" bIns="0" rtlCol="0"/>
          <a:lstStyle/>
          <a:p>
            <a:endParaRPr dirty="0"/>
          </a:p>
        </p:txBody>
      </p:sp>
      <p:sp>
        <p:nvSpPr>
          <p:cNvPr id="4" name="object 4"/>
          <p:cNvSpPr/>
          <p:nvPr/>
        </p:nvSpPr>
        <p:spPr>
          <a:xfrm>
            <a:off x="12855111" y="1815575"/>
            <a:ext cx="4656455" cy="1695450"/>
          </a:xfrm>
          <a:custGeom>
            <a:avLst/>
            <a:gdLst/>
            <a:ahLst/>
            <a:cxnLst/>
            <a:rect l="l" t="t" r="r" b="b"/>
            <a:pathLst>
              <a:path w="4656455" h="1695450">
                <a:moveTo>
                  <a:pt x="3885286" y="1695450"/>
                </a:moveTo>
                <a:lnTo>
                  <a:pt x="771525" y="1695450"/>
                </a:lnTo>
                <a:lnTo>
                  <a:pt x="726192" y="1694010"/>
                </a:lnTo>
                <a:lnTo>
                  <a:pt x="681549" y="1689746"/>
                </a:lnTo>
                <a:lnTo>
                  <a:pt x="637668" y="1682736"/>
                </a:lnTo>
                <a:lnTo>
                  <a:pt x="594621" y="1673061"/>
                </a:lnTo>
                <a:lnTo>
                  <a:pt x="552482" y="1660798"/>
                </a:lnTo>
                <a:lnTo>
                  <a:pt x="511321" y="1646028"/>
                </a:lnTo>
                <a:lnTo>
                  <a:pt x="471213" y="1628831"/>
                </a:lnTo>
                <a:lnTo>
                  <a:pt x="432228" y="1609286"/>
                </a:lnTo>
                <a:lnTo>
                  <a:pt x="394439" y="1587472"/>
                </a:lnTo>
                <a:lnTo>
                  <a:pt x="357920" y="1563469"/>
                </a:lnTo>
                <a:lnTo>
                  <a:pt x="322741" y="1537356"/>
                </a:lnTo>
                <a:lnTo>
                  <a:pt x="288975" y="1509214"/>
                </a:lnTo>
                <a:lnTo>
                  <a:pt x="256696" y="1479121"/>
                </a:lnTo>
                <a:lnTo>
                  <a:pt x="225974" y="1447157"/>
                </a:lnTo>
                <a:lnTo>
                  <a:pt x="196883" y="1413401"/>
                </a:lnTo>
                <a:lnTo>
                  <a:pt x="169495" y="1377933"/>
                </a:lnTo>
                <a:lnTo>
                  <a:pt x="143882" y="1340833"/>
                </a:lnTo>
                <a:lnTo>
                  <a:pt x="120117" y="1302180"/>
                </a:lnTo>
                <a:lnTo>
                  <a:pt x="98272" y="1262053"/>
                </a:lnTo>
                <a:lnTo>
                  <a:pt x="78419" y="1220533"/>
                </a:lnTo>
                <a:lnTo>
                  <a:pt x="60630" y="1177697"/>
                </a:lnTo>
                <a:lnTo>
                  <a:pt x="44979" y="1133627"/>
                </a:lnTo>
                <a:lnTo>
                  <a:pt x="31537" y="1088402"/>
                </a:lnTo>
                <a:lnTo>
                  <a:pt x="20376" y="1042100"/>
                </a:lnTo>
                <a:lnTo>
                  <a:pt x="11570" y="994802"/>
                </a:lnTo>
                <a:lnTo>
                  <a:pt x="5190" y="946587"/>
                </a:lnTo>
                <a:lnTo>
                  <a:pt x="1309" y="897535"/>
                </a:lnTo>
                <a:lnTo>
                  <a:pt x="0" y="847725"/>
                </a:lnTo>
                <a:lnTo>
                  <a:pt x="1309" y="797914"/>
                </a:lnTo>
                <a:lnTo>
                  <a:pt x="5190" y="748862"/>
                </a:lnTo>
                <a:lnTo>
                  <a:pt x="11570" y="700647"/>
                </a:lnTo>
                <a:lnTo>
                  <a:pt x="20376" y="653349"/>
                </a:lnTo>
                <a:lnTo>
                  <a:pt x="31537" y="607047"/>
                </a:lnTo>
                <a:lnTo>
                  <a:pt x="44979" y="561822"/>
                </a:lnTo>
                <a:lnTo>
                  <a:pt x="60630" y="517752"/>
                </a:lnTo>
                <a:lnTo>
                  <a:pt x="78419" y="474917"/>
                </a:lnTo>
                <a:lnTo>
                  <a:pt x="98272" y="433396"/>
                </a:lnTo>
                <a:lnTo>
                  <a:pt x="120117" y="393269"/>
                </a:lnTo>
                <a:lnTo>
                  <a:pt x="143882" y="354616"/>
                </a:lnTo>
                <a:lnTo>
                  <a:pt x="169495" y="317516"/>
                </a:lnTo>
                <a:lnTo>
                  <a:pt x="196883" y="282048"/>
                </a:lnTo>
                <a:lnTo>
                  <a:pt x="225974" y="248292"/>
                </a:lnTo>
                <a:lnTo>
                  <a:pt x="256696" y="216328"/>
                </a:lnTo>
                <a:lnTo>
                  <a:pt x="288975" y="186235"/>
                </a:lnTo>
                <a:lnTo>
                  <a:pt x="322741" y="158093"/>
                </a:lnTo>
                <a:lnTo>
                  <a:pt x="357920" y="131980"/>
                </a:lnTo>
                <a:lnTo>
                  <a:pt x="394439" y="107977"/>
                </a:lnTo>
                <a:lnTo>
                  <a:pt x="432228" y="86163"/>
                </a:lnTo>
                <a:lnTo>
                  <a:pt x="471213" y="66618"/>
                </a:lnTo>
                <a:lnTo>
                  <a:pt x="511321" y="49421"/>
                </a:lnTo>
                <a:lnTo>
                  <a:pt x="552482" y="34651"/>
                </a:lnTo>
                <a:lnTo>
                  <a:pt x="594621" y="22389"/>
                </a:lnTo>
                <a:lnTo>
                  <a:pt x="637668" y="12713"/>
                </a:lnTo>
                <a:lnTo>
                  <a:pt x="681549" y="5703"/>
                </a:lnTo>
                <a:lnTo>
                  <a:pt x="726192" y="1439"/>
                </a:lnTo>
                <a:lnTo>
                  <a:pt x="771525" y="0"/>
                </a:lnTo>
                <a:lnTo>
                  <a:pt x="3885286" y="0"/>
                </a:lnTo>
                <a:lnTo>
                  <a:pt x="3930619" y="1439"/>
                </a:lnTo>
                <a:lnTo>
                  <a:pt x="3975262" y="5703"/>
                </a:lnTo>
                <a:lnTo>
                  <a:pt x="4019143" y="12713"/>
                </a:lnTo>
                <a:lnTo>
                  <a:pt x="4062189" y="22389"/>
                </a:lnTo>
                <a:lnTo>
                  <a:pt x="4104329" y="34651"/>
                </a:lnTo>
                <a:lnTo>
                  <a:pt x="4145489" y="49421"/>
                </a:lnTo>
                <a:lnTo>
                  <a:pt x="4185598" y="66618"/>
                </a:lnTo>
                <a:lnTo>
                  <a:pt x="4224583" y="86163"/>
                </a:lnTo>
                <a:lnTo>
                  <a:pt x="4262371" y="107977"/>
                </a:lnTo>
                <a:lnTo>
                  <a:pt x="4298891" y="131980"/>
                </a:lnTo>
                <a:lnTo>
                  <a:pt x="4334070" y="158093"/>
                </a:lnTo>
                <a:lnTo>
                  <a:pt x="4367835" y="186235"/>
                </a:lnTo>
                <a:lnTo>
                  <a:pt x="4400115" y="216328"/>
                </a:lnTo>
                <a:lnTo>
                  <a:pt x="4430836" y="248292"/>
                </a:lnTo>
                <a:lnTo>
                  <a:pt x="4459927" y="282048"/>
                </a:lnTo>
                <a:lnTo>
                  <a:pt x="4487315" y="317516"/>
                </a:lnTo>
                <a:lnTo>
                  <a:pt x="4512928" y="354616"/>
                </a:lnTo>
                <a:lnTo>
                  <a:pt x="4536694" y="393269"/>
                </a:lnTo>
                <a:lnTo>
                  <a:pt x="4558539" y="433396"/>
                </a:lnTo>
                <a:lnTo>
                  <a:pt x="4578392" y="474917"/>
                </a:lnTo>
                <a:lnTo>
                  <a:pt x="4596181" y="517752"/>
                </a:lnTo>
                <a:lnTo>
                  <a:pt x="4611832" y="561822"/>
                </a:lnTo>
                <a:lnTo>
                  <a:pt x="4625274" y="607047"/>
                </a:lnTo>
                <a:lnTo>
                  <a:pt x="4636434" y="653349"/>
                </a:lnTo>
                <a:lnTo>
                  <a:pt x="4645241" y="700647"/>
                </a:lnTo>
                <a:lnTo>
                  <a:pt x="4651620" y="748862"/>
                </a:lnTo>
                <a:lnTo>
                  <a:pt x="4655501" y="797914"/>
                </a:lnTo>
                <a:lnTo>
                  <a:pt x="4655864" y="811723"/>
                </a:lnTo>
                <a:lnTo>
                  <a:pt x="4655864" y="883726"/>
                </a:lnTo>
                <a:lnTo>
                  <a:pt x="4651620" y="946587"/>
                </a:lnTo>
                <a:lnTo>
                  <a:pt x="4645241" y="994802"/>
                </a:lnTo>
                <a:lnTo>
                  <a:pt x="4636434" y="1042100"/>
                </a:lnTo>
                <a:lnTo>
                  <a:pt x="4625274" y="1088402"/>
                </a:lnTo>
                <a:lnTo>
                  <a:pt x="4611832" y="1133627"/>
                </a:lnTo>
                <a:lnTo>
                  <a:pt x="4596181" y="1177697"/>
                </a:lnTo>
                <a:lnTo>
                  <a:pt x="4578392" y="1220533"/>
                </a:lnTo>
                <a:lnTo>
                  <a:pt x="4558539" y="1262053"/>
                </a:lnTo>
                <a:lnTo>
                  <a:pt x="4536694" y="1302180"/>
                </a:lnTo>
                <a:lnTo>
                  <a:pt x="4512928" y="1340833"/>
                </a:lnTo>
                <a:lnTo>
                  <a:pt x="4487315" y="1377933"/>
                </a:lnTo>
                <a:lnTo>
                  <a:pt x="4459927" y="1413401"/>
                </a:lnTo>
                <a:lnTo>
                  <a:pt x="4430836" y="1447157"/>
                </a:lnTo>
                <a:lnTo>
                  <a:pt x="4400115" y="1479121"/>
                </a:lnTo>
                <a:lnTo>
                  <a:pt x="4367835" y="1509214"/>
                </a:lnTo>
                <a:lnTo>
                  <a:pt x="4334070" y="1537356"/>
                </a:lnTo>
                <a:lnTo>
                  <a:pt x="4298891" y="1563469"/>
                </a:lnTo>
                <a:lnTo>
                  <a:pt x="4262371" y="1587472"/>
                </a:lnTo>
                <a:lnTo>
                  <a:pt x="4224583" y="1609286"/>
                </a:lnTo>
                <a:lnTo>
                  <a:pt x="4185598" y="1628831"/>
                </a:lnTo>
                <a:lnTo>
                  <a:pt x="4145489" y="1646028"/>
                </a:lnTo>
                <a:lnTo>
                  <a:pt x="4104329" y="1660798"/>
                </a:lnTo>
                <a:lnTo>
                  <a:pt x="4062189" y="1673061"/>
                </a:lnTo>
                <a:lnTo>
                  <a:pt x="4019143" y="1682736"/>
                </a:lnTo>
                <a:lnTo>
                  <a:pt x="3975262" y="1689746"/>
                </a:lnTo>
                <a:lnTo>
                  <a:pt x="3930619" y="1694010"/>
                </a:lnTo>
                <a:lnTo>
                  <a:pt x="3885286" y="1695450"/>
                </a:lnTo>
                <a:close/>
              </a:path>
            </a:pathLst>
          </a:custGeom>
          <a:solidFill>
            <a:srgbClr val="785333"/>
          </a:solidFill>
        </p:spPr>
        <p:txBody>
          <a:bodyPr wrap="square" lIns="0" tIns="0" rIns="0" bIns="0" rtlCol="0"/>
          <a:lstStyle/>
          <a:p>
            <a:endParaRPr dirty="0"/>
          </a:p>
        </p:txBody>
      </p:sp>
      <p:sp>
        <p:nvSpPr>
          <p:cNvPr id="5" name="object 5"/>
          <p:cNvSpPr/>
          <p:nvPr/>
        </p:nvSpPr>
        <p:spPr>
          <a:xfrm>
            <a:off x="762579" y="1891775"/>
            <a:ext cx="4412615" cy="1543050"/>
          </a:xfrm>
          <a:custGeom>
            <a:avLst/>
            <a:gdLst/>
            <a:ahLst/>
            <a:cxnLst/>
            <a:rect l="l" t="t" r="r" b="b"/>
            <a:pathLst>
              <a:path w="4412615" h="1543050">
                <a:moveTo>
                  <a:pt x="3641936" y="1543049"/>
                </a:moveTo>
                <a:lnTo>
                  <a:pt x="771524" y="1543049"/>
                </a:lnTo>
                <a:lnTo>
                  <a:pt x="722732" y="1541532"/>
                </a:lnTo>
                <a:lnTo>
                  <a:pt x="674746" y="1537038"/>
                </a:lnTo>
                <a:lnTo>
                  <a:pt x="627657" y="1529660"/>
                </a:lnTo>
                <a:lnTo>
                  <a:pt x="581555" y="1519486"/>
                </a:lnTo>
                <a:lnTo>
                  <a:pt x="536531" y="1506609"/>
                </a:lnTo>
                <a:lnTo>
                  <a:pt x="492674" y="1491117"/>
                </a:lnTo>
                <a:lnTo>
                  <a:pt x="450076" y="1473102"/>
                </a:lnTo>
                <a:lnTo>
                  <a:pt x="408827" y="1452653"/>
                </a:lnTo>
                <a:lnTo>
                  <a:pt x="369016" y="1429862"/>
                </a:lnTo>
                <a:lnTo>
                  <a:pt x="330736" y="1404818"/>
                </a:lnTo>
                <a:lnTo>
                  <a:pt x="294075" y="1377612"/>
                </a:lnTo>
                <a:lnTo>
                  <a:pt x="259124" y="1348334"/>
                </a:lnTo>
                <a:lnTo>
                  <a:pt x="225974" y="1317075"/>
                </a:lnTo>
                <a:lnTo>
                  <a:pt x="194715" y="1283925"/>
                </a:lnTo>
                <a:lnTo>
                  <a:pt x="165437" y="1248974"/>
                </a:lnTo>
                <a:lnTo>
                  <a:pt x="138231" y="1212313"/>
                </a:lnTo>
                <a:lnTo>
                  <a:pt x="113187" y="1174032"/>
                </a:lnTo>
                <a:lnTo>
                  <a:pt x="90396" y="1134222"/>
                </a:lnTo>
                <a:lnTo>
                  <a:pt x="69947" y="1092973"/>
                </a:lnTo>
                <a:lnTo>
                  <a:pt x="51932" y="1050375"/>
                </a:lnTo>
                <a:lnTo>
                  <a:pt x="36440" y="1006518"/>
                </a:lnTo>
                <a:lnTo>
                  <a:pt x="23563" y="961494"/>
                </a:lnTo>
                <a:lnTo>
                  <a:pt x="13389" y="915392"/>
                </a:lnTo>
                <a:lnTo>
                  <a:pt x="6011" y="868303"/>
                </a:lnTo>
                <a:lnTo>
                  <a:pt x="1517" y="820317"/>
                </a:lnTo>
                <a:lnTo>
                  <a:pt x="0" y="771524"/>
                </a:lnTo>
                <a:lnTo>
                  <a:pt x="1517" y="722732"/>
                </a:lnTo>
                <a:lnTo>
                  <a:pt x="6011" y="674746"/>
                </a:lnTo>
                <a:lnTo>
                  <a:pt x="13389" y="627657"/>
                </a:lnTo>
                <a:lnTo>
                  <a:pt x="23563" y="581555"/>
                </a:lnTo>
                <a:lnTo>
                  <a:pt x="36440" y="536531"/>
                </a:lnTo>
                <a:lnTo>
                  <a:pt x="51932" y="492674"/>
                </a:lnTo>
                <a:lnTo>
                  <a:pt x="69947" y="450076"/>
                </a:lnTo>
                <a:lnTo>
                  <a:pt x="90396" y="408827"/>
                </a:lnTo>
                <a:lnTo>
                  <a:pt x="113187" y="369016"/>
                </a:lnTo>
                <a:lnTo>
                  <a:pt x="138231" y="330736"/>
                </a:lnTo>
                <a:lnTo>
                  <a:pt x="165437" y="294075"/>
                </a:lnTo>
                <a:lnTo>
                  <a:pt x="194715" y="259124"/>
                </a:lnTo>
                <a:lnTo>
                  <a:pt x="225974" y="225974"/>
                </a:lnTo>
                <a:lnTo>
                  <a:pt x="259124" y="194715"/>
                </a:lnTo>
                <a:lnTo>
                  <a:pt x="294075" y="165437"/>
                </a:lnTo>
                <a:lnTo>
                  <a:pt x="330736" y="138231"/>
                </a:lnTo>
                <a:lnTo>
                  <a:pt x="369016" y="113187"/>
                </a:lnTo>
                <a:lnTo>
                  <a:pt x="408827" y="90396"/>
                </a:lnTo>
                <a:lnTo>
                  <a:pt x="450076" y="69947"/>
                </a:lnTo>
                <a:lnTo>
                  <a:pt x="492674" y="51932"/>
                </a:lnTo>
                <a:lnTo>
                  <a:pt x="536531" y="36440"/>
                </a:lnTo>
                <a:lnTo>
                  <a:pt x="581555" y="23563"/>
                </a:lnTo>
                <a:lnTo>
                  <a:pt x="627657" y="13389"/>
                </a:lnTo>
                <a:lnTo>
                  <a:pt x="674746" y="6011"/>
                </a:lnTo>
                <a:lnTo>
                  <a:pt x="722732" y="1517"/>
                </a:lnTo>
                <a:lnTo>
                  <a:pt x="771524" y="0"/>
                </a:lnTo>
                <a:lnTo>
                  <a:pt x="3641936" y="0"/>
                </a:lnTo>
                <a:lnTo>
                  <a:pt x="3690728" y="1517"/>
                </a:lnTo>
                <a:lnTo>
                  <a:pt x="3738714" y="6011"/>
                </a:lnTo>
                <a:lnTo>
                  <a:pt x="3785803" y="13389"/>
                </a:lnTo>
                <a:lnTo>
                  <a:pt x="3831905" y="23563"/>
                </a:lnTo>
                <a:lnTo>
                  <a:pt x="3876930" y="36440"/>
                </a:lnTo>
                <a:lnTo>
                  <a:pt x="3920786" y="51932"/>
                </a:lnTo>
                <a:lnTo>
                  <a:pt x="3963384" y="69947"/>
                </a:lnTo>
                <a:lnTo>
                  <a:pt x="4004633" y="90396"/>
                </a:lnTo>
                <a:lnTo>
                  <a:pt x="4044444" y="113187"/>
                </a:lnTo>
                <a:lnTo>
                  <a:pt x="4082724" y="138231"/>
                </a:lnTo>
                <a:lnTo>
                  <a:pt x="4119385" y="165437"/>
                </a:lnTo>
                <a:lnTo>
                  <a:pt x="4154336" y="194715"/>
                </a:lnTo>
                <a:lnTo>
                  <a:pt x="4187486" y="225974"/>
                </a:lnTo>
                <a:lnTo>
                  <a:pt x="4218745" y="259124"/>
                </a:lnTo>
                <a:lnTo>
                  <a:pt x="4248023" y="294075"/>
                </a:lnTo>
                <a:lnTo>
                  <a:pt x="4275229" y="330736"/>
                </a:lnTo>
                <a:lnTo>
                  <a:pt x="4300273" y="369016"/>
                </a:lnTo>
                <a:lnTo>
                  <a:pt x="4323064" y="408827"/>
                </a:lnTo>
                <a:lnTo>
                  <a:pt x="4343513" y="450076"/>
                </a:lnTo>
                <a:lnTo>
                  <a:pt x="4361528" y="492674"/>
                </a:lnTo>
                <a:lnTo>
                  <a:pt x="4377020" y="536531"/>
                </a:lnTo>
                <a:lnTo>
                  <a:pt x="4389897" y="581555"/>
                </a:lnTo>
                <a:lnTo>
                  <a:pt x="4400071" y="627657"/>
                </a:lnTo>
                <a:lnTo>
                  <a:pt x="4407449" y="674746"/>
                </a:lnTo>
                <a:lnTo>
                  <a:pt x="4411942" y="722732"/>
                </a:lnTo>
                <a:lnTo>
                  <a:pt x="4412158" y="729656"/>
                </a:lnTo>
                <a:lnTo>
                  <a:pt x="4412158" y="813393"/>
                </a:lnTo>
                <a:lnTo>
                  <a:pt x="4407449" y="868303"/>
                </a:lnTo>
                <a:lnTo>
                  <a:pt x="4400071" y="915392"/>
                </a:lnTo>
                <a:lnTo>
                  <a:pt x="4389897" y="961494"/>
                </a:lnTo>
                <a:lnTo>
                  <a:pt x="4377020" y="1006518"/>
                </a:lnTo>
                <a:lnTo>
                  <a:pt x="4361528" y="1050375"/>
                </a:lnTo>
                <a:lnTo>
                  <a:pt x="4343513" y="1092973"/>
                </a:lnTo>
                <a:lnTo>
                  <a:pt x="4323064" y="1134222"/>
                </a:lnTo>
                <a:lnTo>
                  <a:pt x="4300273" y="1174032"/>
                </a:lnTo>
                <a:lnTo>
                  <a:pt x="4275229" y="1212313"/>
                </a:lnTo>
                <a:lnTo>
                  <a:pt x="4248023" y="1248974"/>
                </a:lnTo>
                <a:lnTo>
                  <a:pt x="4218745" y="1283925"/>
                </a:lnTo>
                <a:lnTo>
                  <a:pt x="4187486" y="1317075"/>
                </a:lnTo>
                <a:lnTo>
                  <a:pt x="4154336" y="1348334"/>
                </a:lnTo>
                <a:lnTo>
                  <a:pt x="4119385" y="1377612"/>
                </a:lnTo>
                <a:lnTo>
                  <a:pt x="4082724" y="1404818"/>
                </a:lnTo>
                <a:lnTo>
                  <a:pt x="4044444" y="1429862"/>
                </a:lnTo>
                <a:lnTo>
                  <a:pt x="4004633" y="1452653"/>
                </a:lnTo>
                <a:lnTo>
                  <a:pt x="3963384" y="1473102"/>
                </a:lnTo>
                <a:lnTo>
                  <a:pt x="3920786" y="1491117"/>
                </a:lnTo>
                <a:lnTo>
                  <a:pt x="3876930" y="1506609"/>
                </a:lnTo>
                <a:lnTo>
                  <a:pt x="3831905" y="1519486"/>
                </a:lnTo>
                <a:lnTo>
                  <a:pt x="3785803" y="1529660"/>
                </a:lnTo>
                <a:lnTo>
                  <a:pt x="3738714" y="1537038"/>
                </a:lnTo>
                <a:lnTo>
                  <a:pt x="3690728" y="1541532"/>
                </a:lnTo>
                <a:lnTo>
                  <a:pt x="3641936" y="1543049"/>
                </a:lnTo>
                <a:close/>
              </a:path>
            </a:pathLst>
          </a:custGeom>
          <a:solidFill>
            <a:srgbClr val="785333"/>
          </a:solidFill>
        </p:spPr>
        <p:txBody>
          <a:bodyPr wrap="square" lIns="0" tIns="0" rIns="0" bIns="0" rtlCol="0"/>
          <a:lstStyle/>
          <a:p>
            <a:endParaRPr dirty="0"/>
          </a:p>
        </p:txBody>
      </p:sp>
      <p:sp>
        <p:nvSpPr>
          <p:cNvPr id="6" name="object 6"/>
          <p:cNvSpPr txBox="1"/>
          <p:nvPr/>
        </p:nvSpPr>
        <p:spPr>
          <a:xfrm>
            <a:off x="1951492" y="2201288"/>
            <a:ext cx="1913889" cy="695960"/>
          </a:xfrm>
          <a:prstGeom prst="rect">
            <a:avLst/>
          </a:prstGeom>
        </p:spPr>
        <p:txBody>
          <a:bodyPr vert="horz" wrap="square" lIns="0" tIns="12700" rIns="0" bIns="0" rtlCol="0">
            <a:spAutoFit/>
          </a:bodyPr>
          <a:lstStyle/>
          <a:p>
            <a:pPr marL="12700">
              <a:lnSpc>
                <a:spcPct val="100000"/>
              </a:lnSpc>
              <a:spcBef>
                <a:spcPts val="100"/>
              </a:spcBef>
            </a:pPr>
            <a:r>
              <a:rPr sz="4400" spc="60" dirty="0">
                <a:latin typeface="Cambria"/>
                <a:cs typeface="Cambria"/>
              </a:rPr>
              <a:t>Courier</a:t>
            </a:r>
            <a:endParaRPr sz="4400" dirty="0">
              <a:latin typeface="Cambria"/>
              <a:cs typeface="Cambria"/>
            </a:endParaRPr>
          </a:p>
        </p:txBody>
      </p:sp>
      <p:sp>
        <p:nvSpPr>
          <p:cNvPr id="7" name="object 7"/>
          <p:cNvSpPr txBox="1"/>
          <p:nvPr/>
        </p:nvSpPr>
        <p:spPr>
          <a:xfrm>
            <a:off x="13906282" y="2201288"/>
            <a:ext cx="2675890" cy="695960"/>
          </a:xfrm>
          <a:prstGeom prst="rect">
            <a:avLst/>
          </a:prstGeom>
        </p:spPr>
        <p:txBody>
          <a:bodyPr vert="horz" wrap="square" lIns="0" tIns="12700" rIns="0" bIns="0" rtlCol="0">
            <a:spAutoFit/>
          </a:bodyPr>
          <a:lstStyle/>
          <a:p>
            <a:pPr marL="12700">
              <a:lnSpc>
                <a:spcPct val="100000"/>
              </a:lnSpc>
              <a:spcBef>
                <a:spcPts val="100"/>
              </a:spcBef>
            </a:pPr>
            <a:r>
              <a:rPr sz="4400" spc="55" dirty="0">
                <a:latin typeface="Cambria"/>
                <a:cs typeface="Cambria"/>
              </a:rPr>
              <a:t>Customers</a:t>
            </a:r>
            <a:endParaRPr sz="4400" dirty="0">
              <a:latin typeface="Cambria"/>
              <a:cs typeface="Cambria"/>
            </a:endParaRPr>
          </a:p>
        </p:txBody>
      </p:sp>
      <p:sp>
        <p:nvSpPr>
          <p:cNvPr id="8" name="object 8"/>
          <p:cNvSpPr txBox="1">
            <a:spLocks noGrp="1"/>
          </p:cNvSpPr>
          <p:nvPr>
            <p:ph type="body" idx="1"/>
          </p:nvPr>
        </p:nvSpPr>
        <p:spPr>
          <a:xfrm>
            <a:off x="145264" y="4268648"/>
            <a:ext cx="8686800" cy="2073388"/>
          </a:xfrm>
          <a:prstGeom prst="rect">
            <a:avLst/>
          </a:prstGeom>
        </p:spPr>
        <p:txBody>
          <a:bodyPr vert="horz" wrap="square" lIns="0" tIns="12065" rIns="0" bIns="0" rtlCol="0">
            <a:spAutoFit/>
          </a:bodyPr>
          <a:lstStyle/>
          <a:p>
            <a:pPr lvl="0" algn="l" rtl="0" eaLnBrk="0" fontAlgn="base" hangingPunct="0">
              <a:spcBef>
                <a:spcPct val="0"/>
              </a:spcBef>
              <a:spcAft>
                <a:spcPct val="0"/>
              </a:spcAft>
              <a:buFontTx/>
              <a:buChar char="•"/>
            </a:pPr>
            <a:r>
              <a:rPr lang="en-US" altLang="en-US" sz="2200" b="1" dirty="0">
                <a:latin typeface="Arial" panose="020B0604020202020204" pitchFamily="34" charset="0"/>
              </a:rPr>
              <a:t>Courier Misconduct:</a:t>
            </a:r>
            <a:r>
              <a:rPr lang="en-US" altLang="en-US" sz="2200" dirty="0">
                <a:latin typeface="Arial" panose="020B0604020202020204" pitchFamily="34" charset="0"/>
              </a:rPr>
              <a:t> Delivery personnel failed to contact the customer and provided inaccurate status updates.</a:t>
            </a:r>
            <a:endParaRPr lang="ar-EG" altLang="en-US" sz="2200" dirty="0">
              <a:latin typeface="Arial" panose="020B0604020202020204" pitchFamily="34" charset="0"/>
            </a:endParaRPr>
          </a:p>
          <a:p>
            <a:pPr lvl="0" algn="l" rtl="0" eaLnBrk="0" fontAlgn="base" hangingPunct="0">
              <a:spcBef>
                <a:spcPct val="0"/>
              </a:spcBef>
              <a:spcAft>
                <a:spcPct val="0"/>
              </a:spcAft>
              <a:buFontTx/>
              <a:buChar char="•"/>
            </a:pPr>
            <a:endParaRPr lang="en-US" altLang="en-US" sz="2200" dirty="0">
              <a:latin typeface="Arial" panose="020B0604020202020204" pitchFamily="34" charset="0"/>
            </a:endParaRPr>
          </a:p>
          <a:p>
            <a:pPr lvl="0" algn="l" rtl="0" eaLnBrk="0" fontAlgn="base" hangingPunct="0">
              <a:spcBef>
                <a:spcPct val="0"/>
              </a:spcBef>
              <a:spcAft>
                <a:spcPct val="0"/>
              </a:spcAft>
              <a:buFontTx/>
              <a:buChar char="•"/>
            </a:pPr>
            <a:r>
              <a:rPr lang="en-US" altLang="en-US" sz="2200" b="1" dirty="0">
                <a:latin typeface="Arial" panose="020B0604020202020204" pitchFamily="34" charset="0"/>
              </a:rPr>
              <a:t>SLA Non-compliance:</a:t>
            </a:r>
            <a:r>
              <a:rPr lang="en-US" altLang="en-US" sz="2200" dirty="0">
                <a:latin typeface="Arial" panose="020B0604020202020204" pitchFamily="34" charset="0"/>
              </a:rPr>
              <a:t> Courier refused to fulfill the delivery on the customer's requested date</a:t>
            </a:r>
            <a:r>
              <a:rPr lang="ar-EG" altLang="en-US" sz="2200" dirty="0">
                <a:latin typeface="Arial" panose="020B0604020202020204" pitchFamily="34" charset="0"/>
              </a:rPr>
              <a:t> </a:t>
            </a:r>
            <a:r>
              <a:rPr lang="en-US" altLang="en-US" sz="2200" dirty="0">
                <a:latin typeface="Arial" panose="020B0604020202020204" pitchFamily="34" charset="0"/>
              </a:rPr>
              <a:t>or address</a:t>
            </a:r>
          </a:p>
          <a:p>
            <a:pPr marL="12700" marR="201930">
              <a:lnSpc>
                <a:spcPct val="116799"/>
              </a:lnSpc>
              <a:spcBef>
                <a:spcPts val="95"/>
              </a:spcBef>
            </a:pPr>
            <a:endParaRPr sz="2200" spc="-40" dirty="0"/>
          </a:p>
        </p:txBody>
      </p:sp>
      <p:sp>
        <p:nvSpPr>
          <p:cNvPr id="16" name="Rectangle 4">
            <a:extLst>
              <a:ext uri="{FF2B5EF4-FFF2-40B4-BE49-F238E27FC236}">
                <a16:creationId xmlns:a16="http://schemas.microsoft.com/office/drawing/2014/main" id="{BC1A5309-CEE2-3879-0BD0-907A3D4FA204}"/>
              </a:ext>
            </a:extLst>
          </p:cNvPr>
          <p:cNvSpPr>
            <a:spLocks noChangeArrowheads="1"/>
          </p:cNvSpPr>
          <p:nvPr/>
        </p:nvSpPr>
        <p:spPr bwMode="auto">
          <a:xfrm>
            <a:off x="9268484" y="3912394"/>
            <a:ext cx="9012589"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200" b="1" i="0" u="none" strike="noStrike" cap="none" normalizeH="0" baseline="0" dirty="0">
                <a:ln>
                  <a:noFill/>
                </a:ln>
                <a:solidFill>
                  <a:schemeClr val="tx1"/>
                </a:solidFill>
                <a:effectLst/>
                <a:latin typeface="Arial" panose="020B0604020202020204" pitchFamily="34" charset="0"/>
              </a:rPr>
              <a:t>Order Refusal:</a:t>
            </a:r>
            <a:r>
              <a:rPr kumimoji="0" lang="en-US" altLang="en-US" sz="2200" b="0" i="0" u="none" strike="noStrike" cap="none" normalizeH="0" baseline="0" dirty="0">
                <a:ln>
                  <a:noFill/>
                </a:ln>
                <a:solidFill>
                  <a:schemeClr val="tx1"/>
                </a:solidFill>
                <a:effectLst/>
                <a:latin typeface="Arial" panose="020B0604020202020204" pitchFamily="34" charset="0"/>
              </a:rPr>
              <a:t> Customer declined delivery (Change of mind / Personal reasons).</a:t>
            </a:r>
            <a:br>
              <a:rPr kumimoji="0" lang="en-US" altLang="en-US" sz="2200" b="0" i="0" u="none" strike="noStrike" cap="none" normalizeH="0" baseline="0" dirty="0">
                <a:ln>
                  <a:noFill/>
                </a:ln>
                <a:solidFill>
                  <a:schemeClr val="tx1"/>
                </a:solidFill>
                <a:effectLst/>
                <a:latin typeface="Arial" panose="020B0604020202020204" pitchFamily="34" charset="0"/>
              </a:rPr>
            </a:br>
            <a:endParaRPr kumimoji="0" lang="en-US" altLang="en-US" sz="2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200" b="1" i="0" u="none" strike="noStrike" cap="none" normalizeH="0" baseline="0" dirty="0">
                <a:ln>
                  <a:noFill/>
                </a:ln>
                <a:solidFill>
                  <a:schemeClr val="tx1"/>
                </a:solidFill>
                <a:effectLst/>
                <a:latin typeface="Arial" panose="020B0604020202020204" pitchFamily="34" charset="0"/>
              </a:rPr>
              <a:t>Unreachable:</a:t>
            </a:r>
            <a:r>
              <a:rPr kumimoji="0" lang="en-US" altLang="en-US" sz="2200" b="0" i="0" u="none" strike="noStrike" cap="none" normalizeH="0" baseline="0" dirty="0">
                <a:ln>
                  <a:noFill/>
                </a:ln>
                <a:solidFill>
                  <a:schemeClr val="tx1"/>
                </a:solidFill>
                <a:effectLst/>
                <a:latin typeface="Arial" panose="020B0604020202020204" pitchFamily="34" charset="0"/>
              </a:rPr>
              <a:t> Courier attempted contact; no response from customer.</a:t>
            </a:r>
            <a:br>
              <a:rPr kumimoji="0" lang="en-US" altLang="en-US" sz="2200" b="0" i="0" u="none" strike="noStrike" cap="none" normalizeH="0" baseline="0" dirty="0">
                <a:ln>
                  <a:noFill/>
                </a:ln>
                <a:solidFill>
                  <a:schemeClr val="tx1"/>
                </a:solidFill>
                <a:effectLst/>
                <a:latin typeface="Arial" panose="020B0604020202020204" pitchFamily="34" charset="0"/>
              </a:rPr>
            </a:br>
            <a:endParaRPr kumimoji="0" lang="en-US" altLang="en-US" sz="2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200" b="1" i="0" u="none" strike="noStrike" cap="none" normalizeH="0" baseline="0" dirty="0">
                <a:ln>
                  <a:noFill/>
                </a:ln>
                <a:solidFill>
                  <a:schemeClr val="tx1"/>
                </a:solidFill>
                <a:effectLst/>
                <a:latin typeface="Arial" panose="020B0604020202020204" pitchFamily="34" charset="0"/>
              </a:rPr>
              <a:t>Delivery Postponed:</a:t>
            </a:r>
            <a:r>
              <a:rPr kumimoji="0" lang="en-US" altLang="en-US" sz="2200" b="0" i="0" u="none" strike="noStrike" cap="none" normalizeH="0" baseline="0" dirty="0">
                <a:ln>
                  <a:noFill/>
                </a:ln>
                <a:solidFill>
                  <a:schemeClr val="tx1"/>
                </a:solidFill>
                <a:effectLst/>
                <a:latin typeface="Arial" panose="020B0604020202020204" pitchFamily="34" charset="0"/>
              </a:rPr>
              <a:t> Customer requested to delay delivery indefinitely.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2328" rIns="0" bIns="0" rtlCol="0">
            <a:spAutoFit/>
          </a:bodyPr>
          <a:lstStyle/>
          <a:p>
            <a:pPr marL="5106035">
              <a:lnSpc>
                <a:spcPct val="100000"/>
              </a:lnSpc>
              <a:spcBef>
                <a:spcPts val="100"/>
              </a:spcBef>
            </a:pPr>
            <a:r>
              <a:rPr sz="5700" dirty="0">
                <a:solidFill>
                  <a:srgbClr val="785333"/>
                </a:solidFill>
                <a:latin typeface="Cambria"/>
                <a:cs typeface="Cambria"/>
              </a:rPr>
              <a:t>Failed</a:t>
            </a:r>
            <a:r>
              <a:rPr sz="5700" spc="45" dirty="0">
                <a:solidFill>
                  <a:srgbClr val="785333"/>
                </a:solidFill>
                <a:latin typeface="Cambria"/>
                <a:cs typeface="Cambria"/>
              </a:rPr>
              <a:t> </a:t>
            </a:r>
            <a:r>
              <a:rPr sz="5700" spc="50" dirty="0">
                <a:solidFill>
                  <a:srgbClr val="785333"/>
                </a:solidFill>
                <a:latin typeface="Cambria"/>
                <a:cs typeface="Cambria"/>
              </a:rPr>
              <a:t>Delivery </a:t>
            </a:r>
            <a:r>
              <a:rPr sz="5700" spc="110" dirty="0">
                <a:solidFill>
                  <a:srgbClr val="785333"/>
                </a:solidFill>
                <a:latin typeface="Cambria"/>
                <a:cs typeface="Cambria"/>
              </a:rPr>
              <a:t>Outcome</a:t>
            </a:r>
            <a:endParaRPr sz="5700" dirty="0">
              <a:latin typeface="Cambria"/>
              <a:cs typeface="Cambria"/>
            </a:endParaRPr>
          </a:p>
        </p:txBody>
      </p:sp>
      <p:sp>
        <p:nvSpPr>
          <p:cNvPr id="3" name="object 3"/>
          <p:cNvSpPr/>
          <p:nvPr/>
        </p:nvSpPr>
        <p:spPr>
          <a:xfrm>
            <a:off x="0" y="1451802"/>
            <a:ext cx="8223884" cy="2159000"/>
          </a:xfrm>
          <a:custGeom>
            <a:avLst/>
            <a:gdLst/>
            <a:ahLst/>
            <a:cxnLst/>
            <a:rect l="l" t="t" r="r" b="b"/>
            <a:pathLst>
              <a:path w="8223884" h="2159000">
                <a:moveTo>
                  <a:pt x="4309778" y="12699"/>
                </a:moveTo>
                <a:lnTo>
                  <a:pt x="3875587" y="12699"/>
                </a:lnTo>
                <a:lnTo>
                  <a:pt x="3947641" y="0"/>
                </a:lnTo>
                <a:lnTo>
                  <a:pt x="4237723" y="0"/>
                </a:lnTo>
                <a:lnTo>
                  <a:pt x="4309778" y="12699"/>
                </a:lnTo>
                <a:close/>
              </a:path>
              <a:path w="8223884" h="2159000">
                <a:moveTo>
                  <a:pt x="4804514" y="25399"/>
                </a:moveTo>
                <a:lnTo>
                  <a:pt x="3380851" y="25399"/>
                </a:lnTo>
                <a:lnTo>
                  <a:pt x="3450422" y="12699"/>
                </a:lnTo>
                <a:lnTo>
                  <a:pt x="4734942" y="12699"/>
                </a:lnTo>
                <a:lnTo>
                  <a:pt x="4804514" y="25399"/>
                </a:lnTo>
                <a:close/>
              </a:path>
              <a:path w="8223884" h="2159000">
                <a:moveTo>
                  <a:pt x="5078738" y="38099"/>
                </a:moveTo>
                <a:lnTo>
                  <a:pt x="3106627" y="38099"/>
                </a:lnTo>
                <a:lnTo>
                  <a:pt x="3174553" y="25399"/>
                </a:lnTo>
                <a:lnTo>
                  <a:pt x="5010811" y="25399"/>
                </a:lnTo>
                <a:lnTo>
                  <a:pt x="5078738" y="38099"/>
                </a:lnTo>
                <a:close/>
              </a:path>
              <a:path w="8223884" h="2159000">
                <a:moveTo>
                  <a:pt x="5213271" y="50799"/>
                </a:moveTo>
                <a:lnTo>
                  <a:pt x="2972094" y="50799"/>
                </a:lnTo>
                <a:lnTo>
                  <a:pt x="3039137" y="38099"/>
                </a:lnTo>
                <a:lnTo>
                  <a:pt x="5146228" y="38099"/>
                </a:lnTo>
                <a:lnTo>
                  <a:pt x="5213271" y="50799"/>
                </a:lnTo>
                <a:close/>
              </a:path>
              <a:path w="8223884" h="2159000">
                <a:moveTo>
                  <a:pt x="5411615" y="63499"/>
                </a:moveTo>
                <a:lnTo>
                  <a:pt x="2773749" y="63499"/>
                </a:lnTo>
                <a:lnTo>
                  <a:pt x="2839390" y="50799"/>
                </a:lnTo>
                <a:lnTo>
                  <a:pt x="5345975" y="50799"/>
                </a:lnTo>
                <a:lnTo>
                  <a:pt x="5411615" y="63499"/>
                </a:lnTo>
                <a:close/>
              </a:path>
              <a:path w="8223884" h="2159000">
                <a:moveTo>
                  <a:pt x="5541422" y="76199"/>
                </a:moveTo>
                <a:lnTo>
                  <a:pt x="2643942" y="76199"/>
                </a:lnTo>
                <a:lnTo>
                  <a:pt x="2708597" y="63499"/>
                </a:lnTo>
                <a:lnTo>
                  <a:pt x="5476768" y="63499"/>
                </a:lnTo>
                <a:lnTo>
                  <a:pt x="5541422" y="76199"/>
                </a:lnTo>
                <a:close/>
              </a:path>
              <a:path w="8223884" h="2159000">
                <a:moveTo>
                  <a:pt x="5669196" y="88899"/>
                </a:moveTo>
                <a:lnTo>
                  <a:pt x="2516169" y="88899"/>
                </a:lnTo>
                <a:lnTo>
                  <a:pt x="2579796" y="76199"/>
                </a:lnTo>
                <a:lnTo>
                  <a:pt x="5605569" y="76199"/>
                </a:lnTo>
                <a:lnTo>
                  <a:pt x="5669196" y="88899"/>
                </a:lnTo>
                <a:close/>
              </a:path>
              <a:path w="8223884" h="2159000">
                <a:moveTo>
                  <a:pt x="5856864" y="114299"/>
                </a:moveTo>
                <a:lnTo>
                  <a:pt x="2328501" y="114299"/>
                </a:lnTo>
                <a:lnTo>
                  <a:pt x="2453070" y="88899"/>
                </a:lnTo>
                <a:lnTo>
                  <a:pt x="5732294" y="88899"/>
                </a:lnTo>
                <a:lnTo>
                  <a:pt x="5856864" y="114299"/>
                </a:lnTo>
                <a:close/>
              </a:path>
              <a:path w="8223884" h="2159000">
                <a:moveTo>
                  <a:pt x="5979194" y="126999"/>
                </a:moveTo>
                <a:lnTo>
                  <a:pt x="2206171" y="126999"/>
                </a:lnTo>
                <a:lnTo>
                  <a:pt x="2267051" y="114299"/>
                </a:lnTo>
                <a:lnTo>
                  <a:pt x="5918314" y="114299"/>
                </a:lnTo>
                <a:lnTo>
                  <a:pt x="5979194" y="126999"/>
                </a:lnTo>
                <a:close/>
              </a:path>
              <a:path w="8223884" h="2159000">
                <a:moveTo>
                  <a:pt x="6158314" y="152399"/>
                </a:moveTo>
                <a:lnTo>
                  <a:pt x="2027051" y="152399"/>
                </a:lnTo>
                <a:lnTo>
                  <a:pt x="2145870" y="126999"/>
                </a:lnTo>
                <a:lnTo>
                  <a:pt x="6039495" y="126999"/>
                </a:lnTo>
                <a:lnTo>
                  <a:pt x="6158314" y="152399"/>
                </a:lnTo>
                <a:close/>
              </a:path>
              <a:path w="8223884" h="2159000">
                <a:moveTo>
                  <a:pt x="6444494" y="203199"/>
                </a:moveTo>
                <a:lnTo>
                  <a:pt x="1740871" y="203199"/>
                </a:lnTo>
                <a:lnTo>
                  <a:pt x="1968552" y="152399"/>
                </a:lnTo>
                <a:lnTo>
                  <a:pt x="6216813" y="152399"/>
                </a:lnTo>
                <a:lnTo>
                  <a:pt x="6444494" y="203199"/>
                </a:lnTo>
                <a:close/>
              </a:path>
              <a:path w="8223884" h="2159000">
                <a:moveTo>
                  <a:pt x="6765949" y="266699"/>
                </a:moveTo>
                <a:lnTo>
                  <a:pt x="1419416" y="266699"/>
                </a:lnTo>
                <a:lnTo>
                  <a:pt x="1685580" y="203199"/>
                </a:lnTo>
                <a:lnTo>
                  <a:pt x="6499784" y="203199"/>
                </a:lnTo>
                <a:lnTo>
                  <a:pt x="6765949" y="266699"/>
                </a:lnTo>
                <a:close/>
              </a:path>
              <a:path w="8223884" h="2159000">
                <a:moveTo>
                  <a:pt x="6917049" y="1879599"/>
                </a:moveTo>
                <a:lnTo>
                  <a:pt x="1268316" y="1879599"/>
                </a:lnTo>
                <a:lnTo>
                  <a:pt x="1077458" y="1828799"/>
                </a:lnTo>
                <a:lnTo>
                  <a:pt x="986758" y="1803399"/>
                </a:lnTo>
                <a:lnTo>
                  <a:pt x="942627" y="1777999"/>
                </a:lnTo>
                <a:lnTo>
                  <a:pt x="815229" y="1739899"/>
                </a:lnTo>
                <a:lnTo>
                  <a:pt x="734564" y="1714499"/>
                </a:lnTo>
                <a:lnTo>
                  <a:pt x="657406" y="1689099"/>
                </a:lnTo>
                <a:lnTo>
                  <a:pt x="620169" y="1676399"/>
                </a:lnTo>
                <a:lnTo>
                  <a:pt x="583839" y="1650999"/>
                </a:lnTo>
                <a:lnTo>
                  <a:pt x="513944" y="1625599"/>
                </a:lnTo>
                <a:lnTo>
                  <a:pt x="480400" y="1612899"/>
                </a:lnTo>
                <a:lnTo>
                  <a:pt x="447804" y="1600199"/>
                </a:lnTo>
                <a:lnTo>
                  <a:pt x="416167" y="1574799"/>
                </a:lnTo>
                <a:lnTo>
                  <a:pt x="385499" y="1562099"/>
                </a:lnTo>
                <a:lnTo>
                  <a:pt x="355811" y="1549399"/>
                </a:lnTo>
                <a:lnTo>
                  <a:pt x="327113" y="1523999"/>
                </a:lnTo>
                <a:lnTo>
                  <a:pt x="299414" y="1511299"/>
                </a:lnTo>
                <a:lnTo>
                  <a:pt x="272726" y="1498599"/>
                </a:lnTo>
                <a:lnTo>
                  <a:pt x="247059" y="1485899"/>
                </a:lnTo>
                <a:lnTo>
                  <a:pt x="222422" y="1460499"/>
                </a:lnTo>
                <a:lnTo>
                  <a:pt x="198826" y="1447799"/>
                </a:lnTo>
                <a:lnTo>
                  <a:pt x="176281" y="1435099"/>
                </a:lnTo>
                <a:lnTo>
                  <a:pt x="154797" y="1409699"/>
                </a:lnTo>
                <a:lnTo>
                  <a:pt x="134386" y="1396999"/>
                </a:lnTo>
                <a:lnTo>
                  <a:pt x="115056" y="1384299"/>
                </a:lnTo>
                <a:lnTo>
                  <a:pt x="96818" y="1358899"/>
                </a:lnTo>
                <a:lnTo>
                  <a:pt x="79683" y="1346199"/>
                </a:lnTo>
                <a:lnTo>
                  <a:pt x="63661" y="1320799"/>
                </a:lnTo>
                <a:lnTo>
                  <a:pt x="48761" y="1308099"/>
                </a:lnTo>
                <a:lnTo>
                  <a:pt x="34994" y="1295399"/>
                </a:lnTo>
                <a:lnTo>
                  <a:pt x="22371" y="1269999"/>
                </a:lnTo>
                <a:lnTo>
                  <a:pt x="10901" y="1257299"/>
                </a:lnTo>
                <a:lnTo>
                  <a:pt x="596" y="1231899"/>
                </a:lnTo>
                <a:lnTo>
                  <a:pt x="0" y="1219199"/>
                </a:lnTo>
                <a:lnTo>
                  <a:pt x="0" y="939799"/>
                </a:lnTo>
                <a:lnTo>
                  <a:pt x="596" y="939799"/>
                </a:lnTo>
                <a:lnTo>
                  <a:pt x="10901" y="914399"/>
                </a:lnTo>
                <a:lnTo>
                  <a:pt x="22371" y="901699"/>
                </a:lnTo>
                <a:lnTo>
                  <a:pt x="34994" y="876299"/>
                </a:lnTo>
                <a:lnTo>
                  <a:pt x="48761" y="863599"/>
                </a:lnTo>
                <a:lnTo>
                  <a:pt x="63661" y="850899"/>
                </a:lnTo>
                <a:lnTo>
                  <a:pt x="79683" y="825499"/>
                </a:lnTo>
                <a:lnTo>
                  <a:pt x="96818" y="812799"/>
                </a:lnTo>
                <a:lnTo>
                  <a:pt x="115056" y="787399"/>
                </a:lnTo>
                <a:lnTo>
                  <a:pt x="134386" y="774699"/>
                </a:lnTo>
                <a:lnTo>
                  <a:pt x="154797" y="761999"/>
                </a:lnTo>
                <a:lnTo>
                  <a:pt x="176281" y="736599"/>
                </a:lnTo>
                <a:lnTo>
                  <a:pt x="198826" y="723899"/>
                </a:lnTo>
                <a:lnTo>
                  <a:pt x="222422" y="711199"/>
                </a:lnTo>
                <a:lnTo>
                  <a:pt x="247059" y="685799"/>
                </a:lnTo>
                <a:lnTo>
                  <a:pt x="272726" y="673099"/>
                </a:lnTo>
                <a:lnTo>
                  <a:pt x="299414" y="660399"/>
                </a:lnTo>
                <a:lnTo>
                  <a:pt x="327113" y="634999"/>
                </a:lnTo>
                <a:lnTo>
                  <a:pt x="355811" y="622299"/>
                </a:lnTo>
                <a:lnTo>
                  <a:pt x="385499" y="609599"/>
                </a:lnTo>
                <a:lnTo>
                  <a:pt x="416167" y="596899"/>
                </a:lnTo>
                <a:lnTo>
                  <a:pt x="447804" y="571499"/>
                </a:lnTo>
                <a:lnTo>
                  <a:pt x="480400" y="558799"/>
                </a:lnTo>
                <a:lnTo>
                  <a:pt x="513944" y="546099"/>
                </a:lnTo>
                <a:lnTo>
                  <a:pt x="583839" y="520699"/>
                </a:lnTo>
                <a:lnTo>
                  <a:pt x="620169" y="495299"/>
                </a:lnTo>
                <a:lnTo>
                  <a:pt x="695541" y="469899"/>
                </a:lnTo>
                <a:lnTo>
                  <a:pt x="774463" y="444499"/>
                </a:lnTo>
                <a:lnTo>
                  <a:pt x="856852" y="419099"/>
                </a:lnTo>
                <a:lnTo>
                  <a:pt x="899322" y="393699"/>
                </a:lnTo>
                <a:lnTo>
                  <a:pt x="1031705" y="355599"/>
                </a:lnTo>
                <a:lnTo>
                  <a:pt x="1219445" y="304799"/>
                </a:lnTo>
                <a:lnTo>
                  <a:pt x="1368312" y="266699"/>
                </a:lnTo>
                <a:lnTo>
                  <a:pt x="6817053" y="266699"/>
                </a:lnTo>
                <a:lnTo>
                  <a:pt x="6965920" y="304799"/>
                </a:lnTo>
                <a:lnTo>
                  <a:pt x="7153660" y="355599"/>
                </a:lnTo>
                <a:lnTo>
                  <a:pt x="7286044" y="393699"/>
                </a:lnTo>
                <a:lnTo>
                  <a:pt x="7328513" y="419099"/>
                </a:lnTo>
                <a:lnTo>
                  <a:pt x="7410902" y="444499"/>
                </a:lnTo>
                <a:lnTo>
                  <a:pt x="7489824" y="469899"/>
                </a:lnTo>
                <a:lnTo>
                  <a:pt x="7565196" y="495299"/>
                </a:lnTo>
                <a:lnTo>
                  <a:pt x="7601526" y="520699"/>
                </a:lnTo>
                <a:lnTo>
                  <a:pt x="7671421" y="546099"/>
                </a:lnTo>
                <a:lnTo>
                  <a:pt x="7704965" y="558799"/>
                </a:lnTo>
                <a:lnTo>
                  <a:pt x="7737561" y="571499"/>
                </a:lnTo>
                <a:lnTo>
                  <a:pt x="7769198" y="596899"/>
                </a:lnTo>
                <a:lnTo>
                  <a:pt x="7799866" y="609599"/>
                </a:lnTo>
                <a:lnTo>
                  <a:pt x="7829554" y="622299"/>
                </a:lnTo>
                <a:lnTo>
                  <a:pt x="7858252" y="634999"/>
                </a:lnTo>
                <a:lnTo>
                  <a:pt x="7885951" y="660399"/>
                </a:lnTo>
                <a:lnTo>
                  <a:pt x="7912639" y="673099"/>
                </a:lnTo>
                <a:lnTo>
                  <a:pt x="7938307" y="685799"/>
                </a:lnTo>
                <a:lnTo>
                  <a:pt x="7962944" y="711199"/>
                </a:lnTo>
                <a:lnTo>
                  <a:pt x="7986540" y="723899"/>
                </a:lnTo>
                <a:lnTo>
                  <a:pt x="8009084" y="736599"/>
                </a:lnTo>
                <a:lnTo>
                  <a:pt x="8030568" y="761999"/>
                </a:lnTo>
                <a:lnTo>
                  <a:pt x="8050979" y="774699"/>
                </a:lnTo>
                <a:lnTo>
                  <a:pt x="8070309" y="787399"/>
                </a:lnTo>
                <a:lnTo>
                  <a:pt x="8088547" y="812799"/>
                </a:lnTo>
                <a:lnTo>
                  <a:pt x="8105682" y="825499"/>
                </a:lnTo>
                <a:lnTo>
                  <a:pt x="8121705" y="850899"/>
                </a:lnTo>
                <a:lnTo>
                  <a:pt x="8136604" y="863599"/>
                </a:lnTo>
                <a:lnTo>
                  <a:pt x="8150371" y="876299"/>
                </a:lnTo>
                <a:lnTo>
                  <a:pt x="8162994" y="901699"/>
                </a:lnTo>
                <a:lnTo>
                  <a:pt x="8174464" y="914399"/>
                </a:lnTo>
                <a:lnTo>
                  <a:pt x="8184770" y="939799"/>
                </a:lnTo>
                <a:lnTo>
                  <a:pt x="8193901" y="952499"/>
                </a:lnTo>
                <a:lnTo>
                  <a:pt x="8201849" y="977899"/>
                </a:lnTo>
                <a:lnTo>
                  <a:pt x="8208601" y="990599"/>
                </a:lnTo>
                <a:lnTo>
                  <a:pt x="8214149" y="1003299"/>
                </a:lnTo>
                <a:lnTo>
                  <a:pt x="8218482" y="1028699"/>
                </a:lnTo>
                <a:lnTo>
                  <a:pt x="8221590" y="1041399"/>
                </a:lnTo>
                <a:lnTo>
                  <a:pt x="8223305" y="1054099"/>
                </a:lnTo>
                <a:lnTo>
                  <a:pt x="8223305" y="1104899"/>
                </a:lnTo>
                <a:lnTo>
                  <a:pt x="8221590" y="1117599"/>
                </a:lnTo>
                <a:lnTo>
                  <a:pt x="8218482" y="1142999"/>
                </a:lnTo>
                <a:lnTo>
                  <a:pt x="8214149" y="1155699"/>
                </a:lnTo>
                <a:lnTo>
                  <a:pt x="8208601" y="1181099"/>
                </a:lnTo>
                <a:lnTo>
                  <a:pt x="8201849" y="1193799"/>
                </a:lnTo>
                <a:lnTo>
                  <a:pt x="8193901" y="1219199"/>
                </a:lnTo>
                <a:lnTo>
                  <a:pt x="8184770" y="1231899"/>
                </a:lnTo>
                <a:lnTo>
                  <a:pt x="8174464" y="1257299"/>
                </a:lnTo>
                <a:lnTo>
                  <a:pt x="8162994" y="1269999"/>
                </a:lnTo>
                <a:lnTo>
                  <a:pt x="8150371" y="1295399"/>
                </a:lnTo>
                <a:lnTo>
                  <a:pt x="8136604" y="1308099"/>
                </a:lnTo>
                <a:lnTo>
                  <a:pt x="8121705" y="1320799"/>
                </a:lnTo>
                <a:lnTo>
                  <a:pt x="8105682" y="1346199"/>
                </a:lnTo>
                <a:lnTo>
                  <a:pt x="8088547" y="1358899"/>
                </a:lnTo>
                <a:lnTo>
                  <a:pt x="8070309" y="1384299"/>
                </a:lnTo>
                <a:lnTo>
                  <a:pt x="8050979" y="1396999"/>
                </a:lnTo>
                <a:lnTo>
                  <a:pt x="8030568" y="1409699"/>
                </a:lnTo>
                <a:lnTo>
                  <a:pt x="8009084" y="1435099"/>
                </a:lnTo>
                <a:lnTo>
                  <a:pt x="7986540" y="1447799"/>
                </a:lnTo>
                <a:lnTo>
                  <a:pt x="7962944" y="1460499"/>
                </a:lnTo>
                <a:lnTo>
                  <a:pt x="7938307" y="1485899"/>
                </a:lnTo>
                <a:lnTo>
                  <a:pt x="7912639" y="1498599"/>
                </a:lnTo>
                <a:lnTo>
                  <a:pt x="7885951" y="1511299"/>
                </a:lnTo>
                <a:lnTo>
                  <a:pt x="7858252" y="1523999"/>
                </a:lnTo>
                <a:lnTo>
                  <a:pt x="7829554" y="1549399"/>
                </a:lnTo>
                <a:lnTo>
                  <a:pt x="7799866" y="1562099"/>
                </a:lnTo>
                <a:lnTo>
                  <a:pt x="7769198" y="1574799"/>
                </a:lnTo>
                <a:lnTo>
                  <a:pt x="7737561" y="1600199"/>
                </a:lnTo>
                <a:lnTo>
                  <a:pt x="7704965" y="1612899"/>
                </a:lnTo>
                <a:lnTo>
                  <a:pt x="7671421" y="1625599"/>
                </a:lnTo>
                <a:lnTo>
                  <a:pt x="7601526" y="1650999"/>
                </a:lnTo>
                <a:lnTo>
                  <a:pt x="7565196" y="1676399"/>
                </a:lnTo>
                <a:lnTo>
                  <a:pt x="7527959" y="1689099"/>
                </a:lnTo>
                <a:lnTo>
                  <a:pt x="7450802" y="1714499"/>
                </a:lnTo>
                <a:lnTo>
                  <a:pt x="7370136" y="1739899"/>
                </a:lnTo>
                <a:lnTo>
                  <a:pt x="7242738" y="1777999"/>
                </a:lnTo>
                <a:lnTo>
                  <a:pt x="7198607" y="1803399"/>
                </a:lnTo>
                <a:lnTo>
                  <a:pt x="7107907" y="1828799"/>
                </a:lnTo>
                <a:lnTo>
                  <a:pt x="6917049" y="1879599"/>
                </a:lnTo>
                <a:close/>
              </a:path>
              <a:path w="8223884" h="2159000">
                <a:moveTo>
                  <a:pt x="6499784" y="1968499"/>
                </a:moveTo>
                <a:lnTo>
                  <a:pt x="1685580" y="1968499"/>
                </a:lnTo>
                <a:lnTo>
                  <a:pt x="1368312" y="1892299"/>
                </a:lnTo>
                <a:lnTo>
                  <a:pt x="1317942" y="1879599"/>
                </a:lnTo>
                <a:lnTo>
                  <a:pt x="6867423" y="1879599"/>
                </a:lnTo>
                <a:lnTo>
                  <a:pt x="6817053" y="1892299"/>
                </a:lnTo>
                <a:lnTo>
                  <a:pt x="6499784" y="1968499"/>
                </a:lnTo>
                <a:close/>
              </a:path>
              <a:path w="8223884" h="2159000">
                <a:moveTo>
                  <a:pt x="6274690" y="2006599"/>
                </a:moveTo>
                <a:lnTo>
                  <a:pt x="1910675" y="2006599"/>
                </a:lnTo>
                <a:lnTo>
                  <a:pt x="1740871" y="1968499"/>
                </a:lnTo>
                <a:lnTo>
                  <a:pt x="6444494" y="1968499"/>
                </a:lnTo>
                <a:lnTo>
                  <a:pt x="6274690" y="2006599"/>
                </a:lnTo>
                <a:close/>
              </a:path>
              <a:path w="8223884" h="2159000">
                <a:moveTo>
                  <a:pt x="6099205" y="2031999"/>
                </a:moveTo>
                <a:lnTo>
                  <a:pt x="2086160" y="2031999"/>
                </a:lnTo>
                <a:lnTo>
                  <a:pt x="1968552" y="2006599"/>
                </a:lnTo>
                <a:lnTo>
                  <a:pt x="6216813" y="2006599"/>
                </a:lnTo>
                <a:lnTo>
                  <a:pt x="6099205" y="2031999"/>
                </a:lnTo>
                <a:close/>
              </a:path>
              <a:path w="8223884" h="2159000">
                <a:moveTo>
                  <a:pt x="5918314" y="2057399"/>
                </a:moveTo>
                <a:lnTo>
                  <a:pt x="2267051" y="2057399"/>
                </a:lnTo>
                <a:lnTo>
                  <a:pt x="2145870" y="2031999"/>
                </a:lnTo>
                <a:lnTo>
                  <a:pt x="6039495" y="2031999"/>
                </a:lnTo>
                <a:lnTo>
                  <a:pt x="5918314" y="2057399"/>
                </a:lnTo>
                <a:close/>
              </a:path>
              <a:path w="8223884" h="2159000">
                <a:moveTo>
                  <a:pt x="5732294" y="2082799"/>
                </a:moveTo>
                <a:lnTo>
                  <a:pt x="2453070" y="2082799"/>
                </a:lnTo>
                <a:lnTo>
                  <a:pt x="2328501" y="2057399"/>
                </a:lnTo>
                <a:lnTo>
                  <a:pt x="5856864" y="2057399"/>
                </a:lnTo>
                <a:lnTo>
                  <a:pt x="5732294" y="2082799"/>
                </a:lnTo>
                <a:close/>
              </a:path>
              <a:path w="8223884" h="2159000">
                <a:moveTo>
                  <a:pt x="5605569" y="2095499"/>
                </a:moveTo>
                <a:lnTo>
                  <a:pt x="2579796" y="2095499"/>
                </a:lnTo>
                <a:lnTo>
                  <a:pt x="2516169" y="2082799"/>
                </a:lnTo>
                <a:lnTo>
                  <a:pt x="5669196" y="2082799"/>
                </a:lnTo>
                <a:lnTo>
                  <a:pt x="5605569" y="2095499"/>
                </a:lnTo>
                <a:close/>
              </a:path>
              <a:path w="8223884" h="2159000">
                <a:moveTo>
                  <a:pt x="5476768" y="2108199"/>
                </a:moveTo>
                <a:lnTo>
                  <a:pt x="2708597" y="2108199"/>
                </a:lnTo>
                <a:lnTo>
                  <a:pt x="2643942" y="2095499"/>
                </a:lnTo>
                <a:lnTo>
                  <a:pt x="5541422" y="2095499"/>
                </a:lnTo>
                <a:lnTo>
                  <a:pt x="5476768" y="2108199"/>
                </a:lnTo>
                <a:close/>
              </a:path>
              <a:path w="8223884" h="2159000">
                <a:moveTo>
                  <a:pt x="5345975" y="2120899"/>
                </a:moveTo>
                <a:lnTo>
                  <a:pt x="2839390" y="2120899"/>
                </a:lnTo>
                <a:lnTo>
                  <a:pt x="2773749" y="2108199"/>
                </a:lnTo>
                <a:lnTo>
                  <a:pt x="5411615" y="2108199"/>
                </a:lnTo>
                <a:lnTo>
                  <a:pt x="5345975" y="2120899"/>
                </a:lnTo>
                <a:close/>
              </a:path>
              <a:path w="8223884" h="2159000">
                <a:moveTo>
                  <a:pt x="5146228" y="2133599"/>
                </a:moveTo>
                <a:lnTo>
                  <a:pt x="3039137" y="2133599"/>
                </a:lnTo>
                <a:lnTo>
                  <a:pt x="2972094" y="2120899"/>
                </a:lnTo>
                <a:lnTo>
                  <a:pt x="5213271" y="2120899"/>
                </a:lnTo>
                <a:lnTo>
                  <a:pt x="5146228" y="2133599"/>
                </a:lnTo>
                <a:close/>
              </a:path>
              <a:path w="8223884" h="2159000">
                <a:moveTo>
                  <a:pt x="4942458" y="2146299"/>
                </a:moveTo>
                <a:lnTo>
                  <a:pt x="3242906" y="2146299"/>
                </a:lnTo>
                <a:lnTo>
                  <a:pt x="3174553" y="2133599"/>
                </a:lnTo>
                <a:lnTo>
                  <a:pt x="5010811" y="2133599"/>
                </a:lnTo>
                <a:lnTo>
                  <a:pt x="4942458" y="2146299"/>
                </a:lnTo>
                <a:close/>
              </a:path>
              <a:path w="8223884" h="2159000">
                <a:moveTo>
                  <a:pt x="4664986" y="2158999"/>
                </a:moveTo>
                <a:lnTo>
                  <a:pt x="3520379" y="2158999"/>
                </a:lnTo>
                <a:lnTo>
                  <a:pt x="3450422" y="2146299"/>
                </a:lnTo>
                <a:lnTo>
                  <a:pt x="4734942" y="2146299"/>
                </a:lnTo>
                <a:lnTo>
                  <a:pt x="4664986" y="2158999"/>
                </a:lnTo>
                <a:close/>
              </a:path>
            </a:pathLst>
          </a:custGeom>
          <a:solidFill>
            <a:srgbClr val="FFFFFF"/>
          </a:solidFill>
        </p:spPr>
        <p:txBody>
          <a:bodyPr wrap="square" lIns="0" tIns="0" rIns="0" bIns="0" rtlCol="0"/>
          <a:lstStyle/>
          <a:p>
            <a:endParaRPr dirty="0"/>
          </a:p>
        </p:txBody>
      </p:sp>
      <p:sp>
        <p:nvSpPr>
          <p:cNvPr id="4" name="object 4"/>
          <p:cNvSpPr/>
          <p:nvPr/>
        </p:nvSpPr>
        <p:spPr>
          <a:xfrm>
            <a:off x="0" y="4113331"/>
            <a:ext cx="8220075" cy="3022600"/>
          </a:xfrm>
          <a:custGeom>
            <a:avLst/>
            <a:gdLst/>
            <a:ahLst/>
            <a:cxnLst/>
            <a:rect l="l" t="t" r="r" b="b"/>
            <a:pathLst>
              <a:path w="8220075" h="3022600">
                <a:moveTo>
                  <a:pt x="4779038" y="12700"/>
                </a:moveTo>
                <a:lnTo>
                  <a:pt x="3445048" y="12700"/>
                </a:lnTo>
                <a:lnTo>
                  <a:pt x="3510345" y="0"/>
                </a:lnTo>
                <a:lnTo>
                  <a:pt x="4713740" y="0"/>
                </a:lnTo>
                <a:lnTo>
                  <a:pt x="4779038" y="12700"/>
                </a:lnTo>
                <a:close/>
              </a:path>
              <a:path w="8220075" h="3022600">
                <a:moveTo>
                  <a:pt x="4972840" y="25400"/>
                </a:moveTo>
                <a:lnTo>
                  <a:pt x="3251246" y="25400"/>
                </a:lnTo>
                <a:lnTo>
                  <a:pt x="3315490" y="12700"/>
                </a:lnTo>
                <a:lnTo>
                  <a:pt x="4908596" y="12700"/>
                </a:lnTo>
                <a:lnTo>
                  <a:pt x="4972840" y="25400"/>
                </a:lnTo>
                <a:close/>
              </a:path>
              <a:path w="8220075" h="3022600">
                <a:moveTo>
                  <a:pt x="5100215" y="38100"/>
                </a:moveTo>
                <a:lnTo>
                  <a:pt x="3123871" y="38100"/>
                </a:lnTo>
                <a:lnTo>
                  <a:pt x="3187371" y="25400"/>
                </a:lnTo>
                <a:lnTo>
                  <a:pt x="5036715" y="25400"/>
                </a:lnTo>
                <a:lnTo>
                  <a:pt x="5100215" y="38100"/>
                </a:lnTo>
                <a:close/>
              </a:path>
              <a:path w="8220075" h="3022600">
                <a:moveTo>
                  <a:pt x="5226050" y="50800"/>
                </a:moveTo>
                <a:lnTo>
                  <a:pt x="2998036" y="50800"/>
                </a:lnTo>
                <a:lnTo>
                  <a:pt x="3060757" y="38100"/>
                </a:lnTo>
                <a:lnTo>
                  <a:pt x="5163329" y="38100"/>
                </a:lnTo>
                <a:lnTo>
                  <a:pt x="5226050" y="50800"/>
                </a:lnTo>
                <a:close/>
              </a:path>
              <a:path w="8220075" h="3022600">
                <a:moveTo>
                  <a:pt x="5350277" y="63500"/>
                </a:moveTo>
                <a:lnTo>
                  <a:pt x="2873809" y="63500"/>
                </a:lnTo>
                <a:lnTo>
                  <a:pt x="2935717" y="50800"/>
                </a:lnTo>
                <a:lnTo>
                  <a:pt x="5288369" y="50800"/>
                </a:lnTo>
                <a:lnTo>
                  <a:pt x="5350277" y="63500"/>
                </a:lnTo>
                <a:close/>
              </a:path>
              <a:path w="8220075" h="3022600">
                <a:moveTo>
                  <a:pt x="5472829" y="76200"/>
                </a:moveTo>
                <a:lnTo>
                  <a:pt x="2751257" y="76200"/>
                </a:lnTo>
                <a:lnTo>
                  <a:pt x="2812319" y="63500"/>
                </a:lnTo>
                <a:lnTo>
                  <a:pt x="5411767" y="63500"/>
                </a:lnTo>
                <a:lnTo>
                  <a:pt x="5472829" y="76200"/>
                </a:lnTo>
                <a:close/>
              </a:path>
              <a:path w="8220075" h="3022600">
                <a:moveTo>
                  <a:pt x="5653367" y="101600"/>
                </a:moveTo>
                <a:lnTo>
                  <a:pt x="2570718" y="101600"/>
                </a:lnTo>
                <a:lnTo>
                  <a:pt x="2690630" y="76200"/>
                </a:lnTo>
                <a:lnTo>
                  <a:pt x="5533456" y="76200"/>
                </a:lnTo>
                <a:lnTo>
                  <a:pt x="5653367" y="101600"/>
                </a:lnTo>
                <a:close/>
              </a:path>
              <a:path w="8220075" h="3022600">
                <a:moveTo>
                  <a:pt x="5944928" y="152400"/>
                </a:moveTo>
                <a:lnTo>
                  <a:pt x="2279158" y="152400"/>
                </a:lnTo>
                <a:lnTo>
                  <a:pt x="2511450" y="101600"/>
                </a:lnTo>
                <a:lnTo>
                  <a:pt x="5712636" y="101600"/>
                </a:lnTo>
                <a:lnTo>
                  <a:pt x="5944928" y="152400"/>
                </a:lnTo>
                <a:close/>
              </a:path>
              <a:path w="8220075" h="3022600">
                <a:moveTo>
                  <a:pt x="6223901" y="2819400"/>
                </a:moveTo>
                <a:lnTo>
                  <a:pt x="2000185" y="2819400"/>
                </a:lnTo>
                <a:lnTo>
                  <a:pt x="1786781" y="2768600"/>
                </a:lnTo>
                <a:lnTo>
                  <a:pt x="1734858" y="2743200"/>
                </a:lnTo>
                <a:lnTo>
                  <a:pt x="1435969" y="2667000"/>
                </a:lnTo>
                <a:lnTo>
                  <a:pt x="1388341" y="2641600"/>
                </a:lnTo>
                <a:lnTo>
                  <a:pt x="1249376" y="2603500"/>
                </a:lnTo>
                <a:lnTo>
                  <a:pt x="1204389" y="2578100"/>
                </a:lnTo>
                <a:lnTo>
                  <a:pt x="1116467" y="2552700"/>
                </a:lnTo>
                <a:lnTo>
                  <a:pt x="1073549" y="2527300"/>
                </a:lnTo>
                <a:lnTo>
                  <a:pt x="989842" y="2501900"/>
                </a:lnTo>
                <a:lnTo>
                  <a:pt x="949069" y="2476500"/>
                </a:lnTo>
                <a:lnTo>
                  <a:pt x="909029" y="2463800"/>
                </a:lnTo>
                <a:lnTo>
                  <a:pt x="869729" y="2438400"/>
                </a:lnTo>
                <a:lnTo>
                  <a:pt x="831179" y="2425700"/>
                </a:lnTo>
                <a:lnTo>
                  <a:pt x="793385" y="2400300"/>
                </a:lnTo>
                <a:lnTo>
                  <a:pt x="756358" y="2387600"/>
                </a:lnTo>
                <a:lnTo>
                  <a:pt x="720105" y="2362200"/>
                </a:lnTo>
                <a:lnTo>
                  <a:pt x="684635" y="2349500"/>
                </a:lnTo>
                <a:lnTo>
                  <a:pt x="649957" y="2324100"/>
                </a:lnTo>
                <a:lnTo>
                  <a:pt x="616078" y="2311400"/>
                </a:lnTo>
                <a:lnTo>
                  <a:pt x="583008" y="2286000"/>
                </a:lnTo>
                <a:lnTo>
                  <a:pt x="550754" y="2273300"/>
                </a:lnTo>
                <a:lnTo>
                  <a:pt x="519326" y="2247900"/>
                </a:lnTo>
                <a:lnTo>
                  <a:pt x="488731" y="2222500"/>
                </a:lnTo>
                <a:lnTo>
                  <a:pt x="458978" y="2209800"/>
                </a:lnTo>
                <a:lnTo>
                  <a:pt x="430076" y="2184400"/>
                </a:lnTo>
                <a:lnTo>
                  <a:pt x="402034" y="2159000"/>
                </a:lnTo>
                <a:lnTo>
                  <a:pt x="374858" y="2146300"/>
                </a:lnTo>
                <a:lnTo>
                  <a:pt x="348559" y="2120900"/>
                </a:lnTo>
                <a:lnTo>
                  <a:pt x="323144" y="2095500"/>
                </a:lnTo>
                <a:lnTo>
                  <a:pt x="298622" y="2082800"/>
                </a:lnTo>
                <a:lnTo>
                  <a:pt x="275002" y="2057400"/>
                </a:lnTo>
                <a:lnTo>
                  <a:pt x="252292" y="2032000"/>
                </a:lnTo>
                <a:lnTo>
                  <a:pt x="230500" y="2006600"/>
                </a:lnTo>
                <a:lnTo>
                  <a:pt x="209634" y="1993900"/>
                </a:lnTo>
                <a:lnTo>
                  <a:pt x="189704" y="1968500"/>
                </a:lnTo>
                <a:lnTo>
                  <a:pt x="170718" y="1943100"/>
                </a:lnTo>
                <a:lnTo>
                  <a:pt x="152684" y="1917700"/>
                </a:lnTo>
                <a:lnTo>
                  <a:pt x="135611" y="1892300"/>
                </a:lnTo>
                <a:lnTo>
                  <a:pt x="119506" y="1879600"/>
                </a:lnTo>
                <a:lnTo>
                  <a:pt x="90239" y="1828800"/>
                </a:lnTo>
                <a:lnTo>
                  <a:pt x="64951" y="1778000"/>
                </a:lnTo>
                <a:lnTo>
                  <a:pt x="43708" y="1727200"/>
                </a:lnTo>
                <a:lnTo>
                  <a:pt x="26579" y="1676400"/>
                </a:lnTo>
                <a:lnTo>
                  <a:pt x="19578" y="1663700"/>
                </a:lnTo>
                <a:lnTo>
                  <a:pt x="8746" y="1612900"/>
                </a:lnTo>
                <a:lnTo>
                  <a:pt x="2197" y="1562100"/>
                </a:lnTo>
                <a:lnTo>
                  <a:pt x="0" y="1511300"/>
                </a:lnTo>
                <a:lnTo>
                  <a:pt x="550" y="1485900"/>
                </a:lnTo>
                <a:lnTo>
                  <a:pt x="4932" y="1435100"/>
                </a:lnTo>
                <a:lnTo>
                  <a:pt x="13631" y="1384300"/>
                </a:lnTo>
                <a:lnTo>
                  <a:pt x="26579" y="1333500"/>
                </a:lnTo>
                <a:lnTo>
                  <a:pt x="43708" y="1282700"/>
                </a:lnTo>
                <a:lnTo>
                  <a:pt x="64951" y="1231900"/>
                </a:lnTo>
                <a:lnTo>
                  <a:pt x="77094" y="1219200"/>
                </a:lnTo>
                <a:lnTo>
                  <a:pt x="90239" y="1193800"/>
                </a:lnTo>
                <a:lnTo>
                  <a:pt x="119506" y="1143000"/>
                </a:lnTo>
                <a:lnTo>
                  <a:pt x="152684" y="1092200"/>
                </a:lnTo>
                <a:lnTo>
                  <a:pt x="170718" y="1079500"/>
                </a:lnTo>
                <a:lnTo>
                  <a:pt x="189704" y="1054100"/>
                </a:lnTo>
                <a:lnTo>
                  <a:pt x="209634" y="1028700"/>
                </a:lnTo>
                <a:lnTo>
                  <a:pt x="230500" y="1003300"/>
                </a:lnTo>
                <a:lnTo>
                  <a:pt x="252292" y="977900"/>
                </a:lnTo>
                <a:lnTo>
                  <a:pt x="275002" y="965200"/>
                </a:lnTo>
                <a:lnTo>
                  <a:pt x="298622" y="939800"/>
                </a:lnTo>
                <a:lnTo>
                  <a:pt x="323144" y="914400"/>
                </a:lnTo>
                <a:lnTo>
                  <a:pt x="348559" y="889000"/>
                </a:lnTo>
                <a:lnTo>
                  <a:pt x="374858" y="876300"/>
                </a:lnTo>
                <a:lnTo>
                  <a:pt x="402034" y="850900"/>
                </a:lnTo>
                <a:lnTo>
                  <a:pt x="430076" y="825500"/>
                </a:lnTo>
                <a:lnTo>
                  <a:pt x="458978" y="812800"/>
                </a:lnTo>
                <a:lnTo>
                  <a:pt x="488731" y="787400"/>
                </a:lnTo>
                <a:lnTo>
                  <a:pt x="519326" y="762000"/>
                </a:lnTo>
                <a:lnTo>
                  <a:pt x="550754" y="749300"/>
                </a:lnTo>
                <a:lnTo>
                  <a:pt x="583008" y="723900"/>
                </a:lnTo>
                <a:lnTo>
                  <a:pt x="616078" y="711200"/>
                </a:lnTo>
                <a:lnTo>
                  <a:pt x="649957" y="685800"/>
                </a:lnTo>
                <a:lnTo>
                  <a:pt x="684635" y="673100"/>
                </a:lnTo>
                <a:lnTo>
                  <a:pt x="720105" y="647700"/>
                </a:lnTo>
                <a:lnTo>
                  <a:pt x="756358" y="635000"/>
                </a:lnTo>
                <a:lnTo>
                  <a:pt x="793385" y="609600"/>
                </a:lnTo>
                <a:lnTo>
                  <a:pt x="831179" y="596900"/>
                </a:lnTo>
                <a:lnTo>
                  <a:pt x="869729" y="571500"/>
                </a:lnTo>
                <a:lnTo>
                  <a:pt x="909029" y="558800"/>
                </a:lnTo>
                <a:lnTo>
                  <a:pt x="949069" y="533400"/>
                </a:lnTo>
                <a:lnTo>
                  <a:pt x="989842" y="520700"/>
                </a:lnTo>
                <a:lnTo>
                  <a:pt x="1031338" y="495300"/>
                </a:lnTo>
                <a:lnTo>
                  <a:pt x="1116467" y="469900"/>
                </a:lnTo>
                <a:lnTo>
                  <a:pt x="1160083" y="444500"/>
                </a:lnTo>
                <a:lnTo>
                  <a:pt x="1295036" y="406400"/>
                </a:lnTo>
                <a:lnTo>
                  <a:pt x="1341361" y="381000"/>
                </a:lnTo>
                <a:lnTo>
                  <a:pt x="1533133" y="330200"/>
                </a:lnTo>
                <a:lnTo>
                  <a:pt x="1582653" y="304800"/>
                </a:lnTo>
                <a:lnTo>
                  <a:pt x="1945994" y="215900"/>
                </a:lnTo>
                <a:lnTo>
                  <a:pt x="2222322" y="152400"/>
                </a:lnTo>
                <a:lnTo>
                  <a:pt x="6001764" y="152400"/>
                </a:lnTo>
                <a:lnTo>
                  <a:pt x="6278092" y="215900"/>
                </a:lnTo>
                <a:lnTo>
                  <a:pt x="6641433" y="304800"/>
                </a:lnTo>
                <a:lnTo>
                  <a:pt x="6690953" y="330200"/>
                </a:lnTo>
                <a:lnTo>
                  <a:pt x="6882725" y="381000"/>
                </a:lnTo>
                <a:lnTo>
                  <a:pt x="6929049" y="406400"/>
                </a:lnTo>
                <a:lnTo>
                  <a:pt x="7064003" y="444500"/>
                </a:lnTo>
                <a:lnTo>
                  <a:pt x="7107619" y="469900"/>
                </a:lnTo>
                <a:lnTo>
                  <a:pt x="7192748" y="495300"/>
                </a:lnTo>
                <a:lnTo>
                  <a:pt x="7234244" y="520700"/>
                </a:lnTo>
                <a:lnTo>
                  <a:pt x="7275016" y="533400"/>
                </a:lnTo>
                <a:lnTo>
                  <a:pt x="7315057" y="558800"/>
                </a:lnTo>
                <a:lnTo>
                  <a:pt x="7354357" y="571500"/>
                </a:lnTo>
                <a:lnTo>
                  <a:pt x="7392907" y="596900"/>
                </a:lnTo>
                <a:lnTo>
                  <a:pt x="7430700" y="609600"/>
                </a:lnTo>
                <a:lnTo>
                  <a:pt x="7467728" y="635000"/>
                </a:lnTo>
                <a:lnTo>
                  <a:pt x="7503980" y="647700"/>
                </a:lnTo>
                <a:lnTo>
                  <a:pt x="7539450" y="673100"/>
                </a:lnTo>
                <a:lnTo>
                  <a:pt x="7574129" y="685800"/>
                </a:lnTo>
                <a:lnTo>
                  <a:pt x="7608008" y="711200"/>
                </a:lnTo>
                <a:lnTo>
                  <a:pt x="7641078" y="723900"/>
                </a:lnTo>
                <a:lnTo>
                  <a:pt x="7673332" y="749300"/>
                </a:lnTo>
                <a:lnTo>
                  <a:pt x="7704760" y="762000"/>
                </a:lnTo>
                <a:lnTo>
                  <a:pt x="7735355" y="787400"/>
                </a:lnTo>
                <a:lnTo>
                  <a:pt x="7765107" y="812800"/>
                </a:lnTo>
                <a:lnTo>
                  <a:pt x="7794009" y="825500"/>
                </a:lnTo>
                <a:lnTo>
                  <a:pt x="7822052" y="850900"/>
                </a:lnTo>
                <a:lnTo>
                  <a:pt x="7849228" y="876300"/>
                </a:lnTo>
                <a:lnTo>
                  <a:pt x="7875527" y="889000"/>
                </a:lnTo>
                <a:lnTo>
                  <a:pt x="7900942" y="914400"/>
                </a:lnTo>
                <a:lnTo>
                  <a:pt x="7925463" y="939800"/>
                </a:lnTo>
                <a:lnTo>
                  <a:pt x="7949084" y="965200"/>
                </a:lnTo>
                <a:lnTo>
                  <a:pt x="7971794" y="977900"/>
                </a:lnTo>
                <a:lnTo>
                  <a:pt x="7993586" y="1003300"/>
                </a:lnTo>
                <a:lnTo>
                  <a:pt x="8014452" y="1028700"/>
                </a:lnTo>
                <a:lnTo>
                  <a:pt x="8034382" y="1054100"/>
                </a:lnTo>
                <a:lnTo>
                  <a:pt x="8053368" y="1079500"/>
                </a:lnTo>
                <a:lnTo>
                  <a:pt x="8071402" y="1092200"/>
                </a:lnTo>
                <a:lnTo>
                  <a:pt x="8104579" y="1143000"/>
                </a:lnTo>
                <a:lnTo>
                  <a:pt x="8133846" y="1193800"/>
                </a:lnTo>
                <a:lnTo>
                  <a:pt x="8146992" y="1219200"/>
                </a:lnTo>
                <a:lnTo>
                  <a:pt x="8159135" y="1231900"/>
                </a:lnTo>
                <a:lnTo>
                  <a:pt x="8180378" y="1282700"/>
                </a:lnTo>
                <a:lnTo>
                  <a:pt x="8197507" y="1333500"/>
                </a:lnTo>
                <a:lnTo>
                  <a:pt x="8210455" y="1384300"/>
                </a:lnTo>
                <a:lnTo>
                  <a:pt x="8219154" y="1435100"/>
                </a:lnTo>
                <a:lnTo>
                  <a:pt x="8219840" y="1447800"/>
                </a:lnTo>
                <a:lnTo>
                  <a:pt x="8219840" y="1587500"/>
                </a:lnTo>
                <a:lnTo>
                  <a:pt x="8219154" y="1587500"/>
                </a:lnTo>
                <a:lnTo>
                  <a:pt x="8215340" y="1612900"/>
                </a:lnTo>
                <a:lnTo>
                  <a:pt x="8210455" y="1638300"/>
                </a:lnTo>
                <a:lnTo>
                  <a:pt x="8204508" y="1663700"/>
                </a:lnTo>
                <a:lnTo>
                  <a:pt x="8197507" y="1676400"/>
                </a:lnTo>
                <a:lnTo>
                  <a:pt x="8189461" y="1701800"/>
                </a:lnTo>
                <a:lnTo>
                  <a:pt x="8170267" y="1752600"/>
                </a:lnTo>
                <a:lnTo>
                  <a:pt x="8146992" y="1803400"/>
                </a:lnTo>
                <a:lnTo>
                  <a:pt x="8119706" y="1854200"/>
                </a:lnTo>
                <a:lnTo>
                  <a:pt x="8088475" y="1892300"/>
                </a:lnTo>
                <a:lnTo>
                  <a:pt x="8071402" y="1917700"/>
                </a:lnTo>
                <a:lnTo>
                  <a:pt x="8053368" y="1943100"/>
                </a:lnTo>
                <a:lnTo>
                  <a:pt x="8034382" y="1968500"/>
                </a:lnTo>
                <a:lnTo>
                  <a:pt x="8014452" y="1993900"/>
                </a:lnTo>
                <a:lnTo>
                  <a:pt x="7993586" y="2006600"/>
                </a:lnTo>
                <a:lnTo>
                  <a:pt x="7971794" y="2032000"/>
                </a:lnTo>
                <a:lnTo>
                  <a:pt x="7949084" y="2057400"/>
                </a:lnTo>
                <a:lnTo>
                  <a:pt x="7925463" y="2082800"/>
                </a:lnTo>
                <a:lnTo>
                  <a:pt x="7900942" y="2095500"/>
                </a:lnTo>
                <a:lnTo>
                  <a:pt x="7875527" y="2120900"/>
                </a:lnTo>
                <a:lnTo>
                  <a:pt x="7849228" y="2146300"/>
                </a:lnTo>
                <a:lnTo>
                  <a:pt x="7822052" y="2159000"/>
                </a:lnTo>
                <a:lnTo>
                  <a:pt x="7794009" y="2184400"/>
                </a:lnTo>
                <a:lnTo>
                  <a:pt x="7765107" y="2209800"/>
                </a:lnTo>
                <a:lnTo>
                  <a:pt x="7735355" y="2222500"/>
                </a:lnTo>
                <a:lnTo>
                  <a:pt x="7704760" y="2247900"/>
                </a:lnTo>
                <a:lnTo>
                  <a:pt x="7673332" y="2273300"/>
                </a:lnTo>
                <a:lnTo>
                  <a:pt x="7641078" y="2286000"/>
                </a:lnTo>
                <a:lnTo>
                  <a:pt x="7608008" y="2311400"/>
                </a:lnTo>
                <a:lnTo>
                  <a:pt x="7574129" y="2324100"/>
                </a:lnTo>
                <a:lnTo>
                  <a:pt x="7539450" y="2349500"/>
                </a:lnTo>
                <a:lnTo>
                  <a:pt x="7503980" y="2362200"/>
                </a:lnTo>
                <a:lnTo>
                  <a:pt x="7467728" y="2387600"/>
                </a:lnTo>
                <a:lnTo>
                  <a:pt x="7430700" y="2400300"/>
                </a:lnTo>
                <a:lnTo>
                  <a:pt x="7392907" y="2425700"/>
                </a:lnTo>
                <a:lnTo>
                  <a:pt x="7354357" y="2438400"/>
                </a:lnTo>
                <a:lnTo>
                  <a:pt x="7315057" y="2463800"/>
                </a:lnTo>
                <a:lnTo>
                  <a:pt x="7275016" y="2476500"/>
                </a:lnTo>
                <a:lnTo>
                  <a:pt x="7234244" y="2501900"/>
                </a:lnTo>
                <a:lnTo>
                  <a:pt x="7150537" y="2527300"/>
                </a:lnTo>
                <a:lnTo>
                  <a:pt x="7107619" y="2552700"/>
                </a:lnTo>
                <a:lnTo>
                  <a:pt x="7019697" y="2578100"/>
                </a:lnTo>
                <a:lnTo>
                  <a:pt x="6974709" y="2603500"/>
                </a:lnTo>
                <a:lnTo>
                  <a:pt x="6835744" y="2641600"/>
                </a:lnTo>
                <a:lnTo>
                  <a:pt x="6788117" y="2667000"/>
                </a:lnTo>
                <a:lnTo>
                  <a:pt x="6489228" y="2743200"/>
                </a:lnTo>
                <a:lnTo>
                  <a:pt x="6437305" y="2768600"/>
                </a:lnTo>
                <a:lnTo>
                  <a:pt x="6223901" y="2819400"/>
                </a:lnTo>
                <a:close/>
              </a:path>
              <a:path w="8220075" h="3022600">
                <a:moveTo>
                  <a:pt x="5829755" y="2895600"/>
                </a:moveTo>
                <a:lnTo>
                  <a:pt x="2394331" y="2895600"/>
                </a:lnTo>
                <a:lnTo>
                  <a:pt x="2054922" y="2819400"/>
                </a:lnTo>
                <a:lnTo>
                  <a:pt x="6169164" y="2819400"/>
                </a:lnTo>
                <a:lnTo>
                  <a:pt x="5829755" y="2895600"/>
                </a:lnTo>
                <a:close/>
              </a:path>
              <a:path w="8220075" h="3022600">
                <a:moveTo>
                  <a:pt x="5653367" y="2921000"/>
                </a:moveTo>
                <a:lnTo>
                  <a:pt x="2570718" y="2921000"/>
                </a:lnTo>
                <a:lnTo>
                  <a:pt x="2452651" y="2895600"/>
                </a:lnTo>
                <a:lnTo>
                  <a:pt x="5771434" y="2895600"/>
                </a:lnTo>
                <a:lnTo>
                  <a:pt x="5653367" y="2921000"/>
                </a:lnTo>
                <a:close/>
              </a:path>
              <a:path w="8220075" h="3022600">
                <a:moveTo>
                  <a:pt x="5472829" y="2946400"/>
                </a:moveTo>
                <a:lnTo>
                  <a:pt x="2751257" y="2946400"/>
                </a:lnTo>
                <a:lnTo>
                  <a:pt x="2630448" y="2921000"/>
                </a:lnTo>
                <a:lnTo>
                  <a:pt x="5593638" y="2921000"/>
                </a:lnTo>
                <a:lnTo>
                  <a:pt x="5472829" y="2946400"/>
                </a:lnTo>
                <a:close/>
              </a:path>
              <a:path w="8220075" h="3022600">
                <a:moveTo>
                  <a:pt x="5288369" y="2971800"/>
                </a:moveTo>
                <a:lnTo>
                  <a:pt x="2935717" y="2971800"/>
                </a:lnTo>
                <a:lnTo>
                  <a:pt x="2812319" y="2946400"/>
                </a:lnTo>
                <a:lnTo>
                  <a:pt x="5411767" y="2946400"/>
                </a:lnTo>
                <a:lnTo>
                  <a:pt x="5288369" y="2971800"/>
                </a:lnTo>
                <a:close/>
              </a:path>
              <a:path w="8220075" h="3022600">
                <a:moveTo>
                  <a:pt x="5163329" y="2984500"/>
                </a:moveTo>
                <a:lnTo>
                  <a:pt x="3060757" y="2984500"/>
                </a:lnTo>
                <a:lnTo>
                  <a:pt x="2998036" y="2971800"/>
                </a:lnTo>
                <a:lnTo>
                  <a:pt x="5226050" y="2971800"/>
                </a:lnTo>
                <a:lnTo>
                  <a:pt x="5163329" y="2984500"/>
                </a:lnTo>
                <a:close/>
              </a:path>
              <a:path w="8220075" h="3022600">
                <a:moveTo>
                  <a:pt x="4972840" y="2997200"/>
                </a:moveTo>
                <a:lnTo>
                  <a:pt x="3251246" y="2997200"/>
                </a:lnTo>
                <a:lnTo>
                  <a:pt x="3187371" y="2984500"/>
                </a:lnTo>
                <a:lnTo>
                  <a:pt x="5036715" y="2984500"/>
                </a:lnTo>
                <a:lnTo>
                  <a:pt x="4972840" y="2997200"/>
                </a:lnTo>
                <a:close/>
              </a:path>
              <a:path w="8220075" h="3022600">
                <a:moveTo>
                  <a:pt x="4843992" y="3009900"/>
                </a:moveTo>
                <a:lnTo>
                  <a:pt x="3380094" y="3009900"/>
                </a:lnTo>
                <a:lnTo>
                  <a:pt x="3315490" y="2997200"/>
                </a:lnTo>
                <a:lnTo>
                  <a:pt x="4908596" y="2997200"/>
                </a:lnTo>
                <a:lnTo>
                  <a:pt x="4843992" y="3009900"/>
                </a:lnTo>
                <a:close/>
              </a:path>
              <a:path w="8220075" h="3022600">
                <a:moveTo>
                  <a:pt x="4582152" y="3022600"/>
                </a:moveTo>
                <a:lnTo>
                  <a:pt x="3641934" y="3022600"/>
                </a:lnTo>
                <a:lnTo>
                  <a:pt x="3575977" y="3009900"/>
                </a:lnTo>
                <a:lnTo>
                  <a:pt x="4648109" y="3009900"/>
                </a:lnTo>
                <a:lnTo>
                  <a:pt x="4582152" y="3022600"/>
                </a:lnTo>
                <a:close/>
              </a:path>
            </a:pathLst>
          </a:custGeom>
          <a:solidFill>
            <a:srgbClr val="FFFFFF"/>
          </a:solidFill>
        </p:spPr>
        <p:txBody>
          <a:bodyPr wrap="square" lIns="0" tIns="0" rIns="0" bIns="0" rtlCol="0"/>
          <a:lstStyle/>
          <a:p>
            <a:endParaRPr dirty="0"/>
          </a:p>
        </p:txBody>
      </p:sp>
      <p:sp>
        <p:nvSpPr>
          <p:cNvPr id="5" name="object 5"/>
          <p:cNvSpPr/>
          <p:nvPr/>
        </p:nvSpPr>
        <p:spPr>
          <a:xfrm>
            <a:off x="5241276" y="7425552"/>
            <a:ext cx="7806055" cy="2438400"/>
          </a:xfrm>
          <a:custGeom>
            <a:avLst/>
            <a:gdLst/>
            <a:ahLst/>
            <a:cxnLst/>
            <a:rect l="l" t="t" r="r" b="b"/>
            <a:pathLst>
              <a:path w="7806055" h="2438400">
                <a:moveTo>
                  <a:pt x="4181439" y="12699"/>
                </a:moveTo>
                <a:lnTo>
                  <a:pt x="3624006" y="12699"/>
                </a:lnTo>
                <a:lnTo>
                  <a:pt x="3693215" y="0"/>
                </a:lnTo>
                <a:lnTo>
                  <a:pt x="4112230" y="0"/>
                </a:lnTo>
                <a:lnTo>
                  <a:pt x="4181439" y="12699"/>
                </a:lnTo>
                <a:close/>
              </a:path>
              <a:path w="7806055" h="2438400">
                <a:moveTo>
                  <a:pt x="4522320" y="25399"/>
                </a:moveTo>
                <a:lnTo>
                  <a:pt x="3283126" y="25399"/>
                </a:lnTo>
                <a:lnTo>
                  <a:pt x="3350579" y="12699"/>
                </a:lnTo>
                <a:lnTo>
                  <a:pt x="4454867" y="12699"/>
                </a:lnTo>
                <a:lnTo>
                  <a:pt x="4522320" y="25399"/>
                </a:lnTo>
                <a:close/>
              </a:path>
              <a:path w="7806055" h="2438400">
                <a:moveTo>
                  <a:pt x="4788207" y="38099"/>
                </a:moveTo>
                <a:lnTo>
                  <a:pt x="3017239" y="38099"/>
                </a:lnTo>
                <a:lnTo>
                  <a:pt x="3083101" y="25399"/>
                </a:lnTo>
                <a:lnTo>
                  <a:pt x="4722345" y="25399"/>
                </a:lnTo>
                <a:lnTo>
                  <a:pt x="4788207" y="38099"/>
                </a:lnTo>
                <a:close/>
              </a:path>
              <a:path w="7806055" h="2438400">
                <a:moveTo>
                  <a:pt x="4918651" y="50799"/>
                </a:moveTo>
                <a:lnTo>
                  <a:pt x="2886795" y="50799"/>
                </a:lnTo>
                <a:lnTo>
                  <a:pt x="2951800" y="38099"/>
                </a:lnTo>
                <a:lnTo>
                  <a:pt x="4853646" y="38099"/>
                </a:lnTo>
                <a:lnTo>
                  <a:pt x="4918651" y="50799"/>
                </a:lnTo>
                <a:close/>
              </a:path>
              <a:path w="7806055" h="2438400">
                <a:moveTo>
                  <a:pt x="5047319" y="63499"/>
                </a:moveTo>
                <a:lnTo>
                  <a:pt x="2758127" y="63499"/>
                </a:lnTo>
                <a:lnTo>
                  <a:pt x="2822233" y="50799"/>
                </a:lnTo>
                <a:lnTo>
                  <a:pt x="4983212" y="50799"/>
                </a:lnTo>
                <a:lnTo>
                  <a:pt x="5047319" y="63499"/>
                </a:lnTo>
                <a:close/>
              </a:path>
              <a:path w="7806055" h="2438400">
                <a:moveTo>
                  <a:pt x="5174128" y="76199"/>
                </a:moveTo>
                <a:lnTo>
                  <a:pt x="2631318" y="76199"/>
                </a:lnTo>
                <a:lnTo>
                  <a:pt x="2694485" y="63499"/>
                </a:lnTo>
                <a:lnTo>
                  <a:pt x="5110961" y="63499"/>
                </a:lnTo>
                <a:lnTo>
                  <a:pt x="5174128" y="76199"/>
                </a:lnTo>
                <a:close/>
              </a:path>
              <a:path w="7806055" h="2438400">
                <a:moveTo>
                  <a:pt x="5298996" y="88899"/>
                </a:moveTo>
                <a:lnTo>
                  <a:pt x="2506450" y="88899"/>
                </a:lnTo>
                <a:lnTo>
                  <a:pt x="2568636" y="76199"/>
                </a:lnTo>
                <a:lnTo>
                  <a:pt x="5236810" y="76199"/>
                </a:lnTo>
                <a:lnTo>
                  <a:pt x="5298996" y="88899"/>
                </a:lnTo>
                <a:close/>
              </a:path>
              <a:path w="7806055" h="2438400">
                <a:moveTo>
                  <a:pt x="5482476" y="114299"/>
                </a:moveTo>
                <a:lnTo>
                  <a:pt x="2322970" y="114299"/>
                </a:lnTo>
                <a:lnTo>
                  <a:pt x="2444770" y="88899"/>
                </a:lnTo>
                <a:lnTo>
                  <a:pt x="5360675" y="88899"/>
                </a:lnTo>
                <a:lnTo>
                  <a:pt x="5482476" y="114299"/>
                </a:lnTo>
                <a:close/>
              </a:path>
              <a:path w="7806055" h="2438400">
                <a:moveTo>
                  <a:pt x="5661124" y="139699"/>
                </a:moveTo>
                <a:lnTo>
                  <a:pt x="2144322" y="139699"/>
                </a:lnTo>
                <a:lnTo>
                  <a:pt x="2262870" y="114299"/>
                </a:lnTo>
                <a:lnTo>
                  <a:pt x="5542576" y="114299"/>
                </a:lnTo>
                <a:lnTo>
                  <a:pt x="5661124" y="139699"/>
                </a:lnTo>
                <a:close/>
              </a:path>
              <a:path w="7806055" h="2438400">
                <a:moveTo>
                  <a:pt x="5947375" y="190499"/>
                </a:moveTo>
                <a:lnTo>
                  <a:pt x="1858071" y="190499"/>
                </a:lnTo>
                <a:lnTo>
                  <a:pt x="2085895" y="139699"/>
                </a:lnTo>
                <a:lnTo>
                  <a:pt x="5719551" y="139699"/>
                </a:lnTo>
                <a:lnTo>
                  <a:pt x="5947375" y="190499"/>
                </a:lnTo>
                <a:close/>
              </a:path>
              <a:path w="7806055" h="2438400">
                <a:moveTo>
                  <a:pt x="6057611" y="2247899"/>
                </a:moveTo>
                <a:lnTo>
                  <a:pt x="1747835" y="2247899"/>
                </a:lnTo>
                <a:lnTo>
                  <a:pt x="1432821" y="2171699"/>
                </a:lnTo>
                <a:lnTo>
                  <a:pt x="1236715" y="2120899"/>
                </a:lnTo>
                <a:lnTo>
                  <a:pt x="1189521" y="2095499"/>
                </a:lnTo>
                <a:lnTo>
                  <a:pt x="1008385" y="2044699"/>
                </a:lnTo>
                <a:lnTo>
                  <a:pt x="965062" y="2031999"/>
                </a:lnTo>
                <a:lnTo>
                  <a:pt x="922545" y="2006599"/>
                </a:lnTo>
                <a:lnTo>
                  <a:pt x="799928" y="1968499"/>
                </a:lnTo>
                <a:lnTo>
                  <a:pt x="760735" y="1943099"/>
                </a:lnTo>
                <a:lnTo>
                  <a:pt x="684929" y="1917699"/>
                </a:lnTo>
                <a:lnTo>
                  <a:pt x="648338" y="1892299"/>
                </a:lnTo>
                <a:lnTo>
                  <a:pt x="577828" y="1866899"/>
                </a:lnTo>
                <a:lnTo>
                  <a:pt x="543931" y="1841499"/>
                </a:lnTo>
                <a:lnTo>
                  <a:pt x="510953" y="1828799"/>
                </a:lnTo>
                <a:lnTo>
                  <a:pt x="478903" y="1816099"/>
                </a:lnTo>
                <a:lnTo>
                  <a:pt x="447793" y="1790699"/>
                </a:lnTo>
                <a:lnTo>
                  <a:pt x="417633" y="1777999"/>
                </a:lnTo>
                <a:lnTo>
                  <a:pt x="388432" y="1752599"/>
                </a:lnTo>
                <a:lnTo>
                  <a:pt x="360202" y="1739899"/>
                </a:lnTo>
                <a:lnTo>
                  <a:pt x="332953" y="1714499"/>
                </a:lnTo>
                <a:lnTo>
                  <a:pt x="306695" y="1701799"/>
                </a:lnTo>
                <a:lnTo>
                  <a:pt x="281438" y="1676399"/>
                </a:lnTo>
                <a:lnTo>
                  <a:pt x="257192" y="1663699"/>
                </a:lnTo>
                <a:lnTo>
                  <a:pt x="233969" y="1638299"/>
                </a:lnTo>
                <a:lnTo>
                  <a:pt x="211778" y="1625599"/>
                </a:lnTo>
                <a:lnTo>
                  <a:pt x="190629" y="1600199"/>
                </a:lnTo>
                <a:lnTo>
                  <a:pt x="170534" y="1587499"/>
                </a:lnTo>
                <a:lnTo>
                  <a:pt x="151501" y="1562099"/>
                </a:lnTo>
                <a:lnTo>
                  <a:pt x="133542" y="1536699"/>
                </a:lnTo>
                <a:lnTo>
                  <a:pt x="116667" y="1523999"/>
                </a:lnTo>
                <a:lnTo>
                  <a:pt x="100886" y="1498599"/>
                </a:lnTo>
                <a:lnTo>
                  <a:pt x="86210" y="1485899"/>
                </a:lnTo>
                <a:lnTo>
                  <a:pt x="72648" y="1460499"/>
                </a:lnTo>
                <a:lnTo>
                  <a:pt x="60212" y="1435099"/>
                </a:lnTo>
                <a:lnTo>
                  <a:pt x="48911" y="1422399"/>
                </a:lnTo>
                <a:lnTo>
                  <a:pt x="38755" y="1396999"/>
                </a:lnTo>
                <a:lnTo>
                  <a:pt x="29756" y="1371599"/>
                </a:lnTo>
                <a:lnTo>
                  <a:pt x="21924" y="1358899"/>
                </a:lnTo>
                <a:lnTo>
                  <a:pt x="15268" y="1333499"/>
                </a:lnTo>
                <a:lnTo>
                  <a:pt x="9799" y="1308099"/>
                </a:lnTo>
                <a:lnTo>
                  <a:pt x="5527" y="1295399"/>
                </a:lnTo>
                <a:lnTo>
                  <a:pt x="2463" y="1269999"/>
                </a:lnTo>
                <a:lnTo>
                  <a:pt x="617" y="1244599"/>
                </a:lnTo>
                <a:lnTo>
                  <a:pt x="0" y="1219199"/>
                </a:lnTo>
                <a:lnTo>
                  <a:pt x="617" y="1206499"/>
                </a:lnTo>
                <a:lnTo>
                  <a:pt x="2463" y="1181099"/>
                </a:lnTo>
                <a:lnTo>
                  <a:pt x="5527" y="1155699"/>
                </a:lnTo>
                <a:lnTo>
                  <a:pt x="9799" y="1142999"/>
                </a:lnTo>
                <a:lnTo>
                  <a:pt x="15268" y="1117599"/>
                </a:lnTo>
                <a:lnTo>
                  <a:pt x="21924" y="1092199"/>
                </a:lnTo>
                <a:lnTo>
                  <a:pt x="29756" y="1066799"/>
                </a:lnTo>
                <a:lnTo>
                  <a:pt x="38755" y="1054099"/>
                </a:lnTo>
                <a:lnTo>
                  <a:pt x="48911" y="1028699"/>
                </a:lnTo>
                <a:lnTo>
                  <a:pt x="60212" y="1015999"/>
                </a:lnTo>
                <a:lnTo>
                  <a:pt x="72648" y="990599"/>
                </a:lnTo>
                <a:lnTo>
                  <a:pt x="86210" y="965199"/>
                </a:lnTo>
                <a:lnTo>
                  <a:pt x="100886" y="952499"/>
                </a:lnTo>
                <a:lnTo>
                  <a:pt x="116667" y="927099"/>
                </a:lnTo>
                <a:lnTo>
                  <a:pt x="133542" y="901699"/>
                </a:lnTo>
                <a:lnTo>
                  <a:pt x="151501" y="888999"/>
                </a:lnTo>
                <a:lnTo>
                  <a:pt x="170534" y="863599"/>
                </a:lnTo>
                <a:lnTo>
                  <a:pt x="190629" y="850899"/>
                </a:lnTo>
                <a:lnTo>
                  <a:pt x="211778" y="825499"/>
                </a:lnTo>
                <a:lnTo>
                  <a:pt x="233969" y="812799"/>
                </a:lnTo>
                <a:lnTo>
                  <a:pt x="257192" y="787399"/>
                </a:lnTo>
                <a:lnTo>
                  <a:pt x="281438" y="774699"/>
                </a:lnTo>
                <a:lnTo>
                  <a:pt x="306695" y="749299"/>
                </a:lnTo>
                <a:lnTo>
                  <a:pt x="332953" y="736599"/>
                </a:lnTo>
                <a:lnTo>
                  <a:pt x="360202" y="711199"/>
                </a:lnTo>
                <a:lnTo>
                  <a:pt x="388432" y="698499"/>
                </a:lnTo>
                <a:lnTo>
                  <a:pt x="417633" y="673099"/>
                </a:lnTo>
                <a:lnTo>
                  <a:pt x="447793" y="660399"/>
                </a:lnTo>
                <a:lnTo>
                  <a:pt x="478903" y="634999"/>
                </a:lnTo>
                <a:lnTo>
                  <a:pt x="510953" y="622299"/>
                </a:lnTo>
                <a:lnTo>
                  <a:pt x="543931" y="596899"/>
                </a:lnTo>
                <a:lnTo>
                  <a:pt x="612634" y="571499"/>
                </a:lnTo>
                <a:lnTo>
                  <a:pt x="648338" y="546099"/>
                </a:lnTo>
                <a:lnTo>
                  <a:pt x="722399" y="520699"/>
                </a:lnTo>
                <a:lnTo>
                  <a:pt x="760735" y="495299"/>
                </a:lnTo>
                <a:lnTo>
                  <a:pt x="880843" y="457199"/>
                </a:lnTo>
                <a:lnTo>
                  <a:pt x="922545" y="431799"/>
                </a:lnTo>
                <a:lnTo>
                  <a:pt x="1052502" y="393699"/>
                </a:lnTo>
                <a:lnTo>
                  <a:pt x="1097404" y="380999"/>
                </a:lnTo>
                <a:lnTo>
                  <a:pt x="1143081" y="355599"/>
                </a:lnTo>
                <a:lnTo>
                  <a:pt x="1382716" y="292099"/>
                </a:lnTo>
                <a:lnTo>
                  <a:pt x="1693672" y="215899"/>
                </a:lnTo>
                <a:lnTo>
                  <a:pt x="1802638" y="190499"/>
                </a:lnTo>
                <a:lnTo>
                  <a:pt x="6002808" y="190499"/>
                </a:lnTo>
                <a:lnTo>
                  <a:pt x="6111774" y="215899"/>
                </a:lnTo>
                <a:lnTo>
                  <a:pt x="6422730" y="292099"/>
                </a:lnTo>
                <a:lnTo>
                  <a:pt x="6662365" y="355599"/>
                </a:lnTo>
                <a:lnTo>
                  <a:pt x="6708041" y="380999"/>
                </a:lnTo>
                <a:lnTo>
                  <a:pt x="6752943" y="393699"/>
                </a:lnTo>
                <a:lnTo>
                  <a:pt x="6882901" y="431799"/>
                </a:lnTo>
                <a:lnTo>
                  <a:pt x="6924602" y="457199"/>
                </a:lnTo>
                <a:lnTo>
                  <a:pt x="7044711" y="495299"/>
                </a:lnTo>
                <a:lnTo>
                  <a:pt x="7083047" y="520699"/>
                </a:lnTo>
                <a:lnTo>
                  <a:pt x="7157108" y="546099"/>
                </a:lnTo>
                <a:lnTo>
                  <a:pt x="7192812" y="571499"/>
                </a:lnTo>
                <a:lnTo>
                  <a:pt x="7261514" y="596899"/>
                </a:lnTo>
                <a:lnTo>
                  <a:pt x="7294493" y="622299"/>
                </a:lnTo>
                <a:lnTo>
                  <a:pt x="7326542" y="634999"/>
                </a:lnTo>
                <a:lnTo>
                  <a:pt x="7357652" y="660399"/>
                </a:lnTo>
                <a:lnTo>
                  <a:pt x="7387813" y="673099"/>
                </a:lnTo>
                <a:lnTo>
                  <a:pt x="7417013" y="698499"/>
                </a:lnTo>
                <a:lnTo>
                  <a:pt x="7445243" y="711199"/>
                </a:lnTo>
                <a:lnTo>
                  <a:pt x="7472492" y="736599"/>
                </a:lnTo>
                <a:lnTo>
                  <a:pt x="7498751" y="749299"/>
                </a:lnTo>
                <a:lnTo>
                  <a:pt x="7524008" y="774699"/>
                </a:lnTo>
                <a:lnTo>
                  <a:pt x="7548253" y="787399"/>
                </a:lnTo>
                <a:lnTo>
                  <a:pt x="7571476" y="812799"/>
                </a:lnTo>
                <a:lnTo>
                  <a:pt x="7593668" y="825499"/>
                </a:lnTo>
                <a:lnTo>
                  <a:pt x="7614816" y="850899"/>
                </a:lnTo>
                <a:lnTo>
                  <a:pt x="7634912" y="863599"/>
                </a:lnTo>
                <a:lnTo>
                  <a:pt x="7653944" y="888999"/>
                </a:lnTo>
                <a:lnTo>
                  <a:pt x="7671903" y="901699"/>
                </a:lnTo>
                <a:lnTo>
                  <a:pt x="7688778" y="927099"/>
                </a:lnTo>
                <a:lnTo>
                  <a:pt x="7704559" y="952499"/>
                </a:lnTo>
                <a:lnTo>
                  <a:pt x="7719236" y="965199"/>
                </a:lnTo>
                <a:lnTo>
                  <a:pt x="7732797" y="990599"/>
                </a:lnTo>
                <a:lnTo>
                  <a:pt x="7745234" y="1015999"/>
                </a:lnTo>
                <a:lnTo>
                  <a:pt x="7756535" y="1028699"/>
                </a:lnTo>
                <a:lnTo>
                  <a:pt x="7766690" y="1054099"/>
                </a:lnTo>
                <a:lnTo>
                  <a:pt x="7775689" y="1066799"/>
                </a:lnTo>
                <a:lnTo>
                  <a:pt x="7783522" y="1092199"/>
                </a:lnTo>
                <a:lnTo>
                  <a:pt x="7790178" y="1117599"/>
                </a:lnTo>
                <a:lnTo>
                  <a:pt x="7795647" y="1142999"/>
                </a:lnTo>
                <a:lnTo>
                  <a:pt x="7799918" y="1155699"/>
                </a:lnTo>
                <a:lnTo>
                  <a:pt x="7802982" y="1181099"/>
                </a:lnTo>
                <a:lnTo>
                  <a:pt x="7804828" y="1206499"/>
                </a:lnTo>
                <a:lnTo>
                  <a:pt x="7805446" y="1219199"/>
                </a:lnTo>
                <a:lnTo>
                  <a:pt x="7804828" y="1244599"/>
                </a:lnTo>
                <a:lnTo>
                  <a:pt x="7802982" y="1269999"/>
                </a:lnTo>
                <a:lnTo>
                  <a:pt x="7799918" y="1295399"/>
                </a:lnTo>
                <a:lnTo>
                  <a:pt x="7795647" y="1308099"/>
                </a:lnTo>
                <a:lnTo>
                  <a:pt x="7790178" y="1333499"/>
                </a:lnTo>
                <a:lnTo>
                  <a:pt x="7783522" y="1358899"/>
                </a:lnTo>
                <a:lnTo>
                  <a:pt x="7775689" y="1371599"/>
                </a:lnTo>
                <a:lnTo>
                  <a:pt x="7766690" y="1396999"/>
                </a:lnTo>
                <a:lnTo>
                  <a:pt x="7756535" y="1422399"/>
                </a:lnTo>
                <a:lnTo>
                  <a:pt x="7745234" y="1435099"/>
                </a:lnTo>
                <a:lnTo>
                  <a:pt x="7732797" y="1460499"/>
                </a:lnTo>
                <a:lnTo>
                  <a:pt x="7719236" y="1485899"/>
                </a:lnTo>
                <a:lnTo>
                  <a:pt x="7704559" y="1498599"/>
                </a:lnTo>
                <a:lnTo>
                  <a:pt x="7688778" y="1523999"/>
                </a:lnTo>
                <a:lnTo>
                  <a:pt x="7671903" y="1536699"/>
                </a:lnTo>
                <a:lnTo>
                  <a:pt x="7653944" y="1562099"/>
                </a:lnTo>
                <a:lnTo>
                  <a:pt x="7634912" y="1587499"/>
                </a:lnTo>
                <a:lnTo>
                  <a:pt x="7614816" y="1600199"/>
                </a:lnTo>
                <a:lnTo>
                  <a:pt x="7593668" y="1625599"/>
                </a:lnTo>
                <a:lnTo>
                  <a:pt x="7571476" y="1638299"/>
                </a:lnTo>
                <a:lnTo>
                  <a:pt x="7548253" y="1663699"/>
                </a:lnTo>
                <a:lnTo>
                  <a:pt x="7524008" y="1676399"/>
                </a:lnTo>
                <a:lnTo>
                  <a:pt x="7498751" y="1701799"/>
                </a:lnTo>
                <a:lnTo>
                  <a:pt x="7472492" y="1714499"/>
                </a:lnTo>
                <a:lnTo>
                  <a:pt x="7445243" y="1739899"/>
                </a:lnTo>
                <a:lnTo>
                  <a:pt x="7417013" y="1752599"/>
                </a:lnTo>
                <a:lnTo>
                  <a:pt x="7387813" y="1777999"/>
                </a:lnTo>
                <a:lnTo>
                  <a:pt x="7357652" y="1790699"/>
                </a:lnTo>
                <a:lnTo>
                  <a:pt x="7326542" y="1816099"/>
                </a:lnTo>
                <a:lnTo>
                  <a:pt x="7294493" y="1828799"/>
                </a:lnTo>
                <a:lnTo>
                  <a:pt x="7261514" y="1841499"/>
                </a:lnTo>
                <a:lnTo>
                  <a:pt x="7227617" y="1866899"/>
                </a:lnTo>
                <a:lnTo>
                  <a:pt x="7157108" y="1892299"/>
                </a:lnTo>
                <a:lnTo>
                  <a:pt x="7120516" y="1917699"/>
                </a:lnTo>
                <a:lnTo>
                  <a:pt x="7044711" y="1943099"/>
                </a:lnTo>
                <a:lnTo>
                  <a:pt x="7005518" y="1968499"/>
                </a:lnTo>
                <a:lnTo>
                  <a:pt x="6882901" y="2006599"/>
                </a:lnTo>
                <a:lnTo>
                  <a:pt x="6840383" y="2031999"/>
                </a:lnTo>
                <a:lnTo>
                  <a:pt x="6797061" y="2044699"/>
                </a:lnTo>
                <a:lnTo>
                  <a:pt x="6615925" y="2095499"/>
                </a:lnTo>
                <a:lnTo>
                  <a:pt x="6568731" y="2120899"/>
                </a:lnTo>
                <a:lnTo>
                  <a:pt x="6372625" y="2171699"/>
                </a:lnTo>
                <a:lnTo>
                  <a:pt x="6057611" y="2247899"/>
                </a:lnTo>
                <a:close/>
              </a:path>
              <a:path w="7806055" h="2438400">
                <a:moveTo>
                  <a:pt x="5777400" y="2298699"/>
                </a:moveTo>
                <a:lnTo>
                  <a:pt x="2028046" y="2298699"/>
                </a:lnTo>
                <a:lnTo>
                  <a:pt x="1802638" y="2247899"/>
                </a:lnTo>
                <a:lnTo>
                  <a:pt x="6002808" y="2247899"/>
                </a:lnTo>
                <a:lnTo>
                  <a:pt x="5777400" y="2298699"/>
                </a:lnTo>
                <a:close/>
              </a:path>
              <a:path w="7806055" h="2438400">
                <a:moveTo>
                  <a:pt x="5542576" y="2336799"/>
                </a:moveTo>
                <a:lnTo>
                  <a:pt x="2262870" y="2336799"/>
                </a:lnTo>
                <a:lnTo>
                  <a:pt x="2085895" y="2298699"/>
                </a:lnTo>
                <a:lnTo>
                  <a:pt x="5719551" y="2298699"/>
                </a:lnTo>
                <a:lnTo>
                  <a:pt x="5542576" y="2336799"/>
                </a:lnTo>
                <a:close/>
              </a:path>
              <a:path w="7806055" h="2438400">
                <a:moveTo>
                  <a:pt x="5360675" y="2362199"/>
                </a:moveTo>
                <a:lnTo>
                  <a:pt x="2444770" y="2362199"/>
                </a:lnTo>
                <a:lnTo>
                  <a:pt x="2322970" y="2336799"/>
                </a:lnTo>
                <a:lnTo>
                  <a:pt x="5482476" y="2336799"/>
                </a:lnTo>
                <a:lnTo>
                  <a:pt x="5360675" y="2362199"/>
                </a:lnTo>
                <a:close/>
              </a:path>
              <a:path w="7806055" h="2438400">
                <a:moveTo>
                  <a:pt x="5236810" y="2374899"/>
                </a:moveTo>
                <a:lnTo>
                  <a:pt x="2568636" y="2374899"/>
                </a:lnTo>
                <a:lnTo>
                  <a:pt x="2506450" y="2362199"/>
                </a:lnTo>
                <a:lnTo>
                  <a:pt x="5298996" y="2362199"/>
                </a:lnTo>
                <a:lnTo>
                  <a:pt x="5236810" y="2374899"/>
                </a:lnTo>
                <a:close/>
              </a:path>
              <a:path w="7806055" h="2438400">
                <a:moveTo>
                  <a:pt x="5110961" y="2387599"/>
                </a:moveTo>
                <a:lnTo>
                  <a:pt x="2694485" y="2387599"/>
                </a:lnTo>
                <a:lnTo>
                  <a:pt x="2631318" y="2374899"/>
                </a:lnTo>
                <a:lnTo>
                  <a:pt x="5174128" y="2374899"/>
                </a:lnTo>
                <a:lnTo>
                  <a:pt x="5110961" y="2387599"/>
                </a:lnTo>
                <a:close/>
              </a:path>
              <a:path w="7806055" h="2438400">
                <a:moveTo>
                  <a:pt x="4983212" y="2400299"/>
                </a:moveTo>
                <a:lnTo>
                  <a:pt x="2822233" y="2400299"/>
                </a:lnTo>
                <a:lnTo>
                  <a:pt x="2758127" y="2387599"/>
                </a:lnTo>
                <a:lnTo>
                  <a:pt x="5047319" y="2387599"/>
                </a:lnTo>
                <a:lnTo>
                  <a:pt x="4983212" y="2400299"/>
                </a:lnTo>
                <a:close/>
              </a:path>
              <a:path w="7806055" h="2438400">
                <a:moveTo>
                  <a:pt x="4853646" y="2412999"/>
                </a:moveTo>
                <a:lnTo>
                  <a:pt x="2951800" y="2412999"/>
                </a:lnTo>
                <a:lnTo>
                  <a:pt x="2886795" y="2400299"/>
                </a:lnTo>
                <a:lnTo>
                  <a:pt x="4918651" y="2400299"/>
                </a:lnTo>
                <a:lnTo>
                  <a:pt x="4853646" y="2412999"/>
                </a:lnTo>
                <a:close/>
              </a:path>
              <a:path w="7806055" h="2438400">
                <a:moveTo>
                  <a:pt x="4656069" y="2425699"/>
                </a:moveTo>
                <a:lnTo>
                  <a:pt x="3149377" y="2425699"/>
                </a:lnTo>
                <a:lnTo>
                  <a:pt x="3083101" y="2412999"/>
                </a:lnTo>
                <a:lnTo>
                  <a:pt x="4722345" y="2412999"/>
                </a:lnTo>
                <a:lnTo>
                  <a:pt x="4656069" y="2425699"/>
                </a:lnTo>
                <a:close/>
              </a:path>
              <a:path w="7806055" h="2438400">
                <a:moveTo>
                  <a:pt x="4454867" y="2438399"/>
                </a:moveTo>
                <a:lnTo>
                  <a:pt x="3350579" y="2438399"/>
                </a:lnTo>
                <a:lnTo>
                  <a:pt x="3283126" y="2425699"/>
                </a:lnTo>
                <a:lnTo>
                  <a:pt x="4522320" y="2425699"/>
                </a:lnTo>
                <a:lnTo>
                  <a:pt x="4454867" y="2438399"/>
                </a:lnTo>
                <a:close/>
              </a:path>
            </a:pathLst>
          </a:custGeom>
          <a:solidFill>
            <a:srgbClr val="FFFFFF"/>
          </a:solidFill>
        </p:spPr>
        <p:txBody>
          <a:bodyPr wrap="square" lIns="0" tIns="0" rIns="0" bIns="0" rtlCol="0"/>
          <a:lstStyle/>
          <a:p>
            <a:endParaRPr dirty="0"/>
          </a:p>
        </p:txBody>
      </p:sp>
      <p:sp>
        <p:nvSpPr>
          <p:cNvPr id="6" name="object 6"/>
          <p:cNvSpPr/>
          <p:nvPr/>
        </p:nvSpPr>
        <p:spPr>
          <a:xfrm>
            <a:off x="9975546" y="4216444"/>
            <a:ext cx="8056880" cy="2603500"/>
          </a:xfrm>
          <a:custGeom>
            <a:avLst/>
            <a:gdLst/>
            <a:ahLst/>
            <a:cxnLst/>
            <a:rect l="l" t="t" r="r" b="b"/>
            <a:pathLst>
              <a:path w="8056880" h="2603500">
                <a:moveTo>
                  <a:pt x="4715311" y="12700"/>
                </a:moveTo>
                <a:lnTo>
                  <a:pt x="3341404" y="12700"/>
                </a:lnTo>
                <a:lnTo>
                  <a:pt x="3408563" y="0"/>
                </a:lnTo>
                <a:lnTo>
                  <a:pt x="4648152" y="0"/>
                </a:lnTo>
                <a:lnTo>
                  <a:pt x="4715311" y="12700"/>
                </a:lnTo>
                <a:close/>
              </a:path>
              <a:path w="8056880" h="2603500">
                <a:moveTo>
                  <a:pt x="4914490" y="25400"/>
                </a:moveTo>
                <a:lnTo>
                  <a:pt x="3142225" y="25400"/>
                </a:lnTo>
                <a:lnTo>
                  <a:pt x="3208225" y="12700"/>
                </a:lnTo>
                <a:lnTo>
                  <a:pt x="4848490" y="12700"/>
                </a:lnTo>
                <a:lnTo>
                  <a:pt x="4914490" y="25400"/>
                </a:lnTo>
                <a:close/>
              </a:path>
              <a:path w="8056880" h="2603500">
                <a:moveTo>
                  <a:pt x="5110017" y="38100"/>
                </a:moveTo>
                <a:lnTo>
                  <a:pt x="2946698" y="38100"/>
                </a:lnTo>
                <a:lnTo>
                  <a:pt x="3011452" y="25400"/>
                </a:lnTo>
                <a:lnTo>
                  <a:pt x="5045263" y="25400"/>
                </a:lnTo>
                <a:lnTo>
                  <a:pt x="5110017" y="38100"/>
                </a:lnTo>
                <a:close/>
              </a:path>
              <a:path w="8056880" h="2603500">
                <a:moveTo>
                  <a:pt x="5238210" y="50800"/>
                </a:moveTo>
                <a:lnTo>
                  <a:pt x="2818505" y="50800"/>
                </a:lnTo>
                <a:lnTo>
                  <a:pt x="2882379" y="38100"/>
                </a:lnTo>
                <a:lnTo>
                  <a:pt x="5174336" y="38100"/>
                </a:lnTo>
                <a:lnTo>
                  <a:pt x="5238210" y="50800"/>
                </a:lnTo>
                <a:close/>
              </a:path>
              <a:path w="8056880" h="2603500">
                <a:moveTo>
                  <a:pt x="5364587" y="63500"/>
                </a:moveTo>
                <a:lnTo>
                  <a:pt x="2692129" y="63500"/>
                </a:lnTo>
                <a:lnTo>
                  <a:pt x="2755085" y="50800"/>
                </a:lnTo>
                <a:lnTo>
                  <a:pt x="5301630" y="50800"/>
                </a:lnTo>
                <a:lnTo>
                  <a:pt x="5364587" y="63500"/>
                </a:lnTo>
                <a:close/>
              </a:path>
              <a:path w="8056880" h="2603500">
                <a:moveTo>
                  <a:pt x="5550576" y="88900"/>
                </a:moveTo>
                <a:lnTo>
                  <a:pt x="2506140" y="88900"/>
                </a:lnTo>
                <a:lnTo>
                  <a:pt x="2629646" y="63500"/>
                </a:lnTo>
                <a:lnTo>
                  <a:pt x="5427069" y="63500"/>
                </a:lnTo>
                <a:lnTo>
                  <a:pt x="5550576" y="88900"/>
                </a:lnTo>
                <a:close/>
              </a:path>
              <a:path w="8056880" h="2603500">
                <a:moveTo>
                  <a:pt x="5732042" y="114300"/>
                </a:moveTo>
                <a:lnTo>
                  <a:pt x="2324674" y="114300"/>
                </a:lnTo>
                <a:lnTo>
                  <a:pt x="2445135" y="88900"/>
                </a:lnTo>
                <a:lnTo>
                  <a:pt x="5611580" y="88900"/>
                </a:lnTo>
                <a:lnTo>
                  <a:pt x="5732042" y="114300"/>
                </a:lnTo>
                <a:close/>
              </a:path>
              <a:path w="8056880" h="2603500">
                <a:moveTo>
                  <a:pt x="6023725" y="165100"/>
                </a:moveTo>
                <a:lnTo>
                  <a:pt x="2032990" y="165100"/>
                </a:lnTo>
                <a:lnTo>
                  <a:pt x="2265235" y="114300"/>
                </a:lnTo>
                <a:lnTo>
                  <a:pt x="5791480" y="114300"/>
                </a:lnTo>
                <a:lnTo>
                  <a:pt x="6023725" y="165100"/>
                </a:lnTo>
                <a:close/>
              </a:path>
              <a:path w="8056880" h="2603500">
                <a:moveTo>
                  <a:pt x="6300910" y="2387600"/>
                </a:moveTo>
                <a:lnTo>
                  <a:pt x="1755805" y="2387600"/>
                </a:lnTo>
                <a:lnTo>
                  <a:pt x="1494328" y="2324100"/>
                </a:lnTo>
                <a:lnTo>
                  <a:pt x="1444024" y="2298700"/>
                </a:lnTo>
                <a:lnTo>
                  <a:pt x="1202991" y="2235200"/>
                </a:lnTo>
                <a:lnTo>
                  <a:pt x="1156950" y="2222500"/>
                </a:lnTo>
                <a:lnTo>
                  <a:pt x="1111654" y="2197100"/>
                </a:lnTo>
                <a:lnTo>
                  <a:pt x="980327" y="2159000"/>
                </a:lnTo>
                <a:lnTo>
                  <a:pt x="938104" y="2133600"/>
                </a:lnTo>
                <a:lnTo>
                  <a:pt x="816232" y="2095500"/>
                </a:lnTo>
                <a:lnTo>
                  <a:pt x="777239" y="2070100"/>
                </a:lnTo>
                <a:lnTo>
                  <a:pt x="701756" y="2044700"/>
                </a:lnTo>
                <a:lnTo>
                  <a:pt x="665286" y="2019300"/>
                </a:lnTo>
                <a:lnTo>
                  <a:pt x="629677" y="2006600"/>
                </a:lnTo>
                <a:lnTo>
                  <a:pt x="594937" y="1981200"/>
                </a:lnTo>
                <a:lnTo>
                  <a:pt x="561078" y="1968500"/>
                </a:lnTo>
                <a:lnTo>
                  <a:pt x="528108" y="1943100"/>
                </a:lnTo>
                <a:lnTo>
                  <a:pt x="496037" y="1930400"/>
                </a:lnTo>
                <a:lnTo>
                  <a:pt x="464875" y="1905000"/>
                </a:lnTo>
                <a:lnTo>
                  <a:pt x="434631" y="1892300"/>
                </a:lnTo>
                <a:lnTo>
                  <a:pt x="405316" y="1866900"/>
                </a:lnTo>
                <a:lnTo>
                  <a:pt x="376938" y="1854200"/>
                </a:lnTo>
                <a:lnTo>
                  <a:pt x="349508" y="1828800"/>
                </a:lnTo>
                <a:lnTo>
                  <a:pt x="323035" y="1816100"/>
                </a:lnTo>
                <a:lnTo>
                  <a:pt x="297529" y="1790700"/>
                </a:lnTo>
                <a:lnTo>
                  <a:pt x="273000" y="1778000"/>
                </a:lnTo>
                <a:lnTo>
                  <a:pt x="249457" y="1752600"/>
                </a:lnTo>
                <a:lnTo>
                  <a:pt x="226910" y="1739900"/>
                </a:lnTo>
                <a:lnTo>
                  <a:pt x="205368" y="1714500"/>
                </a:lnTo>
                <a:lnTo>
                  <a:pt x="184841" y="1689100"/>
                </a:lnTo>
                <a:lnTo>
                  <a:pt x="165340" y="1676400"/>
                </a:lnTo>
                <a:lnTo>
                  <a:pt x="146873" y="1651000"/>
                </a:lnTo>
                <a:lnTo>
                  <a:pt x="129450" y="1625600"/>
                </a:lnTo>
                <a:lnTo>
                  <a:pt x="113081" y="1612900"/>
                </a:lnTo>
                <a:lnTo>
                  <a:pt x="97776" y="1587500"/>
                </a:lnTo>
                <a:lnTo>
                  <a:pt x="83544" y="1562100"/>
                </a:lnTo>
                <a:lnTo>
                  <a:pt x="70396" y="1549400"/>
                </a:lnTo>
                <a:lnTo>
                  <a:pt x="58339" y="1524000"/>
                </a:lnTo>
                <a:lnTo>
                  <a:pt x="47385" y="1498600"/>
                </a:lnTo>
                <a:lnTo>
                  <a:pt x="37543" y="1473200"/>
                </a:lnTo>
                <a:lnTo>
                  <a:pt x="28823" y="1460500"/>
                </a:lnTo>
                <a:lnTo>
                  <a:pt x="21234" y="1435100"/>
                </a:lnTo>
                <a:lnTo>
                  <a:pt x="14786" y="1409700"/>
                </a:lnTo>
                <a:lnTo>
                  <a:pt x="9489" y="1384300"/>
                </a:lnTo>
                <a:lnTo>
                  <a:pt x="5352" y="1371600"/>
                </a:lnTo>
                <a:lnTo>
                  <a:pt x="2385" y="1346200"/>
                </a:lnTo>
                <a:lnTo>
                  <a:pt x="597" y="1320800"/>
                </a:lnTo>
                <a:lnTo>
                  <a:pt x="0" y="1295400"/>
                </a:lnTo>
                <a:lnTo>
                  <a:pt x="597" y="1270000"/>
                </a:lnTo>
                <a:lnTo>
                  <a:pt x="2385" y="1257300"/>
                </a:lnTo>
                <a:lnTo>
                  <a:pt x="5352" y="1231900"/>
                </a:lnTo>
                <a:lnTo>
                  <a:pt x="9489" y="1206500"/>
                </a:lnTo>
                <a:lnTo>
                  <a:pt x="14786" y="1181100"/>
                </a:lnTo>
                <a:lnTo>
                  <a:pt x="21234" y="1168400"/>
                </a:lnTo>
                <a:lnTo>
                  <a:pt x="28823" y="1143000"/>
                </a:lnTo>
                <a:lnTo>
                  <a:pt x="37543" y="1117600"/>
                </a:lnTo>
                <a:lnTo>
                  <a:pt x="47385" y="1092200"/>
                </a:lnTo>
                <a:lnTo>
                  <a:pt x="58339" y="1079500"/>
                </a:lnTo>
                <a:lnTo>
                  <a:pt x="70396" y="1054100"/>
                </a:lnTo>
                <a:lnTo>
                  <a:pt x="83544" y="1028700"/>
                </a:lnTo>
                <a:lnTo>
                  <a:pt x="97776" y="1016000"/>
                </a:lnTo>
                <a:lnTo>
                  <a:pt x="113081" y="990600"/>
                </a:lnTo>
                <a:lnTo>
                  <a:pt x="129450" y="965200"/>
                </a:lnTo>
                <a:lnTo>
                  <a:pt x="146873" y="952500"/>
                </a:lnTo>
                <a:lnTo>
                  <a:pt x="165340" y="927100"/>
                </a:lnTo>
                <a:lnTo>
                  <a:pt x="184841" y="901700"/>
                </a:lnTo>
                <a:lnTo>
                  <a:pt x="205368" y="889000"/>
                </a:lnTo>
                <a:lnTo>
                  <a:pt x="226910" y="863600"/>
                </a:lnTo>
                <a:lnTo>
                  <a:pt x="249457" y="838200"/>
                </a:lnTo>
                <a:lnTo>
                  <a:pt x="273000" y="825500"/>
                </a:lnTo>
                <a:lnTo>
                  <a:pt x="297529" y="800100"/>
                </a:lnTo>
                <a:lnTo>
                  <a:pt x="323035" y="787400"/>
                </a:lnTo>
                <a:lnTo>
                  <a:pt x="349508" y="762000"/>
                </a:lnTo>
                <a:lnTo>
                  <a:pt x="376938" y="749300"/>
                </a:lnTo>
                <a:lnTo>
                  <a:pt x="405316" y="723900"/>
                </a:lnTo>
                <a:lnTo>
                  <a:pt x="434631" y="711200"/>
                </a:lnTo>
                <a:lnTo>
                  <a:pt x="464875" y="685800"/>
                </a:lnTo>
                <a:lnTo>
                  <a:pt x="496037" y="673100"/>
                </a:lnTo>
                <a:lnTo>
                  <a:pt x="528108" y="647700"/>
                </a:lnTo>
                <a:lnTo>
                  <a:pt x="561078" y="635000"/>
                </a:lnTo>
                <a:lnTo>
                  <a:pt x="594937" y="609600"/>
                </a:lnTo>
                <a:lnTo>
                  <a:pt x="629677" y="596900"/>
                </a:lnTo>
                <a:lnTo>
                  <a:pt x="665286" y="571500"/>
                </a:lnTo>
                <a:lnTo>
                  <a:pt x="739077" y="546100"/>
                </a:lnTo>
                <a:lnTo>
                  <a:pt x="777239" y="520700"/>
                </a:lnTo>
                <a:lnTo>
                  <a:pt x="856047" y="495300"/>
                </a:lnTo>
                <a:lnTo>
                  <a:pt x="896675" y="469900"/>
                </a:lnTo>
                <a:lnTo>
                  <a:pt x="1023332" y="431800"/>
                </a:lnTo>
                <a:lnTo>
                  <a:pt x="1067111" y="406400"/>
                </a:lnTo>
                <a:lnTo>
                  <a:pt x="1249767" y="355600"/>
                </a:lnTo>
                <a:lnTo>
                  <a:pt x="1297268" y="330200"/>
                </a:lnTo>
                <a:lnTo>
                  <a:pt x="1545309" y="266700"/>
                </a:lnTo>
                <a:lnTo>
                  <a:pt x="1920309" y="177800"/>
                </a:lnTo>
                <a:lnTo>
                  <a:pt x="1976355" y="165100"/>
                </a:lnTo>
                <a:lnTo>
                  <a:pt x="6080360" y="165100"/>
                </a:lnTo>
                <a:lnTo>
                  <a:pt x="6136406" y="177800"/>
                </a:lnTo>
                <a:lnTo>
                  <a:pt x="6511406" y="266700"/>
                </a:lnTo>
                <a:lnTo>
                  <a:pt x="6759447" y="330200"/>
                </a:lnTo>
                <a:lnTo>
                  <a:pt x="6806948" y="355600"/>
                </a:lnTo>
                <a:lnTo>
                  <a:pt x="6989604" y="406400"/>
                </a:lnTo>
                <a:lnTo>
                  <a:pt x="7033383" y="431800"/>
                </a:lnTo>
                <a:lnTo>
                  <a:pt x="7160040" y="469900"/>
                </a:lnTo>
                <a:lnTo>
                  <a:pt x="7200668" y="495300"/>
                </a:lnTo>
                <a:lnTo>
                  <a:pt x="7279476" y="520700"/>
                </a:lnTo>
                <a:lnTo>
                  <a:pt x="7317638" y="546100"/>
                </a:lnTo>
                <a:lnTo>
                  <a:pt x="7391429" y="571500"/>
                </a:lnTo>
                <a:lnTo>
                  <a:pt x="7427038" y="596900"/>
                </a:lnTo>
                <a:lnTo>
                  <a:pt x="7461778" y="609600"/>
                </a:lnTo>
                <a:lnTo>
                  <a:pt x="7495637" y="635000"/>
                </a:lnTo>
                <a:lnTo>
                  <a:pt x="7528607" y="647700"/>
                </a:lnTo>
                <a:lnTo>
                  <a:pt x="7560678" y="673100"/>
                </a:lnTo>
                <a:lnTo>
                  <a:pt x="7591840" y="685800"/>
                </a:lnTo>
                <a:lnTo>
                  <a:pt x="7622084" y="711200"/>
                </a:lnTo>
                <a:lnTo>
                  <a:pt x="7651399" y="723900"/>
                </a:lnTo>
                <a:lnTo>
                  <a:pt x="7679777" y="749300"/>
                </a:lnTo>
                <a:lnTo>
                  <a:pt x="7707207" y="762000"/>
                </a:lnTo>
                <a:lnTo>
                  <a:pt x="7733680" y="787400"/>
                </a:lnTo>
                <a:lnTo>
                  <a:pt x="7759186" y="800100"/>
                </a:lnTo>
                <a:lnTo>
                  <a:pt x="7783715" y="825500"/>
                </a:lnTo>
                <a:lnTo>
                  <a:pt x="7807258" y="838200"/>
                </a:lnTo>
                <a:lnTo>
                  <a:pt x="7829805" y="863600"/>
                </a:lnTo>
                <a:lnTo>
                  <a:pt x="7851347" y="889000"/>
                </a:lnTo>
                <a:lnTo>
                  <a:pt x="7871874" y="901700"/>
                </a:lnTo>
                <a:lnTo>
                  <a:pt x="7891375" y="927100"/>
                </a:lnTo>
                <a:lnTo>
                  <a:pt x="7909842" y="952500"/>
                </a:lnTo>
                <a:lnTo>
                  <a:pt x="7927265" y="965200"/>
                </a:lnTo>
                <a:lnTo>
                  <a:pt x="7943633" y="990600"/>
                </a:lnTo>
                <a:lnTo>
                  <a:pt x="7958939" y="1016000"/>
                </a:lnTo>
                <a:lnTo>
                  <a:pt x="7973170" y="1028700"/>
                </a:lnTo>
                <a:lnTo>
                  <a:pt x="7986319" y="1054100"/>
                </a:lnTo>
                <a:lnTo>
                  <a:pt x="7998376" y="1079500"/>
                </a:lnTo>
                <a:lnTo>
                  <a:pt x="8009330" y="1092200"/>
                </a:lnTo>
                <a:lnTo>
                  <a:pt x="8019172" y="1117600"/>
                </a:lnTo>
                <a:lnTo>
                  <a:pt x="8027892" y="1143000"/>
                </a:lnTo>
                <a:lnTo>
                  <a:pt x="8035481" y="1168400"/>
                </a:lnTo>
                <a:lnTo>
                  <a:pt x="8041929" y="1181100"/>
                </a:lnTo>
                <a:lnTo>
                  <a:pt x="8047226" y="1206500"/>
                </a:lnTo>
                <a:lnTo>
                  <a:pt x="8051363" y="1231900"/>
                </a:lnTo>
                <a:lnTo>
                  <a:pt x="8054330" y="1257300"/>
                </a:lnTo>
                <a:lnTo>
                  <a:pt x="8056117" y="1270000"/>
                </a:lnTo>
                <a:lnTo>
                  <a:pt x="8056715" y="1295400"/>
                </a:lnTo>
                <a:lnTo>
                  <a:pt x="8056117" y="1320800"/>
                </a:lnTo>
                <a:lnTo>
                  <a:pt x="8054330" y="1346200"/>
                </a:lnTo>
                <a:lnTo>
                  <a:pt x="8051363" y="1371600"/>
                </a:lnTo>
                <a:lnTo>
                  <a:pt x="8047226" y="1384300"/>
                </a:lnTo>
                <a:lnTo>
                  <a:pt x="8041929" y="1409700"/>
                </a:lnTo>
                <a:lnTo>
                  <a:pt x="8035481" y="1435100"/>
                </a:lnTo>
                <a:lnTo>
                  <a:pt x="8027892" y="1460500"/>
                </a:lnTo>
                <a:lnTo>
                  <a:pt x="8019172" y="1473200"/>
                </a:lnTo>
                <a:lnTo>
                  <a:pt x="8009330" y="1498600"/>
                </a:lnTo>
                <a:lnTo>
                  <a:pt x="7998376" y="1524000"/>
                </a:lnTo>
                <a:lnTo>
                  <a:pt x="7986319" y="1549400"/>
                </a:lnTo>
                <a:lnTo>
                  <a:pt x="7973170" y="1562100"/>
                </a:lnTo>
                <a:lnTo>
                  <a:pt x="7958939" y="1587500"/>
                </a:lnTo>
                <a:lnTo>
                  <a:pt x="7943633" y="1612900"/>
                </a:lnTo>
                <a:lnTo>
                  <a:pt x="7927265" y="1625600"/>
                </a:lnTo>
                <a:lnTo>
                  <a:pt x="7909842" y="1651000"/>
                </a:lnTo>
                <a:lnTo>
                  <a:pt x="7891375" y="1676400"/>
                </a:lnTo>
                <a:lnTo>
                  <a:pt x="7871874" y="1689100"/>
                </a:lnTo>
                <a:lnTo>
                  <a:pt x="7851347" y="1714500"/>
                </a:lnTo>
                <a:lnTo>
                  <a:pt x="7829805" y="1739900"/>
                </a:lnTo>
                <a:lnTo>
                  <a:pt x="7807258" y="1752600"/>
                </a:lnTo>
                <a:lnTo>
                  <a:pt x="7783715" y="1778000"/>
                </a:lnTo>
                <a:lnTo>
                  <a:pt x="7759186" y="1790700"/>
                </a:lnTo>
                <a:lnTo>
                  <a:pt x="7733680" y="1816100"/>
                </a:lnTo>
                <a:lnTo>
                  <a:pt x="7707207" y="1828800"/>
                </a:lnTo>
                <a:lnTo>
                  <a:pt x="7679777" y="1854200"/>
                </a:lnTo>
                <a:lnTo>
                  <a:pt x="7651399" y="1866900"/>
                </a:lnTo>
                <a:lnTo>
                  <a:pt x="7622084" y="1892300"/>
                </a:lnTo>
                <a:lnTo>
                  <a:pt x="7591840" y="1905000"/>
                </a:lnTo>
                <a:lnTo>
                  <a:pt x="7560678" y="1930400"/>
                </a:lnTo>
                <a:lnTo>
                  <a:pt x="7528607" y="1943100"/>
                </a:lnTo>
                <a:lnTo>
                  <a:pt x="7495637" y="1968500"/>
                </a:lnTo>
                <a:lnTo>
                  <a:pt x="7461778" y="1981200"/>
                </a:lnTo>
                <a:lnTo>
                  <a:pt x="7427038" y="2006600"/>
                </a:lnTo>
                <a:lnTo>
                  <a:pt x="7391429" y="2019300"/>
                </a:lnTo>
                <a:lnTo>
                  <a:pt x="7354959" y="2044700"/>
                </a:lnTo>
                <a:lnTo>
                  <a:pt x="7279476" y="2070100"/>
                </a:lnTo>
                <a:lnTo>
                  <a:pt x="7240483" y="2095500"/>
                </a:lnTo>
                <a:lnTo>
                  <a:pt x="7118611" y="2133600"/>
                </a:lnTo>
                <a:lnTo>
                  <a:pt x="7076388" y="2159000"/>
                </a:lnTo>
                <a:lnTo>
                  <a:pt x="6945061" y="2197100"/>
                </a:lnTo>
                <a:lnTo>
                  <a:pt x="6899765" y="2222500"/>
                </a:lnTo>
                <a:lnTo>
                  <a:pt x="6853724" y="2235200"/>
                </a:lnTo>
                <a:lnTo>
                  <a:pt x="6612691" y="2298700"/>
                </a:lnTo>
                <a:lnTo>
                  <a:pt x="6562387" y="2324100"/>
                </a:lnTo>
                <a:lnTo>
                  <a:pt x="6300910" y="2387600"/>
                </a:lnTo>
                <a:close/>
              </a:path>
              <a:path w="8056880" h="2603500">
                <a:moveTo>
                  <a:pt x="5908724" y="2463800"/>
                </a:moveTo>
                <a:lnTo>
                  <a:pt x="2147991" y="2463800"/>
                </a:lnTo>
                <a:lnTo>
                  <a:pt x="1810024" y="2387600"/>
                </a:lnTo>
                <a:lnTo>
                  <a:pt x="6246691" y="2387600"/>
                </a:lnTo>
                <a:lnTo>
                  <a:pt x="5908724" y="2463800"/>
                </a:lnTo>
                <a:close/>
              </a:path>
              <a:path w="8056880" h="2603500">
                <a:moveTo>
                  <a:pt x="5672072" y="2501900"/>
                </a:moveTo>
                <a:lnTo>
                  <a:pt x="2384644" y="2501900"/>
                </a:lnTo>
                <a:lnTo>
                  <a:pt x="2206338" y="2463800"/>
                </a:lnTo>
                <a:lnTo>
                  <a:pt x="5850377" y="2463800"/>
                </a:lnTo>
                <a:lnTo>
                  <a:pt x="5672072" y="2501900"/>
                </a:lnTo>
                <a:close/>
              </a:path>
              <a:path w="8056880" h="2603500">
                <a:moveTo>
                  <a:pt x="5489069" y="2527300"/>
                </a:moveTo>
                <a:lnTo>
                  <a:pt x="2567646" y="2527300"/>
                </a:lnTo>
                <a:lnTo>
                  <a:pt x="2445135" y="2501900"/>
                </a:lnTo>
                <a:lnTo>
                  <a:pt x="5611580" y="2501900"/>
                </a:lnTo>
                <a:lnTo>
                  <a:pt x="5489069" y="2527300"/>
                </a:lnTo>
                <a:close/>
              </a:path>
              <a:path w="8056880" h="2603500">
                <a:moveTo>
                  <a:pt x="5364587" y="2540000"/>
                </a:moveTo>
                <a:lnTo>
                  <a:pt x="2692129" y="2540000"/>
                </a:lnTo>
                <a:lnTo>
                  <a:pt x="2629646" y="2527300"/>
                </a:lnTo>
                <a:lnTo>
                  <a:pt x="5427069" y="2527300"/>
                </a:lnTo>
                <a:lnTo>
                  <a:pt x="5364587" y="2540000"/>
                </a:lnTo>
                <a:close/>
              </a:path>
              <a:path w="8056880" h="2603500">
                <a:moveTo>
                  <a:pt x="5238210" y="2552700"/>
                </a:moveTo>
                <a:lnTo>
                  <a:pt x="2818505" y="2552700"/>
                </a:lnTo>
                <a:lnTo>
                  <a:pt x="2755085" y="2540000"/>
                </a:lnTo>
                <a:lnTo>
                  <a:pt x="5301630" y="2540000"/>
                </a:lnTo>
                <a:lnTo>
                  <a:pt x="5238210" y="2552700"/>
                </a:lnTo>
                <a:close/>
              </a:path>
              <a:path w="8056880" h="2603500">
                <a:moveTo>
                  <a:pt x="5110017" y="2565400"/>
                </a:moveTo>
                <a:lnTo>
                  <a:pt x="2946698" y="2565400"/>
                </a:lnTo>
                <a:lnTo>
                  <a:pt x="2882379" y="2552700"/>
                </a:lnTo>
                <a:lnTo>
                  <a:pt x="5174336" y="2552700"/>
                </a:lnTo>
                <a:lnTo>
                  <a:pt x="5110017" y="2565400"/>
                </a:lnTo>
                <a:close/>
              </a:path>
              <a:path w="8056880" h="2603500">
                <a:moveTo>
                  <a:pt x="4980085" y="2578100"/>
                </a:moveTo>
                <a:lnTo>
                  <a:pt x="3076631" y="2578100"/>
                </a:lnTo>
                <a:lnTo>
                  <a:pt x="3011452" y="2565400"/>
                </a:lnTo>
                <a:lnTo>
                  <a:pt x="5045263" y="2565400"/>
                </a:lnTo>
                <a:lnTo>
                  <a:pt x="4980085" y="2578100"/>
                </a:lnTo>
                <a:close/>
              </a:path>
              <a:path w="8056880" h="2603500">
                <a:moveTo>
                  <a:pt x="4782094" y="2590800"/>
                </a:moveTo>
                <a:lnTo>
                  <a:pt x="3274621" y="2590800"/>
                </a:lnTo>
                <a:lnTo>
                  <a:pt x="3208225" y="2578100"/>
                </a:lnTo>
                <a:lnTo>
                  <a:pt x="4848490" y="2578100"/>
                </a:lnTo>
                <a:lnTo>
                  <a:pt x="4782094" y="2590800"/>
                </a:lnTo>
                <a:close/>
              </a:path>
              <a:path w="8056880" h="2603500">
                <a:moveTo>
                  <a:pt x="4580625" y="2603500"/>
                </a:moveTo>
                <a:lnTo>
                  <a:pt x="3476090" y="2603500"/>
                </a:lnTo>
                <a:lnTo>
                  <a:pt x="3408563" y="2590800"/>
                </a:lnTo>
                <a:lnTo>
                  <a:pt x="4648152" y="2590800"/>
                </a:lnTo>
                <a:lnTo>
                  <a:pt x="4580625" y="2603500"/>
                </a:lnTo>
                <a:close/>
              </a:path>
            </a:pathLst>
          </a:custGeom>
          <a:solidFill>
            <a:srgbClr val="FFFFFF"/>
          </a:solidFill>
        </p:spPr>
        <p:txBody>
          <a:bodyPr wrap="square" lIns="0" tIns="0" rIns="0" bIns="0" rtlCol="0"/>
          <a:lstStyle/>
          <a:p>
            <a:endParaRPr dirty="0"/>
          </a:p>
        </p:txBody>
      </p:sp>
      <p:sp>
        <p:nvSpPr>
          <p:cNvPr id="7" name="object 7"/>
          <p:cNvSpPr/>
          <p:nvPr/>
        </p:nvSpPr>
        <p:spPr>
          <a:xfrm>
            <a:off x="9546127" y="1577818"/>
            <a:ext cx="8273415" cy="2324100"/>
          </a:xfrm>
          <a:custGeom>
            <a:avLst/>
            <a:gdLst/>
            <a:ahLst/>
            <a:cxnLst/>
            <a:rect l="l" t="t" r="r" b="b"/>
            <a:pathLst>
              <a:path w="8273415" h="2324100">
                <a:moveTo>
                  <a:pt x="4902506" y="12699"/>
                </a:moveTo>
                <a:lnTo>
                  <a:pt x="3370279" y="12699"/>
                </a:lnTo>
                <a:lnTo>
                  <a:pt x="3438181" y="0"/>
                </a:lnTo>
                <a:lnTo>
                  <a:pt x="4834605" y="0"/>
                </a:lnTo>
                <a:lnTo>
                  <a:pt x="4902506" y="12699"/>
                </a:lnTo>
                <a:close/>
              </a:path>
              <a:path w="8273415" h="2324100">
                <a:moveTo>
                  <a:pt x="5103848" y="25399"/>
                </a:moveTo>
                <a:lnTo>
                  <a:pt x="3168938" y="25399"/>
                </a:lnTo>
                <a:lnTo>
                  <a:pt x="3235648" y="12699"/>
                </a:lnTo>
                <a:lnTo>
                  <a:pt x="5037138" y="12699"/>
                </a:lnTo>
                <a:lnTo>
                  <a:pt x="5103848" y="25399"/>
                </a:lnTo>
                <a:close/>
              </a:path>
              <a:path w="8273415" h="2324100">
                <a:moveTo>
                  <a:pt x="5301443" y="38099"/>
                </a:moveTo>
                <a:lnTo>
                  <a:pt x="2971343" y="38099"/>
                </a:lnTo>
                <a:lnTo>
                  <a:pt x="3036775" y="25399"/>
                </a:lnTo>
                <a:lnTo>
                  <a:pt x="5236010" y="25399"/>
                </a:lnTo>
                <a:lnTo>
                  <a:pt x="5301443" y="38099"/>
                </a:lnTo>
                <a:close/>
              </a:path>
              <a:path w="8273415" h="2324100">
                <a:moveTo>
                  <a:pt x="5430963" y="50799"/>
                </a:moveTo>
                <a:lnTo>
                  <a:pt x="2841824" y="50799"/>
                </a:lnTo>
                <a:lnTo>
                  <a:pt x="2906356" y="38099"/>
                </a:lnTo>
                <a:lnTo>
                  <a:pt x="5366430" y="38099"/>
                </a:lnTo>
                <a:lnTo>
                  <a:pt x="5430963" y="50799"/>
                </a:lnTo>
                <a:close/>
              </a:path>
              <a:path w="8273415" h="2324100">
                <a:moveTo>
                  <a:pt x="5558624" y="63499"/>
                </a:moveTo>
                <a:lnTo>
                  <a:pt x="2714162" y="63499"/>
                </a:lnTo>
                <a:lnTo>
                  <a:pt x="2777756" y="50799"/>
                </a:lnTo>
                <a:lnTo>
                  <a:pt x="5495030" y="50799"/>
                </a:lnTo>
                <a:lnTo>
                  <a:pt x="5558624" y="63499"/>
                </a:lnTo>
                <a:close/>
              </a:path>
              <a:path w="8273415" h="2324100">
                <a:moveTo>
                  <a:pt x="5684351" y="76199"/>
                </a:moveTo>
                <a:lnTo>
                  <a:pt x="2588435" y="76199"/>
                </a:lnTo>
                <a:lnTo>
                  <a:pt x="2651052" y="63499"/>
                </a:lnTo>
                <a:lnTo>
                  <a:pt x="5621734" y="63499"/>
                </a:lnTo>
                <a:lnTo>
                  <a:pt x="5684351" y="76199"/>
                </a:lnTo>
                <a:close/>
              </a:path>
              <a:path w="8273415" h="2324100">
                <a:moveTo>
                  <a:pt x="5869144" y="101599"/>
                </a:moveTo>
                <a:lnTo>
                  <a:pt x="2403642" y="101599"/>
                </a:lnTo>
                <a:lnTo>
                  <a:pt x="2526322" y="76199"/>
                </a:lnTo>
                <a:lnTo>
                  <a:pt x="5746464" y="76199"/>
                </a:lnTo>
                <a:lnTo>
                  <a:pt x="5869144" y="101599"/>
                </a:lnTo>
                <a:close/>
              </a:path>
              <a:path w="8273415" h="2324100">
                <a:moveTo>
                  <a:pt x="6049151" y="126999"/>
                </a:moveTo>
                <a:lnTo>
                  <a:pt x="2223636" y="126999"/>
                </a:lnTo>
                <a:lnTo>
                  <a:pt x="2343095" y="101599"/>
                </a:lnTo>
                <a:lnTo>
                  <a:pt x="5929691" y="101599"/>
                </a:lnTo>
                <a:lnTo>
                  <a:pt x="6049151" y="126999"/>
                </a:lnTo>
                <a:close/>
              </a:path>
              <a:path w="8273415" h="2324100">
                <a:moveTo>
                  <a:pt x="6224111" y="152399"/>
                </a:moveTo>
                <a:lnTo>
                  <a:pt x="2048676" y="152399"/>
                </a:lnTo>
                <a:lnTo>
                  <a:pt x="2164742" y="126999"/>
                </a:lnTo>
                <a:lnTo>
                  <a:pt x="6108044" y="126999"/>
                </a:lnTo>
                <a:lnTo>
                  <a:pt x="6224111" y="152399"/>
                </a:lnTo>
                <a:close/>
              </a:path>
              <a:path w="8273415" h="2324100">
                <a:moveTo>
                  <a:pt x="6557850" y="215899"/>
                </a:moveTo>
                <a:lnTo>
                  <a:pt x="1714936" y="215899"/>
                </a:lnTo>
                <a:lnTo>
                  <a:pt x="1991522" y="152399"/>
                </a:lnTo>
                <a:lnTo>
                  <a:pt x="6281264" y="152399"/>
                </a:lnTo>
                <a:lnTo>
                  <a:pt x="6557850" y="215899"/>
                </a:lnTo>
                <a:close/>
              </a:path>
              <a:path w="8273415" h="2324100">
                <a:moveTo>
                  <a:pt x="6818252" y="2057399"/>
                </a:moveTo>
                <a:lnTo>
                  <a:pt x="1454535" y="2057399"/>
                </a:lnTo>
                <a:lnTo>
                  <a:pt x="1211521" y="1993899"/>
                </a:lnTo>
                <a:lnTo>
                  <a:pt x="1165111" y="1968499"/>
                </a:lnTo>
                <a:lnTo>
                  <a:pt x="1030438" y="1930399"/>
                </a:lnTo>
                <a:lnTo>
                  <a:pt x="902804" y="1892299"/>
                </a:lnTo>
                <a:lnTo>
                  <a:pt x="861869" y="1879599"/>
                </a:lnTo>
                <a:lnTo>
                  <a:pt x="821754" y="1854199"/>
                </a:lnTo>
                <a:lnTo>
                  <a:pt x="744025" y="1828799"/>
                </a:lnTo>
                <a:lnTo>
                  <a:pt x="669695" y="1803399"/>
                </a:lnTo>
                <a:lnTo>
                  <a:pt x="633828" y="1777999"/>
                </a:lnTo>
                <a:lnTo>
                  <a:pt x="564738" y="1752599"/>
                </a:lnTo>
                <a:lnTo>
                  <a:pt x="531535" y="1739899"/>
                </a:lnTo>
                <a:lnTo>
                  <a:pt x="499240" y="1714499"/>
                </a:lnTo>
                <a:lnTo>
                  <a:pt x="467861" y="1701799"/>
                </a:lnTo>
                <a:lnTo>
                  <a:pt x="437409" y="1689099"/>
                </a:lnTo>
                <a:lnTo>
                  <a:pt x="407893" y="1663699"/>
                </a:lnTo>
                <a:lnTo>
                  <a:pt x="379322" y="1650999"/>
                </a:lnTo>
                <a:lnTo>
                  <a:pt x="351708" y="1638299"/>
                </a:lnTo>
                <a:lnTo>
                  <a:pt x="325058" y="1612899"/>
                </a:lnTo>
                <a:lnTo>
                  <a:pt x="299383" y="1600199"/>
                </a:lnTo>
                <a:lnTo>
                  <a:pt x="274692" y="1574799"/>
                </a:lnTo>
                <a:lnTo>
                  <a:pt x="250995" y="1562099"/>
                </a:lnTo>
                <a:lnTo>
                  <a:pt x="228301" y="1549399"/>
                </a:lnTo>
                <a:lnTo>
                  <a:pt x="206621" y="1523999"/>
                </a:lnTo>
                <a:lnTo>
                  <a:pt x="185964" y="1511299"/>
                </a:lnTo>
                <a:lnTo>
                  <a:pt x="166338" y="1485899"/>
                </a:lnTo>
                <a:lnTo>
                  <a:pt x="147755" y="1473199"/>
                </a:lnTo>
                <a:lnTo>
                  <a:pt x="130224" y="1447799"/>
                </a:lnTo>
                <a:lnTo>
                  <a:pt x="113754" y="1435099"/>
                </a:lnTo>
                <a:lnTo>
                  <a:pt x="98355" y="1409699"/>
                </a:lnTo>
                <a:lnTo>
                  <a:pt x="84036" y="1396999"/>
                </a:lnTo>
                <a:lnTo>
                  <a:pt x="70808" y="1371599"/>
                </a:lnTo>
                <a:lnTo>
                  <a:pt x="58679" y="1358899"/>
                </a:lnTo>
                <a:lnTo>
                  <a:pt x="47660" y="1333499"/>
                </a:lnTo>
                <a:lnTo>
                  <a:pt x="37760" y="1320799"/>
                </a:lnTo>
                <a:lnTo>
                  <a:pt x="28988" y="1295399"/>
                </a:lnTo>
                <a:lnTo>
                  <a:pt x="21355" y="1282699"/>
                </a:lnTo>
                <a:lnTo>
                  <a:pt x="14870" y="1257299"/>
                </a:lnTo>
                <a:lnTo>
                  <a:pt x="9542" y="1244599"/>
                </a:lnTo>
                <a:lnTo>
                  <a:pt x="5382" y="1219199"/>
                </a:lnTo>
                <a:lnTo>
                  <a:pt x="2398" y="1193799"/>
                </a:lnTo>
                <a:lnTo>
                  <a:pt x="601" y="1181099"/>
                </a:lnTo>
                <a:lnTo>
                  <a:pt x="0" y="1155699"/>
                </a:lnTo>
                <a:lnTo>
                  <a:pt x="601" y="1142999"/>
                </a:lnTo>
                <a:lnTo>
                  <a:pt x="2398" y="1117599"/>
                </a:lnTo>
                <a:lnTo>
                  <a:pt x="5382" y="1104899"/>
                </a:lnTo>
                <a:lnTo>
                  <a:pt x="9542" y="1079499"/>
                </a:lnTo>
                <a:lnTo>
                  <a:pt x="14870" y="1054099"/>
                </a:lnTo>
                <a:lnTo>
                  <a:pt x="21355" y="1041399"/>
                </a:lnTo>
                <a:lnTo>
                  <a:pt x="28988" y="1015999"/>
                </a:lnTo>
                <a:lnTo>
                  <a:pt x="37760" y="1003299"/>
                </a:lnTo>
                <a:lnTo>
                  <a:pt x="47660" y="977899"/>
                </a:lnTo>
                <a:lnTo>
                  <a:pt x="58679" y="965199"/>
                </a:lnTo>
                <a:lnTo>
                  <a:pt x="70808" y="939799"/>
                </a:lnTo>
                <a:lnTo>
                  <a:pt x="84036" y="927099"/>
                </a:lnTo>
                <a:lnTo>
                  <a:pt x="98355" y="901699"/>
                </a:lnTo>
                <a:lnTo>
                  <a:pt x="113754" y="888999"/>
                </a:lnTo>
                <a:lnTo>
                  <a:pt x="130224" y="863599"/>
                </a:lnTo>
                <a:lnTo>
                  <a:pt x="147755" y="850899"/>
                </a:lnTo>
                <a:lnTo>
                  <a:pt x="166338" y="825499"/>
                </a:lnTo>
                <a:lnTo>
                  <a:pt x="185964" y="812799"/>
                </a:lnTo>
                <a:lnTo>
                  <a:pt x="206621" y="787399"/>
                </a:lnTo>
                <a:lnTo>
                  <a:pt x="228301" y="774699"/>
                </a:lnTo>
                <a:lnTo>
                  <a:pt x="250995" y="761999"/>
                </a:lnTo>
                <a:lnTo>
                  <a:pt x="274692" y="736599"/>
                </a:lnTo>
                <a:lnTo>
                  <a:pt x="299383" y="723899"/>
                </a:lnTo>
                <a:lnTo>
                  <a:pt x="325058" y="698499"/>
                </a:lnTo>
                <a:lnTo>
                  <a:pt x="351708" y="685799"/>
                </a:lnTo>
                <a:lnTo>
                  <a:pt x="379322" y="673099"/>
                </a:lnTo>
                <a:lnTo>
                  <a:pt x="407893" y="647699"/>
                </a:lnTo>
                <a:lnTo>
                  <a:pt x="437409" y="634999"/>
                </a:lnTo>
                <a:lnTo>
                  <a:pt x="467861" y="622299"/>
                </a:lnTo>
                <a:lnTo>
                  <a:pt x="499240" y="596899"/>
                </a:lnTo>
                <a:lnTo>
                  <a:pt x="531535" y="584199"/>
                </a:lnTo>
                <a:lnTo>
                  <a:pt x="564738" y="571499"/>
                </a:lnTo>
                <a:lnTo>
                  <a:pt x="598839" y="558799"/>
                </a:lnTo>
                <a:lnTo>
                  <a:pt x="633828" y="533399"/>
                </a:lnTo>
                <a:lnTo>
                  <a:pt x="706430" y="507999"/>
                </a:lnTo>
                <a:lnTo>
                  <a:pt x="744025" y="495299"/>
                </a:lnTo>
                <a:lnTo>
                  <a:pt x="782470" y="469899"/>
                </a:lnTo>
                <a:lnTo>
                  <a:pt x="902804" y="431799"/>
                </a:lnTo>
                <a:lnTo>
                  <a:pt x="987098" y="406399"/>
                </a:lnTo>
                <a:lnTo>
                  <a:pt x="1030438" y="380999"/>
                </a:lnTo>
                <a:lnTo>
                  <a:pt x="1211521" y="330199"/>
                </a:lnTo>
                <a:lnTo>
                  <a:pt x="1454535" y="266699"/>
                </a:lnTo>
                <a:lnTo>
                  <a:pt x="1661523" y="215899"/>
                </a:lnTo>
                <a:lnTo>
                  <a:pt x="6611264" y="215899"/>
                </a:lnTo>
                <a:lnTo>
                  <a:pt x="6818252" y="266699"/>
                </a:lnTo>
                <a:lnTo>
                  <a:pt x="7061266" y="330199"/>
                </a:lnTo>
                <a:lnTo>
                  <a:pt x="7242349" y="380999"/>
                </a:lnTo>
                <a:lnTo>
                  <a:pt x="7285689" y="406399"/>
                </a:lnTo>
                <a:lnTo>
                  <a:pt x="7369983" y="431799"/>
                </a:lnTo>
                <a:lnTo>
                  <a:pt x="7490317" y="469899"/>
                </a:lnTo>
                <a:lnTo>
                  <a:pt x="7528761" y="495299"/>
                </a:lnTo>
                <a:lnTo>
                  <a:pt x="7566356" y="507999"/>
                </a:lnTo>
                <a:lnTo>
                  <a:pt x="7638959" y="533399"/>
                </a:lnTo>
                <a:lnTo>
                  <a:pt x="7673948" y="558799"/>
                </a:lnTo>
                <a:lnTo>
                  <a:pt x="7708049" y="571499"/>
                </a:lnTo>
                <a:lnTo>
                  <a:pt x="7741251" y="584199"/>
                </a:lnTo>
                <a:lnTo>
                  <a:pt x="7773547" y="596899"/>
                </a:lnTo>
                <a:lnTo>
                  <a:pt x="7804926" y="622299"/>
                </a:lnTo>
                <a:lnTo>
                  <a:pt x="7835378" y="634999"/>
                </a:lnTo>
                <a:lnTo>
                  <a:pt x="7864894" y="647699"/>
                </a:lnTo>
                <a:lnTo>
                  <a:pt x="7893465" y="673099"/>
                </a:lnTo>
                <a:lnTo>
                  <a:pt x="7921079" y="685799"/>
                </a:lnTo>
                <a:lnTo>
                  <a:pt x="7947729" y="698499"/>
                </a:lnTo>
                <a:lnTo>
                  <a:pt x="7973404" y="723899"/>
                </a:lnTo>
                <a:lnTo>
                  <a:pt x="7998095" y="736599"/>
                </a:lnTo>
                <a:lnTo>
                  <a:pt x="8021792" y="761999"/>
                </a:lnTo>
                <a:lnTo>
                  <a:pt x="8044486" y="774699"/>
                </a:lnTo>
                <a:lnTo>
                  <a:pt x="8066166" y="787399"/>
                </a:lnTo>
                <a:lnTo>
                  <a:pt x="8086823" y="812799"/>
                </a:lnTo>
                <a:lnTo>
                  <a:pt x="8106449" y="825499"/>
                </a:lnTo>
                <a:lnTo>
                  <a:pt x="8125032" y="850899"/>
                </a:lnTo>
                <a:lnTo>
                  <a:pt x="8142563" y="863599"/>
                </a:lnTo>
                <a:lnTo>
                  <a:pt x="8159033" y="888999"/>
                </a:lnTo>
                <a:lnTo>
                  <a:pt x="8174432" y="901699"/>
                </a:lnTo>
                <a:lnTo>
                  <a:pt x="8188751" y="927099"/>
                </a:lnTo>
                <a:lnTo>
                  <a:pt x="8201979" y="939799"/>
                </a:lnTo>
                <a:lnTo>
                  <a:pt x="8214108" y="965199"/>
                </a:lnTo>
                <a:lnTo>
                  <a:pt x="8225127" y="977899"/>
                </a:lnTo>
                <a:lnTo>
                  <a:pt x="8235027" y="1003299"/>
                </a:lnTo>
                <a:lnTo>
                  <a:pt x="8243799" y="1015999"/>
                </a:lnTo>
                <a:lnTo>
                  <a:pt x="8251432" y="1041399"/>
                </a:lnTo>
                <a:lnTo>
                  <a:pt x="8257917" y="1054099"/>
                </a:lnTo>
                <a:lnTo>
                  <a:pt x="8263245" y="1079499"/>
                </a:lnTo>
                <a:lnTo>
                  <a:pt x="8267405" y="1104899"/>
                </a:lnTo>
                <a:lnTo>
                  <a:pt x="8270389" y="1117599"/>
                </a:lnTo>
                <a:lnTo>
                  <a:pt x="8272186" y="1142999"/>
                </a:lnTo>
                <a:lnTo>
                  <a:pt x="8272788" y="1155699"/>
                </a:lnTo>
                <a:lnTo>
                  <a:pt x="8272186" y="1181099"/>
                </a:lnTo>
                <a:lnTo>
                  <a:pt x="8270389" y="1193799"/>
                </a:lnTo>
                <a:lnTo>
                  <a:pt x="8267405" y="1219199"/>
                </a:lnTo>
                <a:lnTo>
                  <a:pt x="8263245" y="1244599"/>
                </a:lnTo>
                <a:lnTo>
                  <a:pt x="8257917" y="1257299"/>
                </a:lnTo>
                <a:lnTo>
                  <a:pt x="8251432" y="1282699"/>
                </a:lnTo>
                <a:lnTo>
                  <a:pt x="8243799" y="1295399"/>
                </a:lnTo>
                <a:lnTo>
                  <a:pt x="8235027" y="1320799"/>
                </a:lnTo>
                <a:lnTo>
                  <a:pt x="8225127" y="1333499"/>
                </a:lnTo>
                <a:lnTo>
                  <a:pt x="8214108" y="1358899"/>
                </a:lnTo>
                <a:lnTo>
                  <a:pt x="8201979" y="1371599"/>
                </a:lnTo>
                <a:lnTo>
                  <a:pt x="8188751" y="1396999"/>
                </a:lnTo>
                <a:lnTo>
                  <a:pt x="8174432" y="1409699"/>
                </a:lnTo>
                <a:lnTo>
                  <a:pt x="8159033" y="1435099"/>
                </a:lnTo>
                <a:lnTo>
                  <a:pt x="8142563" y="1447799"/>
                </a:lnTo>
                <a:lnTo>
                  <a:pt x="8125032" y="1473199"/>
                </a:lnTo>
                <a:lnTo>
                  <a:pt x="8106449" y="1485899"/>
                </a:lnTo>
                <a:lnTo>
                  <a:pt x="8086823" y="1511299"/>
                </a:lnTo>
                <a:lnTo>
                  <a:pt x="8066166" y="1523999"/>
                </a:lnTo>
                <a:lnTo>
                  <a:pt x="8044486" y="1549399"/>
                </a:lnTo>
                <a:lnTo>
                  <a:pt x="8021792" y="1562099"/>
                </a:lnTo>
                <a:lnTo>
                  <a:pt x="7998095" y="1574799"/>
                </a:lnTo>
                <a:lnTo>
                  <a:pt x="7973404" y="1600199"/>
                </a:lnTo>
                <a:lnTo>
                  <a:pt x="7947729" y="1612899"/>
                </a:lnTo>
                <a:lnTo>
                  <a:pt x="7921079" y="1638299"/>
                </a:lnTo>
                <a:lnTo>
                  <a:pt x="7893465" y="1650999"/>
                </a:lnTo>
                <a:lnTo>
                  <a:pt x="7864894" y="1663699"/>
                </a:lnTo>
                <a:lnTo>
                  <a:pt x="7835378" y="1689099"/>
                </a:lnTo>
                <a:lnTo>
                  <a:pt x="7804926" y="1701799"/>
                </a:lnTo>
                <a:lnTo>
                  <a:pt x="7773547" y="1714499"/>
                </a:lnTo>
                <a:lnTo>
                  <a:pt x="7741251" y="1739899"/>
                </a:lnTo>
                <a:lnTo>
                  <a:pt x="7708049" y="1752599"/>
                </a:lnTo>
                <a:lnTo>
                  <a:pt x="7638959" y="1777999"/>
                </a:lnTo>
                <a:lnTo>
                  <a:pt x="7603092" y="1803399"/>
                </a:lnTo>
                <a:lnTo>
                  <a:pt x="7528761" y="1828799"/>
                </a:lnTo>
                <a:lnTo>
                  <a:pt x="7451033" y="1854199"/>
                </a:lnTo>
                <a:lnTo>
                  <a:pt x="7410918" y="1879599"/>
                </a:lnTo>
                <a:lnTo>
                  <a:pt x="7369983" y="1892299"/>
                </a:lnTo>
                <a:lnTo>
                  <a:pt x="7242349" y="1930399"/>
                </a:lnTo>
                <a:lnTo>
                  <a:pt x="7107676" y="1968499"/>
                </a:lnTo>
                <a:lnTo>
                  <a:pt x="7061266" y="1993899"/>
                </a:lnTo>
                <a:lnTo>
                  <a:pt x="6818252" y="2057399"/>
                </a:lnTo>
                <a:close/>
              </a:path>
              <a:path w="8273415" h="2324100">
                <a:moveTo>
                  <a:pt x="6393764" y="2146299"/>
                </a:moveTo>
                <a:lnTo>
                  <a:pt x="1879023" y="2146299"/>
                </a:lnTo>
                <a:lnTo>
                  <a:pt x="1556676" y="2070099"/>
                </a:lnTo>
                <a:lnTo>
                  <a:pt x="1505263" y="2057399"/>
                </a:lnTo>
                <a:lnTo>
                  <a:pt x="6767524" y="2057399"/>
                </a:lnTo>
                <a:lnTo>
                  <a:pt x="6716111" y="2070099"/>
                </a:lnTo>
                <a:lnTo>
                  <a:pt x="6393764" y="2146299"/>
                </a:lnTo>
                <a:close/>
              </a:path>
              <a:path w="8273415" h="2324100">
                <a:moveTo>
                  <a:pt x="6166368" y="2184399"/>
                </a:moveTo>
                <a:lnTo>
                  <a:pt x="2106419" y="2184399"/>
                </a:lnTo>
                <a:lnTo>
                  <a:pt x="1934968" y="2146299"/>
                </a:lnTo>
                <a:lnTo>
                  <a:pt x="6337818" y="2146299"/>
                </a:lnTo>
                <a:lnTo>
                  <a:pt x="6166368" y="2184399"/>
                </a:lnTo>
                <a:close/>
              </a:path>
              <a:path w="8273415" h="2324100">
                <a:moveTo>
                  <a:pt x="5989697" y="2209799"/>
                </a:moveTo>
                <a:lnTo>
                  <a:pt x="2283090" y="2209799"/>
                </a:lnTo>
                <a:lnTo>
                  <a:pt x="2164742" y="2184399"/>
                </a:lnTo>
                <a:lnTo>
                  <a:pt x="6108044" y="2184399"/>
                </a:lnTo>
                <a:lnTo>
                  <a:pt x="5989697" y="2209799"/>
                </a:lnTo>
                <a:close/>
              </a:path>
              <a:path w="8273415" h="2324100">
                <a:moveTo>
                  <a:pt x="5808066" y="2235199"/>
                </a:moveTo>
                <a:lnTo>
                  <a:pt x="2464721" y="2235199"/>
                </a:lnTo>
                <a:lnTo>
                  <a:pt x="2343095" y="2209799"/>
                </a:lnTo>
                <a:lnTo>
                  <a:pt x="5929691" y="2209799"/>
                </a:lnTo>
                <a:lnTo>
                  <a:pt x="5808066" y="2235199"/>
                </a:lnTo>
                <a:close/>
              </a:path>
              <a:path w="8273415" h="2324100">
                <a:moveTo>
                  <a:pt x="5684351" y="2247899"/>
                </a:moveTo>
                <a:lnTo>
                  <a:pt x="2588435" y="2247899"/>
                </a:lnTo>
                <a:lnTo>
                  <a:pt x="2526322" y="2235199"/>
                </a:lnTo>
                <a:lnTo>
                  <a:pt x="5746464" y="2235199"/>
                </a:lnTo>
                <a:lnTo>
                  <a:pt x="5684351" y="2247899"/>
                </a:lnTo>
                <a:close/>
              </a:path>
              <a:path w="8273415" h="2324100">
                <a:moveTo>
                  <a:pt x="5558624" y="2260599"/>
                </a:moveTo>
                <a:lnTo>
                  <a:pt x="2714162" y="2260599"/>
                </a:lnTo>
                <a:lnTo>
                  <a:pt x="2651052" y="2247899"/>
                </a:lnTo>
                <a:lnTo>
                  <a:pt x="5621734" y="2247899"/>
                </a:lnTo>
                <a:lnTo>
                  <a:pt x="5558624" y="2260599"/>
                </a:lnTo>
                <a:close/>
              </a:path>
              <a:path w="8273415" h="2324100">
                <a:moveTo>
                  <a:pt x="5430963" y="2273299"/>
                </a:moveTo>
                <a:lnTo>
                  <a:pt x="2841824" y="2273299"/>
                </a:lnTo>
                <a:lnTo>
                  <a:pt x="2777756" y="2260599"/>
                </a:lnTo>
                <a:lnTo>
                  <a:pt x="5495030" y="2260599"/>
                </a:lnTo>
                <a:lnTo>
                  <a:pt x="5430963" y="2273299"/>
                </a:lnTo>
                <a:close/>
              </a:path>
              <a:path w="8273415" h="2324100">
                <a:moveTo>
                  <a:pt x="5301443" y="2285999"/>
                </a:moveTo>
                <a:lnTo>
                  <a:pt x="2971343" y="2285999"/>
                </a:lnTo>
                <a:lnTo>
                  <a:pt x="2906356" y="2273299"/>
                </a:lnTo>
                <a:lnTo>
                  <a:pt x="5366430" y="2273299"/>
                </a:lnTo>
                <a:lnTo>
                  <a:pt x="5301443" y="2285999"/>
                </a:lnTo>
                <a:close/>
              </a:path>
              <a:path w="8273415" h="2324100">
                <a:moveTo>
                  <a:pt x="5170142" y="2298699"/>
                </a:moveTo>
                <a:lnTo>
                  <a:pt x="3102644" y="2298699"/>
                </a:lnTo>
                <a:lnTo>
                  <a:pt x="3036775" y="2285999"/>
                </a:lnTo>
                <a:lnTo>
                  <a:pt x="5236010" y="2285999"/>
                </a:lnTo>
                <a:lnTo>
                  <a:pt x="5170142" y="2298699"/>
                </a:lnTo>
                <a:close/>
              </a:path>
              <a:path w="8273415" h="2324100">
                <a:moveTo>
                  <a:pt x="4970021" y="2311399"/>
                </a:moveTo>
                <a:lnTo>
                  <a:pt x="3302765" y="2311399"/>
                </a:lnTo>
                <a:lnTo>
                  <a:pt x="3235648" y="2298699"/>
                </a:lnTo>
                <a:lnTo>
                  <a:pt x="5037138" y="2298699"/>
                </a:lnTo>
                <a:lnTo>
                  <a:pt x="4970021" y="2311399"/>
                </a:lnTo>
                <a:close/>
              </a:path>
              <a:path w="8273415" h="2324100">
                <a:moveTo>
                  <a:pt x="4697677" y="2324099"/>
                </a:moveTo>
                <a:lnTo>
                  <a:pt x="3575109" y="2324099"/>
                </a:lnTo>
                <a:lnTo>
                  <a:pt x="3506461" y="2311399"/>
                </a:lnTo>
                <a:lnTo>
                  <a:pt x="4766325" y="2311399"/>
                </a:lnTo>
                <a:lnTo>
                  <a:pt x="4697677" y="2324099"/>
                </a:lnTo>
                <a:close/>
              </a:path>
            </a:pathLst>
          </a:custGeom>
          <a:solidFill>
            <a:srgbClr val="FFFFFF"/>
          </a:solidFill>
        </p:spPr>
        <p:txBody>
          <a:bodyPr wrap="square" lIns="0" tIns="0" rIns="0" bIns="0" rtlCol="0"/>
          <a:lstStyle/>
          <a:p>
            <a:endParaRPr dirty="0"/>
          </a:p>
        </p:txBody>
      </p:sp>
      <p:sp>
        <p:nvSpPr>
          <p:cNvPr id="8" name="object 8"/>
          <p:cNvSpPr txBox="1"/>
          <p:nvPr/>
        </p:nvSpPr>
        <p:spPr>
          <a:xfrm>
            <a:off x="2093781" y="1582366"/>
            <a:ext cx="3914775" cy="482600"/>
          </a:xfrm>
          <a:prstGeom prst="rect">
            <a:avLst/>
          </a:prstGeom>
        </p:spPr>
        <p:txBody>
          <a:bodyPr vert="horz" wrap="square" lIns="0" tIns="12700" rIns="0" bIns="0" rtlCol="0">
            <a:spAutoFit/>
          </a:bodyPr>
          <a:lstStyle/>
          <a:p>
            <a:pPr marL="12700">
              <a:lnSpc>
                <a:spcPct val="100000"/>
              </a:lnSpc>
              <a:spcBef>
                <a:spcPts val="100"/>
              </a:spcBef>
            </a:pPr>
            <a:r>
              <a:rPr sz="3000" spc="60" dirty="0">
                <a:latin typeface="Cambria"/>
                <a:cs typeface="Cambria"/>
              </a:rPr>
              <a:t>Customer</a:t>
            </a:r>
            <a:r>
              <a:rPr sz="3000" spc="-5" dirty="0">
                <a:latin typeface="Cambria"/>
                <a:cs typeface="Cambria"/>
              </a:rPr>
              <a:t> </a:t>
            </a:r>
            <a:r>
              <a:rPr sz="3000" spc="55" dirty="0">
                <a:latin typeface="Cambria"/>
                <a:cs typeface="Cambria"/>
              </a:rPr>
              <a:t>Unreachable</a:t>
            </a:r>
            <a:endParaRPr sz="3000" dirty="0">
              <a:latin typeface="Cambria"/>
              <a:cs typeface="Cambria"/>
            </a:endParaRPr>
          </a:p>
        </p:txBody>
      </p:sp>
      <p:sp>
        <p:nvSpPr>
          <p:cNvPr id="9" name="object 9"/>
          <p:cNvSpPr txBox="1"/>
          <p:nvPr/>
        </p:nvSpPr>
        <p:spPr>
          <a:xfrm>
            <a:off x="439532" y="2169106"/>
            <a:ext cx="7605395" cy="977900"/>
          </a:xfrm>
          <a:prstGeom prst="rect">
            <a:avLst/>
          </a:prstGeom>
        </p:spPr>
        <p:txBody>
          <a:bodyPr vert="horz" wrap="square" lIns="0" tIns="12700" rIns="0" bIns="0" rtlCol="0">
            <a:spAutoFit/>
          </a:bodyPr>
          <a:lstStyle/>
          <a:p>
            <a:pPr marL="2228215" marR="5080" indent="-2216150">
              <a:lnSpc>
                <a:spcPct val="115700"/>
              </a:lnSpc>
              <a:spcBef>
                <a:spcPts val="100"/>
              </a:spcBef>
            </a:pPr>
            <a:r>
              <a:rPr sz="2700" spc="-10" dirty="0">
                <a:latin typeface="Verdana"/>
                <a:cs typeface="Verdana"/>
              </a:rPr>
              <a:t>When</a:t>
            </a:r>
            <a:r>
              <a:rPr sz="2700" spc="-165" dirty="0">
                <a:latin typeface="Verdana"/>
                <a:cs typeface="Verdana"/>
              </a:rPr>
              <a:t> </a:t>
            </a:r>
            <a:r>
              <a:rPr sz="2700" dirty="0">
                <a:latin typeface="Verdana"/>
                <a:cs typeface="Verdana"/>
              </a:rPr>
              <a:t>we</a:t>
            </a:r>
            <a:r>
              <a:rPr sz="2700" spc="-165" dirty="0">
                <a:latin typeface="Verdana"/>
                <a:cs typeface="Verdana"/>
              </a:rPr>
              <a:t> </a:t>
            </a:r>
            <a:r>
              <a:rPr sz="2700" spc="-140" dirty="0">
                <a:latin typeface="Verdana"/>
                <a:cs typeface="Verdana"/>
              </a:rPr>
              <a:t>try</a:t>
            </a:r>
            <a:r>
              <a:rPr sz="2700" spc="-165" dirty="0">
                <a:latin typeface="Verdana"/>
                <a:cs typeface="Verdana"/>
              </a:rPr>
              <a:t> </a:t>
            </a:r>
            <a:r>
              <a:rPr sz="2700" spc="-20" dirty="0">
                <a:latin typeface="Verdana"/>
                <a:cs typeface="Verdana"/>
              </a:rPr>
              <a:t>to</a:t>
            </a:r>
            <a:r>
              <a:rPr sz="2700" spc="-160" dirty="0">
                <a:latin typeface="Verdana"/>
                <a:cs typeface="Verdana"/>
              </a:rPr>
              <a:t> </a:t>
            </a:r>
            <a:r>
              <a:rPr sz="2700" dirty="0">
                <a:latin typeface="Verdana"/>
                <a:cs typeface="Verdana"/>
              </a:rPr>
              <a:t>call</a:t>
            </a:r>
            <a:r>
              <a:rPr sz="2700" spc="-165" dirty="0">
                <a:latin typeface="Verdana"/>
                <a:cs typeface="Verdana"/>
              </a:rPr>
              <a:t> </a:t>
            </a:r>
            <a:r>
              <a:rPr sz="2700" spc="-70" dirty="0">
                <a:latin typeface="Verdana"/>
                <a:cs typeface="Verdana"/>
              </a:rPr>
              <a:t>the</a:t>
            </a:r>
            <a:r>
              <a:rPr sz="2700" spc="-165" dirty="0">
                <a:latin typeface="Verdana"/>
                <a:cs typeface="Verdana"/>
              </a:rPr>
              <a:t> </a:t>
            </a:r>
            <a:r>
              <a:rPr sz="2700" spc="-30" dirty="0">
                <a:latin typeface="Verdana"/>
                <a:cs typeface="Verdana"/>
              </a:rPr>
              <a:t>customer</a:t>
            </a:r>
            <a:r>
              <a:rPr sz="2700" spc="-160" dirty="0">
                <a:latin typeface="Verdana"/>
                <a:cs typeface="Verdana"/>
              </a:rPr>
              <a:t> </a:t>
            </a:r>
            <a:r>
              <a:rPr sz="2700" spc="50" dirty="0">
                <a:latin typeface="Verdana"/>
                <a:cs typeface="Verdana"/>
              </a:rPr>
              <a:t>3</a:t>
            </a:r>
            <a:r>
              <a:rPr sz="2700" spc="-165" dirty="0">
                <a:latin typeface="Verdana"/>
                <a:cs typeface="Verdana"/>
              </a:rPr>
              <a:t> </a:t>
            </a:r>
            <a:r>
              <a:rPr sz="2700" spc="-60" dirty="0">
                <a:latin typeface="Verdana"/>
                <a:cs typeface="Verdana"/>
              </a:rPr>
              <a:t>times</a:t>
            </a:r>
            <a:r>
              <a:rPr sz="2700" spc="-165" dirty="0">
                <a:latin typeface="Verdana"/>
                <a:cs typeface="Verdana"/>
              </a:rPr>
              <a:t> </a:t>
            </a:r>
            <a:r>
              <a:rPr sz="2700" spc="-25" dirty="0">
                <a:latin typeface="Verdana"/>
                <a:cs typeface="Verdana"/>
              </a:rPr>
              <a:t>and </a:t>
            </a:r>
            <a:r>
              <a:rPr sz="2700" spc="-75" dirty="0">
                <a:latin typeface="Verdana"/>
                <a:cs typeface="Verdana"/>
              </a:rPr>
              <a:t>there</a:t>
            </a:r>
            <a:r>
              <a:rPr sz="2700" spc="-195" dirty="0">
                <a:latin typeface="Verdana"/>
                <a:cs typeface="Verdana"/>
              </a:rPr>
              <a:t> </a:t>
            </a:r>
            <a:r>
              <a:rPr sz="2700" dirty="0">
                <a:latin typeface="Verdana"/>
                <a:cs typeface="Verdana"/>
              </a:rPr>
              <a:t>is</a:t>
            </a:r>
            <a:r>
              <a:rPr sz="2700" spc="-195" dirty="0">
                <a:latin typeface="Verdana"/>
                <a:cs typeface="Verdana"/>
              </a:rPr>
              <a:t> </a:t>
            </a:r>
            <a:r>
              <a:rPr sz="2700" spc="-50" dirty="0">
                <a:latin typeface="Verdana"/>
                <a:cs typeface="Verdana"/>
              </a:rPr>
              <a:t>no</a:t>
            </a:r>
            <a:r>
              <a:rPr sz="2700" spc="-190" dirty="0">
                <a:latin typeface="Verdana"/>
                <a:cs typeface="Verdana"/>
              </a:rPr>
              <a:t> </a:t>
            </a:r>
            <a:r>
              <a:rPr sz="2700" spc="-10" dirty="0">
                <a:latin typeface="Verdana"/>
                <a:cs typeface="Verdana"/>
              </a:rPr>
              <a:t>answer</a:t>
            </a:r>
            <a:endParaRPr sz="2700" dirty="0">
              <a:latin typeface="Verdana"/>
              <a:cs typeface="Verdana"/>
            </a:endParaRPr>
          </a:p>
        </p:txBody>
      </p:sp>
      <p:sp>
        <p:nvSpPr>
          <p:cNvPr id="10" name="object 10"/>
          <p:cNvSpPr txBox="1"/>
          <p:nvPr/>
        </p:nvSpPr>
        <p:spPr>
          <a:xfrm>
            <a:off x="13239222" y="1517759"/>
            <a:ext cx="1529715" cy="482600"/>
          </a:xfrm>
          <a:prstGeom prst="rect">
            <a:avLst/>
          </a:prstGeom>
        </p:spPr>
        <p:txBody>
          <a:bodyPr vert="horz" wrap="square" lIns="0" tIns="12700" rIns="0" bIns="0" rtlCol="0">
            <a:spAutoFit/>
          </a:bodyPr>
          <a:lstStyle/>
          <a:p>
            <a:pPr marL="12700">
              <a:lnSpc>
                <a:spcPct val="100000"/>
              </a:lnSpc>
              <a:spcBef>
                <a:spcPts val="100"/>
              </a:spcBef>
            </a:pPr>
            <a:r>
              <a:rPr sz="3000" dirty="0">
                <a:latin typeface="Cambria"/>
                <a:cs typeface="Cambria"/>
              </a:rPr>
              <a:t>Re-</a:t>
            </a:r>
            <a:r>
              <a:rPr sz="3000" spc="-10" dirty="0">
                <a:latin typeface="Cambria"/>
                <a:cs typeface="Cambria"/>
              </a:rPr>
              <a:t>order</a:t>
            </a:r>
            <a:endParaRPr sz="3000" dirty="0">
              <a:latin typeface="Cambria"/>
              <a:cs typeface="Cambria"/>
            </a:endParaRPr>
          </a:p>
        </p:txBody>
      </p:sp>
      <p:sp>
        <p:nvSpPr>
          <p:cNvPr id="11" name="object 11"/>
          <p:cNvSpPr txBox="1"/>
          <p:nvPr/>
        </p:nvSpPr>
        <p:spPr>
          <a:xfrm>
            <a:off x="10252901" y="2178280"/>
            <a:ext cx="7186930" cy="1290955"/>
          </a:xfrm>
          <a:prstGeom prst="rect">
            <a:avLst/>
          </a:prstGeom>
        </p:spPr>
        <p:txBody>
          <a:bodyPr vert="horz" wrap="square" lIns="0" tIns="12700" rIns="0" bIns="0" rtlCol="0">
            <a:spAutoFit/>
          </a:bodyPr>
          <a:lstStyle/>
          <a:p>
            <a:pPr marL="1939925" marR="5080" indent="-1927860">
              <a:lnSpc>
                <a:spcPct val="115300"/>
              </a:lnSpc>
              <a:spcBef>
                <a:spcPts val="100"/>
              </a:spcBef>
            </a:pPr>
            <a:r>
              <a:rPr sz="2400" spc="-10" dirty="0">
                <a:latin typeface="Verdana"/>
                <a:cs typeface="Verdana"/>
              </a:rPr>
              <a:t>When</a:t>
            </a:r>
            <a:r>
              <a:rPr sz="2400" spc="-155" dirty="0">
                <a:latin typeface="Verdana"/>
                <a:cs typeface="Verdana"/>
              </a:rPr>
              <a:t> </a:t>
            </a:r>
            <a:r>
              <a:rPr sz="2400" spc="-65" dirty="0">
                <a:latin typeface="Verdana"/>
                <a:cs typeface="Verdana"/>
              </a:rPr>
              <a:t>the</a:t>
            </a:r>
            <a:r>
              <a:rPr sz="2400" spc="-155" dirty="0">
                <a:latin typeface="Verdana"/>
                <a:cs typeface="Verdana"/>
              </a:rPr>
              <a:t> </a:t>
            </a:r>
            <a:r>
              <a:rPr sz="2400" spc="-45" dirty="0">
                <a:latin typeface="Verdana"/>
                <a:cs typeface="Verdana"/>
              </a:rPr>
              <a:t>cust</a:t>
            </a:r>
            <a:r>
              <a:rPr lang="en-US" sz="2400" spc="-45" dirty="0">
                <a:latin typeface="Verdana"/>
                <a:cs typeface="Verdana"/>
              </a:rPr>
              <a:t>o</a:t>
            </a:r>
            <a:r>
              <a:rPr sz="2400" spc="-45" dirty="0">
                <a:latin typeface="Verdana"/>
                <a:cs typeface="Verdana"/>
              </a:rPr>
              <a:t>mer</a:t>
            </a:r>
            <a:r>
              <a:rPr sz="2400" spc="-150" dirty="0">
                <a:latin typeface="Verdana"/>
                <a:cs typeface="Verdana"/>
              </a:rPr>
              <a:t> </a:t>
            </a:r>
            <a:r>
              <a:rPr sz="2400" spc="-45" dirty="0">
                <a:latin typeface="Verdana"/>
                <a:cs typeface="Verdana"/>
              </a:rPr>
              <a:t>clarif</a:t>
            </a:r>
            <a:r>
              <a:rPr lang="en-US" sz="2400" spc="-45" dirty="0">
                <a:latin typeface="Verdana"/>
                <a:cs typeface="Verdana"/>
              </a:rPr>
              <a:t>ies</a:t>
            </a:r>
            <a:r>
              <a:rPr sz="2400" spc="-155" dirty="0">
                <a:latin typeface="Verdana"/>
                <a:cs typeface="Verdana"/>
              </a:rPr>
              <a:t> </a:t>
            </a:r>
            <a:r>
              <a:rPr sz="2400" spc="-110" dirty="0">
                <a:latin typeface="Verdana"/>
                <a:cs typeface="Verdana"/>
              </a:rPr>
              <a:t>that</a:t>
            </a:r>
            <a:r>
              <a:rPr sz="2400" spc="-155" dirty="0">
                <a:latin typeface="Verdana"/>
                <a:cs typeface="Verdana"/>
              </a:rPr>
              <a:t> </a:t>
            </a:r>
            <a:r>
              <a:rPr lang="en-US" sz="2400" spc="-155" dirty="0">
                <a:latin typeface="Verdana"/>
                <a:cs typeface="Verdana"/>
              </a:rPr>
              <a:t>they </a:t>
            </a:r>
            <a:r>
              <a:rPr sz="2400" spc="-45" dirty="0">
                <a:latin typeface="Verdana"/>
                <a:cs typeface="Verdana"/>
              </a:rPr>
              <a:t>still</a:t>
            </a:r>
            <a:r>
              <a:rPr sz="2400" spc="-155" dirty="0">
                <a:latin typeface="Verdana"/>
                <a:cs typeface="Verdana"/>
              </a:rPr>
              <a:t> </a:t>
            </a:r>
            <a:r>
              <a:rPr sz="2400" spc="-105" dirty="0">
                <a:latin typeface="Verdana"/>
                <a:cs typeface="Verdana"/>
              </a:rPr>
              <a:t>want</a:t>
            </a:r>
            <a:r>
              <a:rPr sz="2400" spc="-155" dirty="0">
                <a:latin typeface="Verdana"/>
                <a:cs typeface="Verdana"/>
              </a:rPr>
              <a:t> </a:t>
            </a:r>
            <a:r>
              <a:rPr sz="2400" spc="-25" dirty="0">
                <a:latin typeface="Verdana"/>
                <a:cs typeface="Verdana"/>
              </a:rPr>
              <a:t>the </a:t>
            </a:r>
            <a:r>
              <a:rPr sz="2400" spc="-60" dirty="0">
                <a:latin typeface="Verdana"/>
                <a:cs typeface="Verdana"/>
              </a:rPr>
              <a:t>order</a:t>
            </a:r>
            <a:r>
              <a:rPr sz="2400" spc="-160" dirty="0">
                <a:latin typeface="Verdana"/>
                <a:cs typeface="Verdana"/>
              </a:rPr>
              <a:t> </a:t>
            </a:r>
            <a:r>
              <a:rPr sz="2400" spc="-105" dirty="0">
                <a:latin typeface="Verdana"/>
                <a:cs typeface="Verdana"/>
              </a:rPr>
              <a:t>with</a:t>
            </a:r>
            <a:r>
              <a:rPr sz="2400" spc="-155" dirty="0">
                <a:latin typeface="Verdana"/>
                <a:cs typeface="Verdana"/>
              </a:rPr>
              <a:t> </a:t>
            </a:r>
            <a:r>
              <a:rPr sz="2400" spc="-40" dirty="0">
                <a:latin typeface="Verdana"/>
                <a:cs typeface="Verdana"/>
              </a:rPr>
              <a:t>same</a:t>
            </a:r>
            <a:r>
              <a:rPr sz="2400" spc="-155" dirty="0">
                <a:latin typeface="Verdana"/>
                <a:cs typeface="Verdana"/>
              </a:rPr>
              <a:t> </a:t>
            </a:r>
            <a:r>
              <a:rPr sz="2400" spc="-10" dirty="0">
                <a:latin typeface="Verdana"/>
                <a:cs typeface="Verdana"/>
              </a:rPr>
              <a:t>offer.</a:t>
            </a:r>
            <a:endParaRPr sz="2400" dirty="0">
              <a:latin typeface="Verdana"/>
              <a:cs typeface="Verdana"/>
            </a:endParaRPr>
          </a:p>
          <a:p>
            <a:pPr marL="171450">
              <a:lnSpc>
                <a:spcPct val="100000"/>
              </a:lnSpc>
              <a:spcBef>
                <a:spcPts val="440"/>
              </a:spcBef>
            </a:pPr>
            <a:r>
              <a:rPr sz="2400" spc="-35" dirty="0">
                <a:latin typeface="Verdana"/>
                <a:cs typeface="Verdana"/>
              </a:rPr>
              <a:t>Note</a:t>
            </a:r>
            <a:r>
              <a:rPr sz="2400" spc="-165" dirty="0">
                <a:latin typeface="Verdana"/>
                <a:cs typeface="Verdana"/>
              </a:rPr>
              <a:t> </a:t>
            </a:r>
            <a:r>
              <a:rPr sz="2400" spc="-610" dirty="0">
                <a:latin typeface="Verdana"/>
                <a:cs typeface="Verdana"/>
              </a:rPr>
              <a:t>:</a:t>
            </a:r>
            <a:r>
              <a:rPr sz="2400" spc="-160" dirty="0">
                <a:latin typeface="Verdana"/>
                <a:cs typeface="Verdana"/>
              </a:rPr>
              <a:t> </a:t>
            </a:r>
            <a:r>
              <a:rPr sz="2400" spc="-45" dirty="0">
                <a:latin typeface="Verdana"/>
                <a:cs typeface="Verdana"/>
              </a:rPr>
              <a:t>Agent</a:t>
            </a:r>
            <a:r>
              <a:rPr sz="2400" spc="-160" dirty="0">
                <a:latin typeface="Verdana"/>
                <a:cs typeface="Verdana"/>
              </a:rPr>
              <a:t> </a:t>
            </a:r>
            <a:r>
              <a:rPr sz="2400" spc="-105" dirty="0">
                <a:latin typeface="Verdana"/>
                <a:cs typeface="Verdana"/>
              </a:rPr>
              <a:t>must</a:t>
            </a:r>
            <a:r>
              <a:rPr sz="2400" spc="-165" dirty="0">
                <a:latin typeface="Verdana"/>
                <a:cs typeface="Verdana"/>
              </a:rPr>
              <a:t> </a:t>
            </a:r>
            <a:r>
              <a:rPr sz="2400" spc="-75" dirty="0">
                <a:latin typeface="Verdana"/>
                <a:cs typeface="Verdana"/>
              </a:rPr>
              <a:t>write</a:t>
            </a:r>
            <a:r>
              <a:rPr sz="2400" spc="-160" dirty="0">
                <a:latin typeface="Verdana"/>
                <a:cs typeface="Verdana"/>
              </a:rPr>
              <a:t> </a:t>
            </a:r>
            <a:r>
              <a:rPr sz="2400" spc="-65" dirty="0">
                <a:latin typeface="Verdana"/>
                <a:cs typeface="Verdana"/>
              </a:rPr>
              <a:t>the</a:t>
            </a:r>
            <a:r>
              <a:rPr sz="2400" spc="-160" dirty="0">
                <a:latin typeface="Verdana"/>
                <a:cs typeface="Verdana"/>
              </a:rPr>
              <a:t> </a:t>
            </a:r>
            <a:r>
              <a:rPr sz="2400" spc="-40" dirty="0">
                <a:latin typeface="Verdana"/>
                <a:cs typeface="Verdana"/>
              </a:rPr>
              <a:t>new</a:t>
            </a:r>
            <a:r>
              <a:rPr sz="2400" spc="-165" dirty="0">
                <a:latin typeface="Verdana"/>
                <a:cs typeface="Verdana"/>
              </a:rPr>
              <a:t> </a:t>
            </a:r>
            <a:r>
              <a:rPr sz="2400" spc="-60" dirty="0">
                <a:latin typeface="Verdana"/>
                <a:cs typeface="Verdana"/>
              </a:rPr>
              <a:t>order</a:t>
            </a:r>
            <a:r>
              <a:rPr sz="2400" spc="-160" dirty="0">
                <a:latin typeface="Verdana"/>
                <a:cs typeface="Verdana"/>
              </a:rPr>
              <a:t> </a:t>
            </a:r>
            <a:r>
              <a:rPr sz="2400" spc="-10" dirty="0">
                <a:latin typeface="Verdana"/>
                <a:cs typeface="Verdana"/>
              </a:rPr>
              <a:t>number</a:t>
            </a:r>
            <a:endParaRPr sz="2400" dirty="0">
              <a:latin typeface="Verdana"/>
              <a:cs typeface="Verdana"/>
            </a:endParaRPr>
          </a:p>
        </p:txBody>
      </p:sp>
      <p:sp>
        <p:nvSpPr>
          <p:cNvPr id="12" name="object 12"/>
          <p:cNvSpPr txBox="1"/>
          <p:nvPr/>
        </p:nvSpPr>
        <p:spPr>
          <a:xfrm>
            <a:off x="767829" y="3981783"/>
            <a:ext cx="6649720" cy="2542540"/>
          </a:xfrm>
          <a:prstGeom prst="rect">
            <a:avLst/>
          </a:prstGeom>
        </p:spPr>
        <p:txBody>
          <a:bodyPr vert="horz" wrap="square" lIns="0" tIns="128270" rIns="0" bIns="0" rtlCol="0">
            <a:spAutoFit/>
          </a:bodyPr>
          <a:lstStyle/>
          <a:p>
            <a:pPr algn="ctr">
              <a:lnSpc>
                <a:spcPct val="100000"/>
              </a:lnSpc>
              <a:spcBef>
                <a:spcPts val="1010"/>
              </a:spcBef>
            </a:pPr>
            <a:r>
              <a:rPr sz="3000" spc="40" dirty="0">
                <a:latin typeface="Cambria"/>
                <a:cs typeface="Cambria"/>
              </a:rPr>
              <a:t>Duplicate:</a:t>
            </a:r>
            <a:endParaRPr sz="3000" dirty="0">
              <a:latin typeface="Cambria"/>
              <a:cs typeface="Cambria"/>
            </a:endParaRPr>
          </a:p>
          <a:p>
            <a:pPr marL="12065" marR="5080" indent="-635" algn="ctr">
              <a:lnSpc>
                <a:spcPct val="115700"/>
              </a:lnSpc>
              <a:spcBef>
                <a:spcPts val="305"/>
              </a:spcBef>
            </a:pPr>
            <a:r>
              <a:rPr sz="2700" spc="-10" dirty="0">
                <a:latin typeface="Verdana"/>
                <a:cs typeface="Verdana"/>
              </a:rPr>
              <a:t>When</a:t>
            </a:r>
            <a:r>
              <a:rPr sz="2700" spc="-195" dirty="0">
                <a:latin typeface="Verdana"/>
                <a:cs typeface="Verdana"/>
              </a:rPr>
              <a:t> </a:t>
            </a:r>
            <a:r>
              <a:rPr sz="2700" spc="-70" dirty="0">
                <a:latin typeface="Verdana"/>
                <a:cs typeface="Verdana"/>
              </a:rPr>
              <a:t>the</a:t>
            </a:r>
            <a:r>
              <a:rPr sz="2700" spc="-190" dirty="0">
                <a:latin typeface="Verdana"/>
                <a:cs typeface="Verdana"/>
              </a:rPr>
              <a:t> </a:t>
            </a:r>
            <a:r>
              <a:rPr sz="2700" spc="-30" dirty="0">
                <a:latin typeface="Verdana"/>
                <a:cs typeface="Verdana"/>
              </a:rPr>
              <a:t>customer</a:t>
            </a:r>
            <a:r>
              <a:rPr sz="2700" spc="-190" dirty="0">
                <a:latin typeface="Verdana"/>
                <a:cs typeface="Verdana"/>
              </a:rPr>
              <a:t> </a:t>
            </a:r>
            <a:r>
              <a:rPr sz="2700" spc="-60" dirty="0">
                <a:latin typeface="Verdana"/>
                <a:cs typeface="Verdana"/>
              </a:rPr>
              <a:t>already</a:t>
            </a:r>
            <a:r>
              <a:rPr sz="2700" spc="-190" dirty="0">
                <a:latin typeface="Verdana"/>
                <a:cs typeface="Verdana"/>
              </a:rPr>
              <a:t> </a:t>
            </a:r>
            <a:r>
              <a:rPr sz="2700" spc="-10" dirty="0">
                <a:latin typeface="Verdana"/>
                <a:cs typeface="Verdana"/>
              </a:rPr>
              <a:t>placed </a:t>
            </a:r>
            <a:r>
              <a:rPr sz="2700" spc="-85" dirty="0">
                <a:latin typeface="Verdana"/>
                <a:cs typeface="Verdana"/>
              </a:rPr>
              <a:t>another</a:t>
            </a:r>
            <a:r>
              <a:rPr sz="2700" spc="-175" dirty="0">
                <a:latin typeface="Verdana"/>
                <a:cs typeface="Verdana"/>
              </a:rPr>
              <a:t> </a:t>
            </a:r>
            <a:r>
              <a:rPr sz="2700" spc="-65" dirty="0">
                <a:latin typeface="Verdana"/>
                <a:cs typeface="Verdana"/>
              </a:rPr>
              <a:t>order</a:t>
            </a:r>
            <a:r>
              <a:rPr sz="2700" spc="-175" dirty="0">
                <a:latin typeface="Verdana"/>
                <a:cs typeface="Verdana"/>
              </a:rPr>
              <a:t> </a:t>
            </a:r>
            <a:r>
              <a:rPr sz="2700" spc="-85" dirty="0">
                <a:latin typeface="Verdana"/>
                <a:cs typeface="Verdana"/>
              </a:rPr>
              <a:t>but</a:t>
            </a:r>
            <a:r>
              <a:rPr sz="2700" spc="-175" dirty="0">
                <a:latin typeface="Verdana"/>
                <a:cs typeface="Verdana"/>
              </a:rPr>
              <a:t> </a:t>
            </a:r>
            <a:r>
              <a:rPr sz="2700" spc="-30" dirty="0">
                <a:latin typeface="Verdana"/>
                <a:cs typeface="Verdana"/>
              </a:rPr>
              <a:t>edit</a:t>
            </a:r>
            <a:r>
              <a:rPr sz="2700" spc="-175" dirty="0">
                <a:latin typeface="Verdana"/>
                <a:cs typeface="Verdana"/>
              </a:rPr>
              <a:t> </a:t>
            </a:r>
            <a:r>
              <a:rPr sz="2700" dirty="0">
                <a:latin typeface="Verdana"/>
                <a:cs typeface="Verdana"/>
              </a:rPr>
              <a:t>some</a:t>
            </a:r>
            <a:r>
              <a:rPr sz="2700" spc="-175" dirty="0">
                <a:latin typeface="Verdana"/>
                <a:cs typeface="Verdana"/>
              </a:rPr>
              <a:t> </a:t>
            </a:r>
            <a:r>
              <a:rPr sz="2700" spc="-105" dirty="0">
                <a:latin typeface="Verdana"/>
                <a:cs typeface="Verdana"/>
              </a:rPr>
              <a:t>item</a:t>
            </a:r>
            <a:r>
              <a:rPr sz="2700" spc="-175" dirty="0">
                <a:latin typeface="Verdana"/>
                <a:cs typeface="Verdana"/>
              </a:rPr>
              <a:t> </a:t>
            </a:r>
            <a:r>
              <a:rPr sz="2700" spc="-50" dirty="0">
                <a:latin typeface="Verdana"/>
                <a:cs typeface="Verdana"/>
              </a:rPr>
              <a:t>or</a:t>
            </a:r>
            <a:r>
              <a:rPr sz="2700" spc="-175" dirty="0">
                <a:latin typeface="Verdana"/>
                <a:cs typeface="Verdana"/>
              </a:rPr>
              <a:t> </a:t>
            </a:r>
            <a:r>
              <a:rPr sz="2700" spc="-25" dirty="0">
                <a:latin typeface="Verdana"/>
                <a:cs typeface="Verdana"/>
              </a:rPr>
              <a:t>add </a:t>
            </a:r>
            <a:r>
              <a:rPr sz="2700" spc="-60" dirty="0">
                <a:latin typeface="Verdana"/>
                <a:cs typeface="Verdana"/>
              </a:rPr>
              <a:t>promo</a:t>
            </a:r>
            <a:r>
              <a:rPr sz="2700" spc="-160" dirty="0">
                <a:latin typeface="Verdana"/>
                <a:cs typeface="Verdana"/>
              </a:rPr>
              <a:t> </a:t>
            </a:r>
            <a:r>
              <a:rPr sz="2700" spc="-20" dirty="0">
                <a:latin typeface="Verdana"/>
                <a:cs typeface="Verdana"/>
              </a:rPr>
              <a:t>code.</a:t>
            </a:r>
            <a:endParaRPr sz="2700" dirty="0">
              <a:latin typeface="Verdana"/>
              <a:cs typeface="Verdana"/>
            </a:endParaRPr>
          </a:p>
          <a:p>
            <a:pPr marR="88265" algn="ctr">
              <a:lnSpc>
                <a:spcPct val="100000"/>
              </a:lnSpc>
              <a:spcBef>
                <a:spcPts val="509"/>
              </a:spcBef>
            </a:pPr>
            <a:r>
              <a:rPr sz="2700" spc="-165" dirty="0">
                <a:latin typeface="Verdana"/>
                <a:cs typeface="Verdana"/>
              </a:rPr>
              <a:t>Note:</a:t>
            </a:r>
            <a:r>
              <a:rPr sz="2700" spc="-150" dirty="0">
                <a:latin typeface="Verdana"/>
                <a:cs typeface="Verdana"/>
              </a:rPr>
              <a:t> </a:t>
            </a:r>
            <a:r>
              <a:rPr sz="2700" dirty="0">
                <a:latin typeface="Verdana"/>
                <a:cs typeface="Verdana"/>
              </a:rPr>
              <a:t>also</a:t>
            </a:r>
            <a:r>
              <a:rPr sz="2700" spc="-150" dirty="0">
                <a:latin typeface="Verdana"/>
                <a:cs typeface="Verdana"/>
              </a:rPr>
              <a:t> </a:t>
            </a:r>
            <a:r>
              <a:rPr sz="2700" spc="-80" dirty="0">
                <a:latin typeface="Verdana"/>
                <a:cs typeface="Verdana"/>
              </a:rPr>
              <a:t>write</a:t>
            </a:r>
            <a:r>
              <a:rPr sz="2700" spc="-150" dirty="0">
                <a:latin typeface="Verdana"/>
                <a:cs typeface="Verdana"/>
              </a:rPr>
              <a:t> </a:t>
            </a:r>
            <a:r>
              <a:rPr sz="2700" spc="-70" dirty="0">
                <a:latin typeface="Verdana"/>
                <a:cs typeface="Verdana"/>
              </a:rPr>
              <a:t>the</a:t>
            </a:r>
            <a:r>
              <a:rPr sz="2700" spc="-150" dirty="0">
                <a:latin typeface="Verdana"/>
                <a:cs typeface="Verdana"/>
              </a:rPr>
              <a:t> </a:t>
            </a:r>
            <a:r>
              <a:rPr sz="2700" spc="-65" dirty="0">
                <a:latin typeface="Verdana"/>
                <a:cs typeface="Verdana"/>
              </a:rPr>
              <a:t>order</a:t>
            </a:r>
            <a:r>
              <a:rPr sz="2700" spc="-150" dirty="0">
                <a:latin typeface="Verdana"/>
                <a:cs typeface="Verdana"/>
              </a:rPr>
              <a:t> </a:t>
            </a:r>
            <a:r>
              <a:rPr sz="2700" spc="-10" dirty="0">
                <a:latin typeface="Verdana"/>
                <a:cs typeface="Verdana"/>
              </a:rPr>
              <a:t>number</a:t>
            </a:r>
            <a:endParaRPr sz="2700" dirty="0">
              <a:latin typeface="Verdana"/>
              <a:cs typeface="Verdana"/>
            </a:endParaRPr>
          </a:p>
        </p:txBody>
      </p:sp>
      <p:sp>
        <p:nvSpPr>
          <p:cNvPr id="13" name="object 13"/>
          <p:cNvSpPr txBox="1"/>
          <p:nvPr/>
        </p:nvSpPr>
        <p:spPr>
          <a:xfrm>
            <a:off x="11319300" y="4218148"/>
            <a:ext cx="5739130" cy="2287270"/>
          </a:xfrm>
          <a:prstGeom prst="rect">
            <a:avLst/>
          </a:prstGeom>
        </p:spPr>
        <p:txBody>
          <a:bodyPr vert="horz" wrap="square" lIns="0" tIns="244475" rIns="0" bIns="0" rtlCol="0">
            <a:spAutoFit/>
          </a:bodyPr>
          <a:lstStyle/>
          <a:p>
            <a:pPr marR="379095" algn="ctr">
              <a:lnSpc>
                <a:spcPct val="100000"/>
              </a:lnSpc>
              <a:spcBef>
                <a:spcPts val="1925"/>
              </a:spcBef>
            </a:pPr>
            <a:r>
              <a:rPr sz="3000" dirty="0">
                <a:latin typeface="Cambria"/>
                <a:cs typeface="Cambria"/>
              </a:rPr>
              <a:t>Not</a:t>
            </a:r>
            <a:r>
              <a:rPr sz="3000" spc="-114" dirty="0">
                <a:latin typeface="Cambria"/>
                <a:cs typeface="Cambria"/>
              </a:rPr>
              <a:t> </a:t>
            </a:r>
            <a:r>
              <a:rPr sz="3000" spc="-10" dirty="0">
                <a:latin typeface="Cambria"/>
                <a:cs typeface="Cambria"/>
              </a:rPr>
              <a:t>interested</a:t>
            </a:r>
            <a:endParaRPr sz="3000" dirty="0">
              <a:latin typeface="Cambria"/>
              <a:cs typeface="Cambria"/>
            </a:endParaRPr>
          </a:p>
          <a:p>
            <a:pPr marL="12700" marR="5080" algn="ctr">
              <a:lnSpc>
                <a:spcPct val="115700"/>
              </a:lnSpc>
              <a:spcBef>
                <a:spcPts val="1130"/>
              </a:spcBef>
            </a:pPr>
            <a:r>
              <a:rPr sz="2700" spc="-240" dirty="0">
                <a:latin typeface="Verdana"/>
                <a:cs typeface="Verdana"/>
              </a:rPr>
              <a:t>If</a:t>
            </a:r>
            <a:r>
              <a:rPr sz="2700" spc="-180" dirty="0">
                <a:latin typeface="Verdana"/>
                <a:cs typeface="Verdana"/>
              </a:rPr>
              <a:t> </a:t>
            </a:r>
            <a:r>
              <a:rPr sz="2700" spc="-70" dirty="0">
                <a:latin typeface="Verdana"/>
                <a:cs typeface="Verdana"/>
              </a:rPr>
              <a:t>the</a:t>
            </a:r>
            <a:r>
              <a:rPr sz="2700" spc="-180" dirty="0">
                <a:latin typeface="Verdana"/>
                <a:cs typeface="Verdana"/>
              </a:rPr>
              <a:t> </a:t>
            </a:r>
            <a:r>
              <a:rPr sz="2700" spc="-30" dirty="0">
                <a:latin typeface="Verdana"/>
                <a:cs typeface="Verdana"/>
              </a:rPr>
              <a:t>customer</a:t>
            </a:r>
            <a:r>
              <a:rPr sz="2700" spc="-180" dirty="0">
                <a:latin typeface="Verdana"/>
                <a:cs typeface="Verdana"/>
              </a:rPr>
              <a:t> </a:t>
            </a:r>
            <a:r>
              <a:rPr sz="2700" spc="-65" dirty="0">
                <a:latin typeface="Verdana"/>
                <a:cs typeface="Verdana"/>
              </a:rPr>
              <a:t>has</a:t>
            </a:r>
            <a:r>
              <a:rPr sz="2700" spc="-175" dirty="0">
                <a:latin typeface="Verdana"/>
                <a:cs typeface="Verdana"/>
              </a:rPr>
              <a:t> </a:t>
            </a:r>
            <a:r>
              <a:rPr sz="2700" spc="-10" dirty="0">
                <a:latin typeface="Verdana"/>
                <a:cs typeface="Verdana"/>
              </a:rPr>
              <a:t>personal </a:t>
            </a:r>
            <a:r>
              <a:rPr sz="2700" spc="-20" dirty="0">
                <a:latin typeface="Verdana"/>
                <a:cs typeface="Verdana"/>
              </a:rPr>
              <a:t>circumstances</a:t>
            </a:r>
            <a:r>
              <a:rPr sz="2700" spc="-135" dirty="0">
                <a:latin typeface="Verdana"/>
                <a:cs typeface="Verdana"/>
              </a:rPr>
              <a:t> </a:t>
            </a:r>
            <a:r>
              <a:rPr sz="2700" spc="-50" dirty="0">
                <a:latin typeface="Verdana"/>
                <a:cs typeface="Verdana"/>
              </a:rPr>
              <a:t>or</a:t>
            </a:r>
            <a:r>
              <a:rPr sz="2700" spc="-135" dirty="0">
                <a:latin typeface="Verdana"/>
                <a:cs typeface="Verdana"/>
              </a:rPr>
              <a:t> </a:t>
            </a:r>
            <a:r>
              <a:rPr sz="2700" dirty="0">
                <a:latin typeface="Verdana"/>
                <a:cs typeface="Verdana"/>
              </a:rPr>
              <a:t>does</a:t>
            </a:r>
            <a:r>
              <a:rPr sz="2700" spc="-135" dirty="0">
                <a:latin typeface="Verdana"/>
                <a:cs typeface="Verdana"/>
              </a:rPr>
              <a:t> </a:t>
            </a:r>
            <a:r>
              <a:rPr sz="2700" spc="-85" dirty="0">
                <a:latin typeface="Verdana"/>
                <a:cs typeface="Verdana"/>
              </a:rPr>
              <a:t>not</a:t>
            </a:r>
            <a:r>
              <a:rPr sz="2700" spc="-130" dirty="0">
                <a:latin typeface="Verdana"/>
                <a:cs typeface="Verdana"/>
              </a:rPr>
              <a:t> </a:t>
            </a:r>
            <a:r>
              <a:rPr sz="2700" spc="-60" dirty="0">
                <a:latin typeface="Verdana"/>
                <a:cs typeface="Verdana"/>
              </a:rPr>
              <a:t>wish</a:t>
            </a:r>
            <a:r>
              <a:rPr sz="2700" spc="-135" dirty="0">
                <a:latin typeface="Verdana"/>
                <a:cs typeface="Verdana"/>
              </a:rPr>
              <a:t> </a:t>
            </a:r>
            <a:r>
              <a:rPr sz="2700" spc="-25" dirty="0">
                <a:latin typeface="Verdana"/>
                <a:cs typeface="Verdana"/>
              </a:rPr>
              <a:t>to </a:t>
            </a:r>
            <a:r>
              <a:rPr sz="2700" spc="-20" dirty="0">
                <a:latin typeface="Verdana"/>
                <a:cs typeface="Verdana"/>
              </a:rPr>
              <a:t>receive</a:t>
            </a:r>
            <a:r>
              <a:rPr sz="2700" spc="-180" dirty="0">
                <a:latin typeface="Verdana"/>
                <a:cs typeface="Verdana"/>
              </a:rPr>
              <a:t> </a:t>
            </a:r>
            <a:r>
              <a:rPr sz="2700" spc="-70" dirty="0">
                <a:latin typeface="Verdana"/>
                <a:cs typeface="Verdana"/>
              </a:rPr>
              <a:t>the</a:t>
            </a:r>
            <a:r>
              <a:rPr sz="2700" spc="-175" dirty="0">
                <a:latin typeface="Verdana"/>
                <a:cs typeface="Verdana"/>
              </a:rPr>
              <a:t> </a:t>
            </a:r>
            <a:r>
              <a:rPr sz="2700" spc="-65" dirty="0">
                <a:latin typeface="Verdana"/>
                <a:cs typeface="Verdana"/>
              </a:rPr>
              <a:t>order</a:t>
            </a:r>
            <a:r>
              <a:rPr sz="2700" spc="-175" dirty="0">
                <a:latin typeface="Verdana"/>
                <a:cs typeface="Verdana"/>
              </a:rPr>
              <a:t> </a:t>
            </a:r>
            <a:r>
              <a:rPr sz="2700" spc="-10" dirty="0">
                <a:latin typeface="Verdana"/>
                <a:cs typeface="Verdana"/>
              </a:rPr>
              <a:t>again.</a:t>
            </a:r>
            <a:endParaRPr sz="2700" dirty="0">
              <a:latin typeface="Verdana"/>
              <a:cs typeface="Verdana"/>
            </a:endParaRPr>
          </a:p>
        </p:txBody>
      </p:sp>
      <p:sp>
        <p:nvSpPr>
          <p:cNvPr id="14" name="object 14"/>
          <p:cNvSpPr txBox="1"/>
          <p:nvPr/>
        </p:nvSpPr>
        <p:spPr>
          <a:xfrm>
            <a:off x="5553359" y="7440435"/>
            <a:ext cx="7219315" cy="1776095"/>
          </a:xfrm>
          <a:prstGeom prst="rect">
            <a:avLst/>
          </a:prstGeom>
        </p:spPr>
        <p:txBody>
          <a:bodyPr vert="horz" wrap="square" lIns="0" tIns="230505" rIns="0" bIns="0" rtlCol="0">
            <a:spAutoFit/>
          </a:bodyPr>
          <a:lstStyle/>
          <a:p>
            <a:pPr marR="113030" algn="ctr">
              <a:lnSpc>
                <a:spcPct val="100000"/>
              </a:lnSpc>
              <a:spcBef>
                <a:spcPts val="1815"/>
              </a:spcBef>
            </a:pPr>
            <a:r>
              <a:rPr sz="3000" dirty="0">
                <a:latin typeface="Cambria"/>
                <a:cs typeface="Cambria"/>
              </a:rPr>
              <a:t>Has</a:t>
            </a:r>
            <a:r>
              <a:rPr sz="3000" spc="10" dirty="0">
                <a:latin typeface="Cambria"/>
                <a:cs typeface="Cambria"/>
              </a:rPr>
              <a:t> </a:t>
            </a:r>
            <a:r>
              <a:rPr sz="3000" spc="65" dirty="0">
                <a:latin typeface="Cambria"/>
                <a:cs typeface="Cambria"/>
              </a:rPr>
              <a:t>OOS</a:t>
            </a:r>
            <a:r>
              <a:rPr sz="3000" spc="10" dirty="0">
                <a:latin typeface="Cambria"/>
                <a:cs typeface="Cambria"/>
              </a:rPr>
              <a:t> </a:t>
            </a:r>
            <a:r>
              <a:rPr sz="3000" spc="-20" dirty="0">
                <a:latin typeface="Cambria"/>
                <a:cs typeface="Cambria"/>
              </a:rPr>
              <a:t>items</a:t>
            </a:r>
            <a:endParaRPr sz="3000" dirty="0">
              <a:latin typeface="Cambria"/>
              <a:cs typeface="Cambria"/>
            </a:endParaRPr>
          </a:p>
          <a:p>
            <a:pPr marL="300990" marR="5080" indent="-288925">
              <a:lnSpc>
                <a:spcPct val="117000"/>
              </a:lnSpc>
              <a:spcBef>
                <a:spcPts val="1015"/>
              </a:spcBef>
            </a:pPr>
            <a:r>
              <a:rPr sz="2650" dirty="0">
                <a:latin typeface="Verdana"/>
                <a:cs typeface="Verdana"/>
              </a:rPr>
              <a:t>When</a:t>
            </a:r>
            <a:r>
              <a:rPr sz="2650" spc="-145" dirty="0">
                <a:latin typeface="Verdana"/>
                <a:cs typeface="Verdana"/>
              </a:rPr>
              <a:t> </a:t>
            </a:r>
            <a:r>
              <a:rPr sz="2650" spc="-50" dirty="0">
                <a:latin typeface="Verdana"/>
                <a:cs typeface="Verdana"/>
              </a:rPr>
              <a:t>order</a:t>
            </a:r>
            <a:r>
              <a:rPr sz="2650" spc="-145" dirty="0">
                <a:latin typeface="Verdana"/>
                <a:cs typeface="Verdana"/>
              </a:rPr>
              <a:t> </a:t>
            </a:r>
            <a:r>
              <a:rPr sz="2650" spc="-20" dirty="0">
                <a:latin typeface="Verdana"/>
                <a:cs typeface="Verdana"/>
              </a:rPr>
              <a:t>has</a:t>
            </a:r>
            <a:r>
              <a:rPr sz="2650" spc="-145" dirty="0">
                <a:latin typeface="Verdana"/>
                <a:cs typeface="Verdana"/>
              </a:rPr>
              <a:t> </a:t>
            </a:r>
            <a:r>
              <a:rPr sz="2650" spc="-40" dirty="0">
                <a:latin typeface="Verdana"/>
                <a:cs typeface="Verdana"/>
              </a:rPr>
              <a:t>out</a:t>
            </a:r>
            <a:r>
              <a:rPr sz="2650" spc="-145" dirty="0">
                <a:latin typeface="Verdana"/>
                <a:cs typeface="Verdana"/>
              </a:rPr>
              <a:t> </a:t>
            </a:r>
            <a:r>
              <a:rPr sz="2650" dirty="0">
                <a:latin typeface="Verdana"/>
                <a:cs typeface="Verdana"/>
              </a:rPr>
              <a:t>of</a:t>
            </a:r>
            <a:r>
              <a:rPr sz="2650" spc="-145" dirty="0">
                <a:latin typeface="Verdana"/>
                <a:cs typeface="Verdana"/>
              </a:rPr>
              <a:t> </a:t>
            </a:r>
            <a:r>
              <a:rPr sz="2650" dirty="0">
                <a:latin typeface="Verdana"/>
                <a:cs typeface="Verdana"/>
              </a:rPr>
              <a:t>stock</a:t>
            </a:r>
            <a:r>
              <a:rPr sz="2650" spc="-145" dirty="0">
                <a:latin typeface="Verdana"/>
                <a:cs typeface="Verdana"/>
              </a:rPr>
              <a:t> </a:t>
            </a:r>
            <a:r>
              <a:rPr sz="2650" spc="-45" dirty="0">
                <a:latin typeface="Verdana"/>
                <a:cs typeface="Verdana"/>
              </a:rPr>
              <a:t>items</a:t>
            </a:r>
            <a:r>
              <a:rPr sz="2650" spc="-145" dirty="0">
                <a:latin typeface="Verdana"/>
                <a:cs typeface="Verdana"/>
              </a:rPr>
              <a:t> </a:t>
            </a:r>
            <a:r>
              <a:rPr sz="2650" spc="-250" dirty="0">
                <a:latin typeface="Verdana"/>
                <a:cs typeface="Verdana"/>
              </a:rPr>
              <a:t>,</a:t>
            </a:r>
            <a:r>
              <a:rPr sz="2650" spc="-145" dirty="0">
                <a:latin typeface="Verdana"/>
                <a:cs typeface="Verdana"/>
              </a:rPr>
              <a:t> </a:t>
            </a:r>
            <a:r>
              <a:rPr sz="2650" spc="50" dirty="0">
                <a:latin typeface="Verdana"/>
                <a:cs typeface="Verdana"/>
              </a:rPr>
              <a:t>call</a:t>
            </a:r>
            <a:r>
              <a:rPr sz="2650" spc="-140" dirty="0">
                <a:latin typeface="Verdana"/>
                <a:cs typeface="Verdana"/>
              </a:rPr>
              <a:t> </a:t>
            </a:r>
            <a:r>
              <a:rPr sz="2650" spc="-25" dirty="0">
                <a:latin typeface="Verdana"/>
                <a:cs typeface="Verdana"/>
              </a:rPr>
              <a:t>the </a:t>
            </a:r>
            <a:r>
              <a:rPr sz="2650" spc="-10" dirty="0">
                <a:latin typeface="Verdana"/>
                <a:cs typeface="Verdana"/>
              </a:rPr>
              <a:t>customer</a:t>
            </a:r>
            <a:r>
              <a:rPr sz="2650" spc="-185" dirty="0">
                <a:latin typeface="Verdana"/>
                <a:cs typeface="Verdana"/>
              </a:rPr>
              <a:t> </a:t>
            </a:r>
            <a:r>
              <a:rPr sz="2650" dirty="0">
                <a:latin typeface="Verdana"/>
                <a:cs typeface="Verdana"/>
              </a:rPr>
              <a:t>to</a:t>
            </a:r>
            <a:r>
              <a:rPr sz="2650" spc="-185" dirty="0">
                <a:latin typeface="Verdana"/>
                <a:cs typeface="Verdana"/>
              </a:rPr>
              <a:t> </a:t>
            </a:r>
            <a:r>
              <a:rPr sz="2650" dirty="0">
                <a:latin typeface="Verdana"/>
                <a:cs typeface="Verdana"/>
              </a:rPr>
              <a:t>ask</a:t>
            </a:r>
            <a:r>
              <a:rPr sz="2650" spc="-185" dirty="0">
                <a:latin typeface="Verdana"/>
                <a:cs typeface="Verdana"/>
              </a:rPr>
              <a:t> </a:t>
            </a:r>
            <a:r>
              <a:rPr sz="2650" spc="-70" dirty="0">
                <a:latin typeface="Verdana"/>
                <a:cs typeface="Verdana"/>
              </a:rPr>
              <a:t>her</a:t>
            </a:r>
            <a:r>
              <a:rPr sz="2650" spc="-185" dirty="0">
                <a:latin typeface="Verdana"/>
                <a:cs typeface="Verdana"/>
              </a:rPr>
              <a:t> </a:t>
            </a:r>
            <a:r>
              <a:rPr sz="2650" dirty="0">
                <a:latin typeface="Verdana"/>
                <a:cs typeface="Verdana"/>
              </a:rPr>
              <a:t>to</a:t>
            </a:r>
            <a:r>
              <a:rPr sz="2650" spc="-185" dirty="0">
                <a:latin typeface="Verdana"/>
                <a:cs typeface="Verdana"/>
              </a:rPr>
              <a:t> </a:t>
            </a:r>
            <a:r>
              <a:rPr sz="2650" dirty="0">
                <a:latin typeface="Verdana"/>
                <a:cs typeface="Verdana"/>
              </a:rPr>
              <a:t>change</a:t>
            </a:r>
            <a:r>
              <a:rPr sz="2650" spc="-185" dirty="0">
                <a:latin typeface="Verdana"/>
                <a:cs typeface="Verdana"/>
              </a:rPr>
              <a:t> </a:t>
            </a:r>
            <a:r>
              <a:rPr sz="2650" spc="-65" dirty="0">
                <a:latin typeface="Verdana"/>
                <a:cs typeface="Verdana"/>
              </a:rPr>
              <a:t>this</a:t>
            </a:r>
            <a:r>
              <a:rPr sz="2650" spc="-185" dirty="0">
                <a:latin typeface="Verdana"/>
                <a:cs typeface="Verdana"/>
              </a:rPr>
              <a:t> </a:t>
            </a:r>
            <a:r>
              <a:rPr sz="2650" spc="-10" dirty="0">
                <a:latin typeface="Verdana"/>
                <a:cs typeface="Verdana"/>
              </a:rPr>
              <a:t>item.</a:t>
            </a:r>
            <a:endParaRPr sz="2650" dirty="0">
              <a:latin typeface="Verdana"/>
              <a:cs typeface="Verdan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AE6B2-49FF-3BF4-55E6-FF44907DDB55}"/>
              </a:ext>
            </a:extLst>
          </p:cNvPr>
          <p:cNvSpPr>
            <a:spLocks noGrp="1"/>
          </p:cNvSpPr>
          <p:nvPr>
            <p:ph type="title"/>
          </p:nvPr>
        </p:nvSpPr>
        <p:spPr>
          <a:xfrm>
            <a:off x="200890" y="952500"/>
            <a:ext cx="17830800" cy="1015663"/>
          </a:xfrm>
        </p:spPr>
        <p:txBody>
          <a:bodyPr/>
          <a:lstStyle/>
          <a:p>
            <a:r>
              <a:rPr lang="en-US" sz="2200" b="1" dirty="0"/>
              <a:t>Platform Management:</a:t>
            </a:r>
            <a:r>
              <a:rPr lang="en-US" sz="2200" dirty="0"/>
              <a:t> Manage all </a:t>
            </a:r>
            <a:r>
              <a:rPr lang="en-US" sz="2200" b="1" dirty="0" err="1"/>
              <a:t>Favelin</a:t>
            </a:r>
            <a:r>
              <a:rPr lang="en-US" sz="2200" dirty="0"/>
              <a:t> social media platforms and communication channels to ensure seamless customer interaction. This includes:</a:t>
            </a:r>
            <a:br>
              <a:rPr lang="en-US" sz="2200" dirty="0"/>
            </a:br>
            <a:endParaRPr lang="en-US" sz="2200" dirty="0"/>
          </a:p>
        </p:txBody>
      </p:sp>
      <p:sp>
        <p:nvSpPr>
          <p:cNvPr id="4" name="TextBox 3">
            <a:extLst>
              <a:ext uri="{FF2B5EF4-FFF2-40B4-BE49-F238E27FC236}">
                <a16:creationId xmlns:a16="http://schemas.microsoft.com/office/drawing/2014/main" id="{1BCA6A87-0EAD-612E-7745-62285CEF20BA}"/>
              </a:ext>
            </a:extLst>
          </p:cNvPr>
          <p:cNvSpPr txBox="1"/>
          <p:nvPr/>
        </p:nvSpPr>
        <p:spPr>
          <a:xfrm>
            <a:off x="200890" y="1866900"/>
            <a:ext cx="15101455" cy="7879080"/>
          </a:xfrm>
          <a:prstGeom prst="rect">
            <a:avLst/>
          </a:prstGeom>
          <a:noFill/>
        </p:spPr>
        <p:txBody>
          <a:bodyPr wrap="square" rtlCol="0">
            <a:spAutoFit/>
          </a:bodyPr>
          <a:lstStyle/>
          <a:p>
            <a:pPr marL="285750" indent="-285750">
              <a:buFont typeface="Wingdings" panose="05000000000000000000" pitchFamily="2" charset="2"/>
              <a:buChar char="Ø"/>
            </a:pPr>
            <a:r>
              <a:rPr lang="en-US" sz="2200" b="1" dirty="0"/>
              <a:t>Meta Business Suite:</a:t>
            </a:r>
            <a:r>
              <a:rPr lang="en-US" sz="2200" dirty="0"/>
              <a:t> Handling all inquiries, messages, and comments across </a:t>
            </a:r>
            <a:r>
              <a:rPr lang="en-US" sz="2200" b="1" dirty="0"/>
              <a:t>Facebook</a:t>
            </a:r>
            <a:r>
              <a:rPr lang="en-US" sz="2200" dirty="0"/>
              <a:t> and </a:t>
            </a:r>
            <a:r>
              <a:rPr lang="en-US" sz="2200" b="1" dirty="0"/>
              <a:t>Instagram</a:t>
            </a:r>
            <a:r>
              <a:rPr lang="en-US" sz="2200" dirty="0"/>
              <a:t>.</a:t>
            </a:r>
            <a:br>
              <a:rPr lang="en-US" sz="2200" dirty="0"/>
            </a:br>
            <a:endParaRPr lang="en-US" sz="2200" dirty="0"/>
          </a:p>
          <a:p>
            <a:pPr marL="285750" indent="-285750">
              <a:buFont typeface="Wingdings" panose="05000000000000000000" pitchFamily="2" charset="2"/>
              <a:buChar char="Ø"/>
            </a:pPr>
            <a:endParaRPr lang="en-US" sz="2200" dirty="0"/>
          </a:p>
          <a:p>
            <a:pPr marL="285750" indent="-285750">
              <a:buFont typeface="Wingdings" panose="05000000000000000000" pitchFamily="2" charset="2"/>
              <a:buChar char="Ø"/>
            </a:pPr>
            <a:endParaRPr lang="en-US" sz="2200" dirty="0"/>
          </a:p>
          <a:p>
            <a:pPr marL="285750" indent="-285750">
              <a:buFont typeface="Wingdings" panose="05000000000000000000" pitchFamily="2" charset="2"/>
              <a:buChar char="Ø"/>
            </a:pPr>
            <a:endParaRPr lang="en-US" sz="2200" dirty="0"/>
          </a:p>
          <a:p>
            <a:pPr marL="285750" indent="-285750">
              <a:buFont typeface="Wingdings" panose="05000000000000000000" pitchFamily="2" charset="2"/>
              <a:buChar char="Ø"/>
            </a:pPr>
            <a:endParaRPr lang="en-US" sz="2200" dirty="0"/>
          </a:p>
          <a:p>
            <a:pPr marL="285750" indent="-285750">
              <a:buFont typeface="Wingdings" panose="05000000000000000000" pitchFamily="2" charset="2"/>
              <a:buChar char="Ø"/>
            </a:pPr>
            <a:endParaRPr lang="en-US" sz="2200" dirty="0"/>
          </a:p>
          <a:p>
            <a:pPr marL="285750" indent="-285750">
              <a:buFont typeface="Wingdings" panose="05000000000000000000" pitchFamily="2" charset="2"/>
              <a:buChar char="Ø"/>
            </a:pPr>
            <a:endParaRPr lang="en-US" sz="2200" dirty="0"/>
          </a:p>
          <a:p>
            <a:pPr marL="285750" indent="-285750">
              <a:buFont typeface="Wingdings" panose="05000000000000000000" pitchFamily="2" charset="2"/>
              <a:buChar char="Ø"/>
            </a:pPr>
            <a:endParaRPr lang="en-US" sz="2200" dirty="0"/>
          </a:p>
          <a:p>
            <a:pPr marL="285750" indent="-285750">
              <a:buFont typeface="Wingdings" panose="05000000000000000000" pitchFamily="2" charset="2"/>
              <a:buChar char="Ø"/>
            </a:pPr>
            <a:endParaRPr lang="en-US" sz="2200" dirty="0"/>
          </a:p>
          <a:p>
            <a:pPr marL="285750" indent="-285750">
              <a:buFont typeface="Wingdings" panose="05000000000000000000" pitchFamily="2" charset="2"/>
              <a:buChar char="Ø"/>
            </a:pPr>
            <a:endParaRPr lang="en-US" sz="2200" dirty="0"/>
          </a:p>
          <a:p>
            <a:pPr marL="285750" indent="-285750">
              <a:buFont typeface="Wingdings" panose="05000000000000000000" pitchFamily="2" charset="2"/>
              <a:buChar char="Ø"/>
            </a:pPr>
            <a:endParaRPr lang="en-US" sz="2200" dirty="0"/>
          </a:p>
          <a:p>
            <a:pPr marL="285750" indent="-285750">
              <a:buFont typeface="Wingdings" panose="05000000000000000000" pitchFamily="2" charset="2"/>
              <a:buChar char="Ø"/>
            </a:pPr>
            <a:endParaRPr lang="en-US" sz="2200" dirty="0"/>
          </a:p>
          <a:p>
            <a:pPr marL="285750" indent="-285750">
              <a:buFont typeface="Wingdings" panose="05000000000000000000" pitchFamily="2" charset="2"/>
              <a:buChar char="Ø"/>
            </a:pPr>
            <a:endParaRPr lang="en-US" sz="2200" dirty="0"/>
          </a:p>
          <a:p>
            <a:endParaRPr lang="ar-EG" sz="2200" dirty="0"/>
          </a:p>
          <a:p>
            <a:pPr marL="285750" indent="-285750">
              <a:buFont typeface="Wingdings" panose="05000000000000000000" pitchFamily="2" charset="2"/>
              <a:buChar char="Ø"/>
            </a:pPr>
            <a:r>
              <a:rPr lang="en-US" sz="2200" b="1" dirty="0"/>
              <a:t>TikTok:</a:t>
            </a:r>
            <a:r>
              <a:rPr lang="en-US" sz="2200" dirty="0"/>
              <a:t> Managing engagement and responding to community feedback.</a:t>
            </a:r>
            <a:br>
              <a:rPr lang="en-US" sz="2200" dirty="0"/>
            </a:br>
            <a:endParaRPr lang="ar-EG" sz="2200" dirty="0"/>
          </a:p>
          <a:p>
            <a:pPr marL="285750" indent="-285750">
              <a:buFont typeface="Wingdings" panose="05000000000000000000" pitchFamily="2" charset="2"/>
              <a:buChar char="Ø"/>
            </a:pPr>
            <a:r>
              <a:rPr lang="en-US" sz="2200" b="1" dirty="0"/>
              <a:t>Live Chat:</a:t>
            </a:r>
            <a:r>
              <a:rPr lang="en-US" sz="2200" dirty="0"/>
              <a:t> Providing real-time support via the </a:t>
            </a:r>
            <a:r>
              <a:rPr lang="en-US" sz="2200" b="1" dirty="0"/>
              <a:t>Tawk.to</a:t>
            </a:r>
            <a:r>
              <a:rPr lang="en-US" sz="2200" dirty="0"/>
              <a:t> platform.</a:t>
            </a:r>
          </a:p>
          <a:p>
            <a:r>
              <a:rPr lang="en-US" sz="2200" dirty="0">
                <a:hlinkClick r:id="rId2"/>
              </a:rPr>
              <a:t>https://dashboard.tawk.to/</a:t>
            </a:r>
            <a:endParaRPr lang="en-US" sz="2200" dirty="0"/>
          </a:p>
          <a:p>
            <a:br>
              <a:rPr lang="en-US" sz="2200" dirty="0"/>
            </a:br>
            <a:r>
              <a:rPr lang="en-US" sz="2200" b="1" dirty="0"/>
              <a:t>Communication Strategy:</a:t>
            </a:r>
            <a:r>
              <a:rPr lang="en-US" sz="2200" dirty="0"/>
              <a:t> Our interaction style is strictly defined as </a:t>
            </a:r>
            <a:r>
              <a:rPr lang="en-US" sz="2200" b="1" dirty="0"/>
              <a:t>"Friendly yet Professional."</a:t>
            </a:r>
            <a:r>
              <a:rPr lang="en-US" sz="2200" dirty="0"/>
              <a:t> We aim to build a personal connection with our customers while maintaining the brand's high standards and credibility.</a:t>
            </a:r>
            <a:br>
              <a:rPr lang="en-US" sz="2200" dirty="0"/>
            </a:br>
            <a:endParaRPr lang="en-US" sz="2200" dirty="0"/>
          </a:p>
        </p:txBody>
      </p:sp>
      <p:sp>
        <p:nvSpPr>
          <p:cNvPr id="7" name="TextBox 6">
            <a:extLst>
              <a:ext uri="{FF2B5EF4-FFF2-40B4-BE49-F238E27FC236}">
                <a16:creationId xmlns:a16="http://schemas.microsoft.com/office/drawing/2014/main" id="{EC351D1B-2DCA-7189-EBF4-98CAA077F3D2}"/>
              </a:ext>
            </a:extLst>
          </p:cNvPr>
          <p:cNvSpPr txBox="1"/>
          <p:nvPr/>
        </p:nvSpPr>
        <p:spPr>
          <a:xfrm>
            <a:off x="2743200" y="0"/>
            <a:ext cx="11132126" cy="784830"/>
          </a:xfrm>
          <a:prstGeom prst="rect">
            <a:avLst/>
          </a:prstGeom>
          <a:noFill/>
        </p:spPr>
        <p:txBody>
          <a:bodyPr wrap="square">
            <a:spAutoFit/>
          </a:bodyPr>
          <a:lstStyle/>
          <a:p>
            <a:pPr algn="ctr"/>
            <a:r>
              <a:rPr lang="en-US" sz="4500" spc="145" dirty="0">
                <a:solidFill>
                  <a:srgbClr val="785333"/>
                </a:solidFill>
                <a:latin typeface="Cambria"/>
                <a:cs typeface="Cambria"/>
              </a:rPr>
              <a:t>Social</a:t>
            </a:r>
            <a:r>
              <a:rPr lang="en-US" sz="4500" dirty="0">
                <a:solidFill>
                  <a:srgbClr val="785333"/>
                </a:solidFill>
                <a:latin typeface="Cambria"/>
                <a:cs typeface="Cambria"/>
              </a:rPr>
              <a:t> </a:t>
            </a:r>
            <a:r>
              <a:rPr lang="en-US" sz="4500" spc="-10" dirty="0">
                <a:solidFill>
                  <a:srgbClr val="785333"/>
                </a:solidFill>
                <a:latin typeface="Cambria"/>
                <a:cs typeface="Cambria"/>
              </a:rPr>
              <a:t>Media</a:t>
            </a:r>
            <a:endParaRPr lang="en-US" sz="4500" dirty="0"/>
          </a:p>
        </p:txBody>
      </p:sp>
      <p:pic>
        <p:nvPicPr>
          <p:cNvPr id="9" name="Picture 8">
            <a:extLst>
              <a:ext uri="{FF2B5EF4-FFF2-40B4-BE49-F238E27FC236}">
                <a16:creationId xmlns:a16="http://schemas.microsoft.com/office/drawing/2014/main" id="{8ED2AD3A-BBB7-F732-0660-E8F6CA3D2394}"/>
              </a:ext>
            </a:extLst>
          </p:cNvPr>
          <p:cNvPicPr>
            <a:picLocks noChangeAspect="1"/>
          </p:cNvPicPr>
          <p:nvPr/>
        </p:nvPicPr>
        <p:blipFill>
          <a:blip r:embed="rId3"/>
          <a:stretch>
            <a:fillRect/>
          </a:stretch>
        </p:blipFill>
        <p:spPr>
          <a:xfrm>
            <a:off x="886690" y="2363287"/>
            <a:ext cx="16105910" cy="4380414"/>
          </a:xfrm>
          <a:prstGeom prst="rect">
            <a:avLst/>
          </a:prstGeom>
        </p:spPr>
      </p:pic>
    </p:spTree>
    <p:extLst>
      <p:ext uri="{BB962C8B-B14F-4D97-AF65-F5344CB8AC3E}">
        <p14:creationId xmlns:p14="http://schemas.microsoft.com/office/powerpoint/2010/main" val="13876590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894647" y="246052"/>
            <a:ext cx="4152899" cy="5867399"/>
          </a:xfrm>
          <a:prstGeom prst="rect">
            <a:avLst/>
          </a:prstGeom>
        </p:spPr>
      </p:pic>
      <p:sp>
        <p:nvSpPr>
          <p:cNvPr id="3" name="object 3"/>
          <p:cNvSpPr txBox="1">
            <a:spLocks noGrp="1"/>
          </p:cNvSpPr>
          <p:nvPr>
            <p:ph type="title"/>
          </p:nvPr>
        </p:nvSpPr>
        <p:spPr>
          <a:xfrm>
            <a:off x="341597" y="246052"/>
            <a:ext cx="4286885" cy="443865"/>
          </a:xfrm>
          <a:prstGeom prst="rect">
            <a:avLst/>
          </a:prstGeom>
        </p:spPr>
        <p:txBody>
          <a:bodyPr vert="horz" wrap="square" lIns="0" tIns="12065" rIns="0" bIns="0" rtlCol="0">
            <a:spAutoFit/>
          </a:bodyPr>
          <a:lstStyle/>
          <a:p>
            <a:pPr marL="12700">
              <a:lnSpc>
                <a:spcPct val="100000"/>
              </a:lnSpc>
              <a:spcBef>
                <a:spcPts val="95"/>
              </a:spcBef>
            </a:pPr>
            <a:r>
              <a:rPr sz="2750" dirty="0">
                <a:solidFill>
                  <a:srgbClr val="785333"/>
                </a:solidFill>
                <a:latin typeface="Cambria"/>
                <a:cs typeface="Cambria"/>
              </a:rPr>
              <a:t>How</a:t>
            </a:r>
            <a:r>
              <a:rPr sz="2750" spc="50" dirty="0">
                <a:solidFill>
                  <a:srgbClr val="785333"/>
                </a:solidFill>
                <a:latin typeface="Cambria"/>
                <a:cs typeface="Cambria"/>
              </a:rPr>
              <a:t> </a:t>
            </a:r>
            <a:r>
              <a:rPr sz="2750" dirty="0">
                <a:solidFill>
                  <a:srgbClr val="785333"/>
                </a:solidFill>
                <a:latin typeface="Cambria"/>
                <a:cs typeface="Cambria"/>
              </a:rPr>
              <a:t>to</a:t>
            </a:r>
            <a:r>
              <a:rPr sz="2750" spc="45" dirty="0">
                <a:solidFill>
                  <a:srgbClr val="785333"/>
                </a:solidFill>
                <a:latin typeface="Cambria"/>
                <a:cs typeface="Cambria"/>
              </a:rPr>
              <a:t> </a:t>
            </a:r>
            <a:r>
              <a:rPr sz="2750" dirty="0">
                <a:solidFill>
                  <a:srgbClr val="785333"/>
                </a:solidFill>
                <a:latin typeface="Cambria"/>
                <a:cs typeface="Cambria"/>
              </a:rPr>
              <a:t>reply</a:t>
            </a:r>
            <a:r>
              <a:rPr sz="2750" spc="50" dirty="0">
                <a:solidFill>
                  <a:srgbClr val="785333"/>
                </a:solidFill>
                <a:latin typeface="Cambria"/>
                <a:cs typeface="Cambria"/>
              </a:rPr>
              <a:t> </a:t>
            </a:r>
            <a:r>
              <a:rPr sz="2750" spc="60" dirty="0">
                <a:solidFill>
                  <a:srgbClr val="785333"/>
                </a:solidFill>
                <a:latin typeface="Cambria"/>
                <a:cs typeface="Cambria"/>
              </a:rPr>
              <a:t>the</a:t>
            </a:r>
            <a:r>
              <a:rPr sz="2750" spc="45" dirty="0">
                <a:solidFill>
                  <a:srgbClr val="785333"/>
                </a:solidFill>
                <a:latin typeface="Cambria"/>
                <a:cs typeface="Cambria"/>
              </a:rPr>
              <a:t> </a:t>
            </a:r>
            <a:r>
              <a:rPr sz="2750" spc="-10" dirty="0">
                <a:solidFill>
                  <a:srgbClr val="785333"/>
                </a:solidFill>
                <a:latin typeface="Cambria"/>
                <a:cs typeface="Cambria"/>
              </a:rPr>
              <a:t>messages</a:t>
            </a:r>
            <a:endParaRPr sz="2750" dirty="0">
              <a:latin typeface="Cambria"/>
              <a:cs typeface="Cambria"/>
            </a:endParaRPr>
          </a:p>
        </p:txBody>
      </p:sp>
      <p:sp>
        <p:nvSpPr>
          <p:cNvPr id="6" name="object 6"/>
          <p:cNvSpPr txBox="1"/>
          <p:nvPr/>
        </p:nvSpPr>
        <p:spPr>
          <a:xfrm>
            <a:off x="348524" y="912167"/>
            <a:ext cx="13558673" cy="8436284"/>
          </a:xfrm>
          <a:prstGeom prst="rect">
            <a:avLst/>
          </a:prstGeom>
        </p:spPr>
        <p:txBody>
          <a:bodyPr vert="horz" wrap="square" lIns="0" tIns="79375" rIns="0" bIns="0" rtlCol="0">
            <a:spAutoFit/>
          </a:bodyPr>
          <a:lstStyle/>
          <a:p>
            <a:r>
              <a:rPr lang="en-US" sz="2800" b="1" dirty="0"/>
              <a:t>1. Queue Management</a:t>
            </a:r>
          </a:p>
          <a:p>
            <a:pPr marL="457200" indent="-457200">
              <a:buFont typeface="Wingdings" panose="05000000000000000000" pitchFamily="2" charset="2"/>
              <a:buChar char="Ø"/>
            </a:pPr>
            <a:r>
              <a:rPr lang="en-US" sz="2500" b="1" dirty="0"/>
              <a:t>Priority Routing:</a:t>
            </a:r>
            <a:r>
              <a:rPr lang="en-US" sz="2500" dirty="0"/>
              <a:t> Always process from oldest to newest, to ensure timely responses for all customers.</a:t>
            </a:r>
          </a:p>
          <a:p>
            <a:pPr marL="457200" indent="-457200">
              <a:buFont typeface="Wingdings" panose="05000000000000000000" pitchFamily="2" charset="2"/>
              <a:buChar char="Ø"/>
            </a:pPr>
            <a:r>
              <a:rPr lang="en-US" sz="2500" b="1" dirty="0"/>
              <a:t>Accountability:</a:t>
            </a:r>
            <a:r>
              <a:rPr lang="en-US" sz="2500" dirty="0"/>
              <a:t> Label each ticket or conversation with your name and the current date to maintain clear ownership and tracking</a:t>
            </a:r>
            <a:r>
              <a:rPr lang="en-US" sz="2800" dirty="0"/>
              <a:t>.</a:t>
            </a:r>
            <a:br>
              <a:rPr lang="en-US" sz="2800" dirty="0"/>
            </a:br>
            <a:endParaRPr lang="en-US" sz="2800" dirty="0"/>
          </a:p>
          <a:p>
            <a:r>
              <a:rPr lang="en-US" sz="2800" b="1" dirty="0"/>
              <a:t>2. The Communication Flow</a:t>
            </a:r>
          </a:p>
          <a:p>
            <a:pPr marL="457200" indent="-457200">
              <a:buFont typeface="Wingdings" panose="05000000000000000000" pitchFamily="2" charset="2"/>
              <a:buChar char="Ø"/>
            </a:pPr>
            <a:r>
              <a:rPr lang="en-US" sz="2500" b="1" dirty="0"/>
              <a:t>Professional Greeting:</a:t>
            </a:r>
            <a:r>
              <a:rPr lang="en-US" sz="2500" dirty="0"/>
              <a:t> Begin every interaction with a personalized greeting (e.g., </a:t>
            </a:r>
            <a:r>
              <a:rPr lang="en-US" sz="2500" i="1" dirty="0"/>
              <a:t>"Dear [Customer Name]"</a:t>
            </a:r>
            <a:r>
              <a:rPr lang="en-US" sz="2500" dirty="0"/>
              <a:t>).</a:t>
            </a:r>
          </a:p>
          <a:p>
            <a:pPr marL="457200" indent="-457200">
              <a:buFont typeface="Wingdings" panose="05000000000000000000" pitchFamily="2" charset="2"/>
              <a:buChar char="Ø"/>
            </a:pPr>
            <a:r>
              <a:rPr lang="en-US" sz="2500" b="1" dirty="0"/>
              <a:t>Comprehensive Support:</a:t>
            </a:r>
            <a:r>
              <a:rPr lang="en-US" sz="2500" dirty="0"/>
              <a:t> Ensure all customer questions are answered fully and accurately in a single response.</a:t>
            </a:r>
          </a:p>
          <a:p>
            <a:pPr marL="457200" indent="-457200">
              <a:buFont typeface="Wingdings" panose="05000000000000000000" pitchFamily="2" charset="2"/>
              <a:buChar char="Ø"/>
            </a:pPr>
            <a:r>
              <a:rPr lang="en-US" sz="2500" b="1" dirty="0"/>
              <a:t>Personalized Messaging:</a:t>
            </a:r>
            <a:r>
              <a:rPr lang="en-US" sz="2500" dirty="0"/>
              <a:t> Avoid over-reliance on templates; use free-text to provide a human, tailored experience when necessary.</a:t>
            </a:r>
          </a:p>
          <a:p>
            <a:pPr marL="457200" indent="-457200">
              <a:buFont typeface="Wingdings" panose="05000000000000000000" pitchFamily="2" charset="2"/>
              <a:buChar char="Ø"/>
            </a:pPr>
            <a:r>
              <a:rPr lang="en-US" sz="2500" b="1" dirty="0"/>
              <a:t>Consultative Selling:</a:t>
            </a:r>
            <a:r>
              <a:rPr lang="en-US" sz="2500" dirty="0"/>
              <a:t> Recommend products based on the customer’s specific needs or concerns.</a:t>
            </a:r>
          </a:p>
          <a:p>
            <a:pPr marL="457200" indent="-457200">
              <a:buFont typeface="Wingdings" panose="05000000000000000000" pitchFamily="2" charset="2"/>
              <a:buChar char="Ø"/>
            </a:pPr>
            <a:r>
              <a:rPr lang="en-US" sz="2500" b="1" dirty="0"/>
              <a:t>Accuracy:</a:t>
            </a:r>
            <a:r>
              <a:rPr lang="en-US" sz="2500" dirty="0"/>
              <a:t> Provide precise and up-to-date product information at all times.</a:t>
            </a:r>
          </a:p>
          <a:p>
            <a:pPr marL="457200" indent="-457200">
              <a:buFont typeface="Wingdings" panose="05000000000000000000" pitchFamily="2" charset="2"/>
              <a:buChar char="Ø"/>
            </a:pPr>
            <a:r>
              <a:rPr lang="en-US" sz="2500" b="1" dirty="0"/>
              <a:t>Logistics Transparency:</a:t>
            </a:r>
            <a:r>
              <a:rPr lang="en-US" sz="2500" dirty="0"/>
              <a:t> Always mention the standard delivery window (within 3-5 working days).</a:t>
            </a:r>
          </a:p>
          <a:p>
            <a:pPr marL="457200" indent="-457200">
              <a:buFont typeface="Wingdings" panose="05000000000000000000" pitchFamily="2" charset="2"/>
              <a:buChar char="Ø"/>
            </a:pPr>
            <a:r>
              <a:rPr lang="en-US" sz="2500" b="1" dirty="0"/>
              <a:t>Promotional Clarity:</a:t>
            </a:r>
            <a:r>
              <a:rPr lang="en-US" sz="2500" dirty="0"/>
              <a:t> For bundles or special promotions, clearly explain exactly what the offer includes to manage expectations</a:t>
            </a:r>
            <a:r>
              <a:rPr lang="en-US" sz="2800" dirty="0"/>
              <a:t>.</a:t>
            </a:r>
          </a:p>
          <a:p>
            <a:endParaRPr lang="en-US" sz="2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58CE8E-0304-9410-EA97-248F47A5516B}"/>
              </a:ext>
            </a:extLst>
          </p:cNvPr>
          <p:cNvSpPr>
            <a:spLocks noGrp="1"/>
          </p:cNvSpPr>
          <p:nvPr>
            <p:ph type="body" idx="1"/>
          </p:nvPr>
        </p:nvSpPr>
        <p:spPr>
          <a:xfrm>
            <a:off x="381000" y="5600700"/>
            <a:ext cx="13792200" cy="3685624"/>
          </a:xfrm>
        </p:spPr>
        <p:txBody>
          <a:bodyPr/>
          <a:lstStyle/>
          <a:p>
            <a:r>
              <a:rPr lang="en-US" sz="2800" b="1" dirty="0"/>
              <a:t>3. Issue Resolution &amp; Closing</a:t>
            </a:r>
            <a:br>
              <a:rPr lang="en-US" sz="2800" b="1" dirty="0"/>
            </a:br>
            <a:endParaRPr lang="en-US" sz="2800" b="1" dirty="0"/>
          </a:p>
          <a:p>
            <a:pPr marL="457200" indent="-457200">
              <a:buFont typeface="Wingdings" panose="05000000000000000000" pitchFamily="2" charset="2"/>
              <a:buChar char="Ø"/>
            </a:pPr>
            <a:r>
              <a:rPr lang="en-US" sz="2500" b="1" dirty="0"/>
              <a:t>Delay Protocol:</a:t>
            </a:r>
            <a:r>
              <a:rPr lang="en-US" sz="2500" dirty="0"/>
              <a:t> If an order is delayed, sincere apology to the customer. Provide the expected delivery time, the Tracking Number (if the status is "Shipped") and Aramex Hotline 16996.</a:t>
            </a:r>
            <a:br>
              <a:rPr lang="en-US" sz="2500" dirty="0"/>
            </a:br>
            <a:endParaRPr lang="en-US" sz="2500" dirty="0"/>
          </a:p>
          <a:p>
            <a:pPr marL="457200" indent="-457200">
              <a:buFont typeface="Wingdings" panose="05000000000000000000" pitchFamily="2" charset="2"/>
              <a:buChar char="Ø"/>
            </a:pPr>
            <a:r>
              <a:rPr lang="en-US" sz="2500" b="1" dirty="0"/>
              <a:t>Closing the Interaction:</a:t>
            </a:r>
            <a:r>
              <a:rPr lang="en-US" sz="2500" dirty="0"/>
              <a:t> Close the conversation by either offering assistance with placing the order or wishing the customer a pleasant day.</a:t>
            </a:r>
          </a:p>
          <a:p>
            <a:endParaRPr lang="en-US" dirty="0"/>
          </a:p>
        </p:txBody>
      </p:sp>
      <p:sp>
        <p:nvSpPr>
          <p:cNvPr id="6" name="TextBox 5">
            <a:extLst>
              <a:ext uri="{FF2B5EF4-FFF2-40B4-BE49-F238E27FC236}">
                <a16:creationId xmlns:a16="http://schemas.microsoft.com/office/drawing/2014/main" id="{E4B689F1-8D50-6221-07EB-7528ACE1EF7E}"/>
              </a:ext>
            </a:extLst>
          </p:cNvPr>
          <p:cNvSpPr txBox="1"/>
          <p:nvPr/>
        </p:nvSpPr>
        <p:spPr>
          <a:xfrm>
            <a:off x="152400" y="190500"/>
            <a:ext cx="17830800" cy="5509200"/>
          </a:xfrm>
          <a:prstGeom prst="rect">
            <a:avLst/>
          </a:prstGeom>
          <a:noFill/>
        </p:spPr>
        <p:txBody>
          <a:bodyPr wrap="square" rtlCol="0">
            <a:spAutoFit/>
          </a:bodyPr>
          <a:lstStyle/>
          <a:p>
            <a:pPr marL="342900" indent="-342900">
              <a:buFont typeface="Wingdings" panose="05000000000000000000" pitchFamily="2" charset="2"/>
              <a:buChar char="Ø"/>
            </a:pPr>
            <a:r>
              <a:rPr lang="en-US" sz="2500" b="1" dirty="0"/>
              <a:t>Service Recovery &amp; Issue Resolution Guide</a:t>
            </a:r>
            <a:br>
              <a:rPr lang="ar-EG" sz="2500" b="1" dirty="0"/>
            </a:br>
            <a:br>
              <a:rPr lang="ar-EG" sz="2500" b="1" dirty="0"/>
            </a:br>
            <a:r>
              <a:rPr lang="en-US" sz="2500" b="1" dirty="0"/>
              <a:t>Acknowledgment &amp; Apology:</a:t>
            </a:r>
            <a:endParaRPr lang="en-US" sz="2500" dirty="0"/>
          </a:p>
          <a:p>
            <a:pPr marL="342900" indent="-342900">
              <a:buFont typeface="Arial" panose="020B0604020202020204" pitchFamily="34" charset="0"/>
              <a:buChar char="•"/>
            </a:pPr>
            <a:r>
              <a:rPr lang="en-US" sz="2500" b="1" dirty="0"/>
              <a:t>For Delivery Errors:</a:t>
            </a:r>
            <a:r>
              <a:rPr lang="en-US" sz="2500" dirty="0"/>
              <a:t> Sincerely apologize for any discrepancies (missing items, extra items, or incorrect products).</a:t>
            </a:r>
          </a:p>
          <a:p>
            <a:pPr marL="342900" indent="-342900">
              <a:buFont typeface="Arial" panose="020B0604020202020204" pitchFamily="34" charset="0"/>
              <a:buChar char="•"/>
            </a:pPr>
            <a:r>
              <a:rPr lang="en-US" sz="2500" b="1" dirty="0"/>
              <a:t>For Product Damage:</a:t>
            </a:r>
            <a:r>
              <a:rPr lang="en-US" sz="2500" dirty="0"/>
              <a:t> Express regret for any unintentional damage (leaking, broken, or defective products).</a:t>
            </a:r>
          </a:p>
          <a:p>
            <a:r>
              <a:rPr lang="ar-EG" sz="2500" b="1" dirty="0"/>
              <a:t> </a:t>
            </a:r>
            <a:r>
              <a:rPr lang="en-US" sz="2500" b="1" dirty="0"/>
              <a:t>The Professional Response (Script):</a:t>
            </a:r>
            <a:endParaRPr lang="en-US" sz="2500" dirty="0"/>
          </a:p>
          <a:p>
            <a:r>
              <a:rPr lang="en-US" sz="2500" dirty="0"/>
              <a:t>"We sincerely apologize for this experience. Please be assured that we have officially filed your complaint. </a:t>
            </a:r>
            <a:br>
              <a:rPr lang="en-US" sz="2500" dirty="0"/>
            </a:br>
            <a:r>
              <a:rPr lang="en-US" sz="2500" dirty="0">
                <a:hlinkClick r:id="rId2"/>
              </a:rPr>
              <a:t>https://docs.google.com/forms/d/e/1FAIpQLSfvkHWyoXGbjb1bC6iIlZr4d_9AhVrzh0PU3QzIEikB5reqIw/viewform</a:t>
            </a:r>
            <a:endParaRPr lang="en-US" sz="2500" dirty="0"/>
          </a:p>
          <a:p>
            <a:r>
              <a:rPr lang="en-US" sz="2500" dirty="0"/>
              <a:t>Our specialized team will contact you to resolve this issue during our working hours: </a:t>
            </a:r>
            <a:r>
              <a:rPr lang="en-US" sz="2500" b="1" dirty="0"/>
              <a:t>Sunday to Thursday, 10:00 AM – 6:00 PM.</a:t>
            </a:r>
            <a:r>
              <a:rPr lang="en-US" sz="2500" dirty="0"/>
              <a:t>"</a:t>
            </a:r>
          </a:p>
          <a:p>
            <a:pPr marL="285750" indent="-285750">
              <a:buFont typeface="Wingdings" panose="05000000000000000000" pitchFamily="2" charset="2"/>
              <a:buChar char="Ø"/>
            </a:pPr>
            <a:r>
              <a:rPr lang="en-US" sz="2500" b="1" dirty="0"/>
              <a:t>Note: </a:t>
            </a:r>
            <a:r>
              <a:rPr lang="en-US" sz="2500" dirty="0"/>
              <a:t>File all complaints as B2C using the internal form. Include Order ID, Source, and specific Product details (Size/Line/Scent) that had the issue. Set Normal to most of the customer by default; escalate to Urgent and Top Urgent only for legal threats (Consumer Protection) or severe negative publicity.</a:t>
            </a:r>
          </a:p>
          <a:p>
            <a:endParaRPr lang="en-US" dirty="0"/>
          </a:p>
        </p:txBody>
      </p:sp>
    </p:spTree>
    <p:extLst>
      <p:ext uri="{BB962C8B-B14F-4D97-AF65-F5344CB8AC3E}">
        <p14:creationId xmlns:p14="http://schemas.microsoft.com/office/powerpoint/2010/main" val="29802028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7686" y="606484"/>
            <a:ext cx="17970500" cy="6292215"/>
          </a:xfrm>
          <a:prstGeom prst="rect">
            <a:avLst/>
          </a:prstGeom>
        </p:spPr>
        <p:txBody>
          <a:bodyPr vert="horz" wrap="square" lIns="0" tIns="12065" rIns="0" bIns="0" rtlCol="0">
            <a:spAutoFit/>
          </a:bodyPr>
          <a:lstStyle/>
          <a:p>
            <a:pPr marL="12700">
              <a:lnSpc>
                <a:spcPct val="100000"/>
              </a:lnSpc>
              <a:spcBef>
                <a:spcPts val="95"/>
              </a:spcBef>
            </a:pPr>
            <a:r>
              <a:rPr sz="2750" spc="45" dirty="0">
                <a:solidFill>
                  <a:srgbClr val="785333"/>
                </a:solidFill>
                <a:latin typeface="Cambria"/>
                <a:cs typeface="Cambria"/>
              </a:rPr>
              <a:t>Customer</a:t>
            </a:r>
            <a:r>
              <a:rPr sz="2750" spc="180" dirty="0">
                <a:solidFill>
                  <a:srgbClr val="785333"/>
                </a:solidFill>
                <a:latin typeface="Cambria"/>
                <a:cs typeface="Cambria"/>
              </a:rPr>
              <a:t> </a:t>
            </a:r>
            <a:r>
              <a:rPr sz="2750" dirty="0">
                <a:solidFill>
                  <a:srgbClr val="785333"/>
                </a:solidFill>
                <a:latin typeface="Cambria"/>
                <a:cs typeface="Cambria"/>
              </a:rPr>
              <a:t>Interaction</a:t>
            </a:r>
            <a:r>
              <a:rPr sz="2750" spc="190" dirty="0">
                <a:solidFill>
                  <a:srgbClr val="785333"/>
                </a:solidFill>
                <a:latin typeface="Cambria"/>
                <a:cs typeface="Cambria"/>
              </a:rPr>
              <a:t> </a:t>
            </a:r>
            <a:r>
              <a:rPr sz="2750" spc="-10" dirty="0">
                <a:solidFill>
                  <a:srgbClr val="785333"/>
                </a:solidFill>
                <a:latin typeface="Cambria"/>
                <a:cs typeface="Cambria"/>
              </a:rPr>
              <a:t>Guidelines</a:t>
            </a:r>
            <a:endParaRPr sz="2750" dirty="0">
              <a:latin typeface="Cambria"/>
              <a:cs typeface="Cambria"/>
            </a:endParaRPr>
          </a:p>
          <a:p>
            <a:pPr>
              <a:lnSpc>
                <a:spcPct val="100000"/>
              </a:lnSpc>
              <a:spcBef>
                <a:spcPts val="750"/>
              </a:spcBef>
            </a:pPr>
            <a:endParaRPr sz="2750" dirty="0">
              <a:latin typeface="Cambria"/>
              <a:cs typeface="Cambria"/>
            </a:endParaRPr>
          </a:p>
          <a:p>
            <a:pPr marL="12700" marR="137160" indent="241300">
              <a:lnSpc>
                <a:spcPct val="115900"/>
              </a:lnSpc>
              <a:buChar char="•"/>
              <a:tabLst>
                <a:tab pos="254000" algn="l"/>
              </a:tabLst>
            </a:pPr>
            <a:r>
              <a:rPr sz="2750" spc="-250" dirty="0">
                <a:latin typeface="Verdana"/>
                <a:cs typeface="Verdana"/>
              </a:rPr>
              <a:t>If</a:t>
            </a:r>
            <a:r>
              <a:rPr sz="2750" spc="-195" dirty="0">
                <a:latin typeface="Verdana"/>
                <a:cs typeface="Verdana"/>
              </a:rPr>
              <a:t> </a:t>
            </a:r>
            <a:r>
              <a:rPr sz="2750" spc="-90" dirty="0">
                <a:latin typeface="Verdana"/>
                <a:cs typeface="Verdana"/>
              </a:rPr>
              <a:t>a</a:t>
            </a:r>
            <a:r>
              <a:rPr sz="2750" spc="-190" dirty="0">
                <a:latin typeface="Verdana"/>
                <a:cs typeface="Verdana"/>
              </a:rPr>
              <a:t> </a:t>
            </a:r>
            <a:r>
              <a:rPr sz="2750" spc="-40" dirty="0">
                <a:latin typeface="Verdana"/>
                <a:cs typeface="Verdana"/>
              </a:rPr>
              <a:t>customer</a:t>
            </a:r>
            <a:r>
              <a:rPr sz="2750" spc="-190" dirty="0">
                <a:latin typeface="Verdana"/>
                <a:cs typeface="Verdana"/>
              </a:rPr>
              <a:t> </a:t>
            </a:r>
            <a:r>
              <a:rPr sz="2750" spc="-10" dirty="0">
                <a:latin typeface="Verdana"/>
                <a:cs typeface="Verdana"/>
              </a:rPr>
              <a:t>asks</a:t>
            </a:r>
            <a:r>
              <a:rPr sz="2750" spc="-190" dirty="0">
                <a:latin typeface="Verdana"/>
                <a:cs typeface="Verdana"/>
              </a:rPr>
              <a:t> </a:t>
            </a:r>
            <a:r>
              <a:rPr sz="2750" spc="-55" dirty="0">
                <a:latin typeface="Verdana"/>
                <a:cs typeface="Verdana"/>
              </a:rPr>
              <a:t>about</a:t>
            </a:r>
            <a:r>
              <a:rPr sz="2750" spc="-190" dirty="0">
                <a:latin typeface="Verdana"/>
                <a:cs typeface="Verdana"/>
              </a:rPr>
              <a:t> </a:t>
            </a:r>
            <a:r>
              <a:rPr sz="2750" dirty="0">
                <a:latin typeface="Verdana"/>
                <a:cs typeface="Verdana"/>
              </a:rPr>
              <a:t>price</a:t>
            </a:r>
            <a:r>
              <a:rPr sz="2750" spc="-190" dirty="0">
                <a:latin typeface="Verdana"/>
                <a:cs typeface="Verdana"/>
              </a:rPr>
              <a:t> </a:t>
            </a:r>
            <a:r>
              <a:rPr sz="2750" spc="-70" dirty="0">
                <a:latin typeface="Verdana"/>
                <a:cs typeface="Verdana"/>
              </a:rPr>
              <a:t>or</a:t>
            </a:r>
            <a:r>
              <a:rPr sz="2750" spc="-190" dirty="0">
                <a:latin typeface="Verdana"/>
                <a:cs typeface="Verdana"/>
              </a:rPr>
              <a:t> </a:t>
            </a:r>
            <a:r>
              <a:rPr sz="2750" spc="-35" dirty="0">
                <a:latin typeface="Verdana"/>
                <a:cs typeface="Verdana"/>
              </a:rPr>
              <a:t>product</a:t>
            </a:r>
            <a:r>
              <a:rPr sz="2750" spc="-190" dirty="0">
                <a:latin typeface="Verdana"/>
                <a:cs typeface="Verdana"/>
              </a:rPr>
              <a:t> </a:t>
            </a:r>
            <a:r>
              <a:rPr sz="2750" spc="-100" dirty="0">
                <a:latin typeface="Verdana"/>
                <a:cs typeface="Verdana"/>
              </a:rPr>
              <a:t>availability</a:t>
            </a:r>
            <a:r>
              <a:rPr sz="2750" spc="-190" dirty="0">
                <a:latin typeface="Verdana"/>
                <a:cs typeface="Verdana"/>
              </a:rPr>
              <a:t> </a:t>
            </a:r>
            <a:r>
              <a:rPr sz="1250" spc="1560" dirty="0">
                <a:latin typeface="Lucida Sans Unicode"/>
                <a:cs typeface="Lucida Sans Unicode"/>
              </a:rPr>
              <a:t>→</a:t>
            </a:r>
            <a:r>
              <a:rPr sz="1250" spc="385" dirty="0">
                <a:latin typeface="Lucida Sans Unicode"/>
                <a:cs typeface="Lucida Sans Unicode"/>
              </a:rPr>
              <a:t> </a:t>
            </a:r>
            <a:r>
              <a:rPr sz="2750" dirty="0">
                <a:latin typeface="Verdana"/>
                <a:cs typeface="Verdana"/>
              </a:rPr>
              <a:t>Use</a:t>
            </a:r>
            <a:r>
              <a:rPr sz="2750" spc="-195" dirty="0">
                <a:latin typeface="Verdana"/>
                <a:cs typeface="Verdana"/>
              </a:rPr>
              <a:t> </a:t>
            </a:r>
            <a:r>
              <a:rPr sz="2750" dirty="0">
                <a:latin typeface="Verdana"/>
                <a:cs typeface="Verdana"/>
              </a:rPr>
              <a:t>Social</a:t>
            </a:r>
            <a:r>
              <a:rPr sz="2750" spc="-190" dirty="0">
                <a:latin typeface="Verdana"/>
                <a:cs typeface="Verdana"/>
              </a:rPr>
              <a:t> </a:t>
            </a:r>
            <a:r>
              <a:rPr sz="2750" spc="-70" dirty="0">
                <a:latin typeface="Verdana"/>
                <a:cs typeface="Verdana"/>
              </a:rPr>
              <a:t>media</a:t>
            </a:r>
            <a:r>
              <a:rPr sz="2750" spc="-190" dirty="0">
                <a:latin typeface="Verdana"/>
                <a:cs typeface="Verdana"/>
              </a:rPr>
              <a:t> </a:t>
            </a:r>
            <a:r>
              <a:rPr sz="2750" spc="-10" dirty="0">
                <a:latin typeface="Verdana"/>
                <a:cs typeface="Verdana"/>
              </a:rPr>
              <a:t>sheet</a:t>
            </a:r>
            <a:r>
              <a:rPr sz="2750" spc="-190" dirty="0">
                <a:latin typeface="Verdana"/>
                <a:cs typeface="Verdana"/>
              </a:rPr>
              <a:t> </a:t>
            </a:r>
            <a:r>
              <a:rPr sz="2750" spc="-80" dirty="0">
                <a:latin typeface="Verdana"/>
                <a:cs typeface="Verdana"/>
              </a:rPr>
              <a:t>Or</a:t>
            </a:r>
            <a:r>
              <a:rPr sz="2750" spc="-190" dirty="0">
                <a:latin typeface="Verdana"/>
                <a:cs typeface="Verdana"/>
              </a:rPr>
              <a:t> </a:t>
            </a:r>
            <a:r>
              <a:rPr sz="2750" spc="-60" dirty="0">
                <a:latin typeface="Verdana"/>
                <a:cs typeface="Verdana"/>
              </a:rPr>
              <a:t>Saved</a:t>
            </a:r>
            <a:r>
              <a:rPr sz="2750" spc="-190" dirty="0">
                <a:latin typeface="Verdana"/>
                <a:cs typeface="Verdana"/>
              </a:rPr>
              <a:t> </a:t>
            </a:r>
            <a:r>
              <a:rPr sz="2750" spc="-50" dirty="0">
                <a:latin typeface="Verdana"/>
                <a:cs typeface="Verdana"/>
              </a:rPr>
              <a:t>Replies.</a:t>
            </a:r>
            <a:r>
              <a:rPr sz="2750" spc="-190" dirty="0">
                <a:latin typeface="Verdana"/>
                <a:cs typeface="Verdana"/>
              </a:rPr>
              <a:t> </a:t>
            </a:r>
            <a:r>
              <a:rPr sz="2750" u="heavy" spc="-10" dirty="0">
                <a:uFill>
                  <a:solidFill>
                    <a:srgbClr val="000000"/>
                  </a:solidFill>
                </a:uFill>
                <a:latin typeface="Verdana"/>
                <a:cs typeface="Verdana"/>
                <a:hlinkClick r:id="rId2"/>
              </a:rPr>
              <a:t>Social</a:t>
            </a:r>
            <a:r>
              <a:rPr sz="2750" spc="-10" dirty="0">
                <a:latin typeface="Verdana"/>
                <a:cs typeface="Verdana"/>
              </a:rPr>
              <a:t> </a:t>
            </a:r>
            <a:r>
              <a:rPr sz="2750" u="heavy" dirty="0">
                <a:uFill>
                  <a:solidFill>
                    <a:srgbClr val="000000"/>
                  </a:solidFill>
                </a:uFill>
                <a:latin typeface="Verdana"/>
                <a:cs typeface="Verdana"/>
                <a:hlinkClick r:id="rId2"/>
              </a:rPr>
              <a:t>Media</a:t>
            </a:r>
            <a:r>
              <a:rPr sz="2750" u="heavy" spc="-180" dirty="0">
                <a:uFill>
                  <a:solidFill>
                    <a:srgbClr val="000000"/>
                  </a:solidFill>
                </a:uFill>
                <a:latin typeface="Verdana"/>
                <a:cs typeface="Verdana"/>
                <a:hlinkClick r:id="rId2"/>
              </a:rPr>
              <a:t> </a:t>
            </a:r>
            <a:r>
              <a:rPr sz="2750" u="heavy" spc="-110" dirty="0">
                <a:uFill>
                  <a:solidFill>
                    <a:srgbClr val="000000"/>
                  </a:solidFill>
                </a:uFill>
                <a:latin typeface="Verdana"/>
                <a:cs typeface="Verdana"/>
                <a:hlinkClick r:id="rId2"/>
              </a:rPr>
              <a:t>Data</a:t>
            </a:r>
            <a:r>
              <a:rPr sz="2750" u="heavy" spc="-180" dirty="0">
                <a:uFill>
                  <a:solidFill>
                    <a:srgbClr val="000000"/>
                  </a:solidFill>
                </a:uFill>
                <a:latin typeface="Verdana"/>
                <a:cs typeface="Verdana"/>
                <a:hlinkClick r:id="rId2"/>
              </a:rPr>
              <a:t> </a:t>
            </a:r>
            <a:r>
              <a:rPr sz="2750" u="heavy" spc="-20" dirty="0">
                <a:uFill>
                  <a:solidFill>
                    <a:srgbClr val="000000"/>
                  </a:solidFill>
                </a:uFill>
                <a:latin typeface="Verdana"/>
                <a:cs typeface="Verdana"/>
                <a:hlinkClick r:id="rId2"/>
              </a:rPr>
              <a:t>Base</a:t>
            </a:r>
            <a:endParaRPr sz="2750" dirty="0">
              <a:latin typeface="Verdana"/>
              <a:cs typeface="Verdana"/>
            </a:endParaRPr>
          </a:p>
          <a:p>
            <a:pPr>
              <a:lnSpc>
                <a:spcPct val="100000"/>
              </a:lnSpc>
              <a:spcBef>
                <a:spcPts val="1005"/>
              </a:spcBef>
              <a:buFont typeface="Verdana"/>
              <a:buChar char="•"/>
            </a:pPr>
            <a:endParaRPr sz="2750" dirty="0">
              <a:latin typeface="Verdana"/>
              <a:cs typeface="Verdana"/>
            </a:endParaRPr>
          </a:p>
          <a:p>
            <a:pPr marL="254000" indent="-241300">
              <a:lnSpc>
                <a:spcPct val="100000"/>
              </a:lnSpc>
              <a:buChar char="•"/>
              <a:tabLst>
                <a:tab pos="254000" algn="l"/>
              </a:tabLst>
            </a:pPr>
            <a:r>
              <a:rPr sz="2750" spc="-250" dirty="0">
                <a:latin typeface="Verdana"/>
                <a:cs typeface="Verdana"/>
              </a:rPr>
              <a:t>If</a:t>
            </a:r>
            <a:r>
              <a:rPr sz="2750" spc="-180" dirty="0">
                <a:latin typeface="Verdana"/>
                <a:cs typeface="Verdana"/>
              </a:rPr>
              <a:t> </a:t>
            </a:r>
            <a:r>
              <a:rPr sz="2750" spc="-90" dirty="0">
                <a:latin typeface="Verdana"/>
                <a:cs typeface="Verdana"/>
              </a:rPr>
              <a:t>a</a:t>
            </a:r>
            <a:r>
              <a:rPr sz="2750" spc="-180" dirty="0">
                <a:latin typeface="Verdana"/>
                <a:cs typeface="Verdana"/>
              </a:rPr>
              <a:t> </a:t>
            </a:r>
            <a:r>
              <a:rPr sz="2750" spc="-40" dirty="0">
                <a:latin typeface="Verdana"/>
                <a:cs typeface="Verdana"/>
              </a:rPr>
              <a:t>customer</a:t>
            </a:r>
            <a:r>
              <a:rPr sz="2750" spc="-180" dirty="0">
                <a:latin typeface="Verdana"/>
                <a:cs typeface="Verdana"/>
              </a:rPr>
              <a:t> </a:t>
            </a:r>
            <a:r>
              <a:rPr sz="2750" spc="-25" dirty="0">
                <a:latin typeface="Verdana"/>
                <a:cs typeface="Verdana"/>
              </a:rPr>
              <a:t>requests</a:t>
            </a:r>
            <a:r>
              <a:rPr sz="2750" spc="-180" dirty="0">
                <a:latin typeface="Verdana"/>
                <a:cs typeface="Verdana"/>
              </a:rPr>
              <a:t> </a:t>
            </a:r>
            <a:r>
              <a:rPr sz="2750" spc="-35" dirty="0">
                <a:latin typeface="Verdana"/>
                <a:cs typeface="Verdana"/>
              </a:rPr>
              <a:t>product</a:t>
            </a:r>
            <a:r>
              <a:rPr sz="2750" spc="-180" dirty="0">
                <a:latin typeface="Verdana"/>
                <a:cs typeface="Verdana"/>
              </a:rPr>
              <a:t> </a:t>
            </a:r>
            <a:r>
              <a:rPr sz="2750" spc="-65" dirty="0">
                <a:latin typeface="Verdana"/>
                <a:cs typeface="Verdana"/>
              </a:rPr>
              <a:t>recommendation</a:t>
            </a:r>
            <a:r>
              <a:rPr sz="2750" spc="-180" dirty="0">
                <a:latin typeface="Verdana"/>
                <a:cs typeface="Verdana"/>
              </a:rPr>
              <a:t> </a:t>
            </a:r>
            <a:r>
              <a:rPr sz="1250" spc="1560" dirty="0">
                <a:latin typeface="Lucida Sans Unicode"/>
                <a:cs typeface="Lucida Sans Unicode"/>
              </a:rPr>
              <a:t>→</a:t>
            </a:r>
            <a:r>
              <a:rPr sz="1250" spc="395" dirty="0">
                <a:latin typeface="Lucida Sans Unicode"/>
                <a:cs typeface="Lucida Sans Unicode"/>
              </a:rPr>
              <a:t> </a:t>
            </a:r>
            <a:r>
              <a:rPr sz="2750" dirty="0">
                <a:latin typeface="Verdana"/>
                <a:cs typeface="Verdana"/>
              </a:rPr>
              <a:t>suggest</a:t>
            </a:r>
            <a:r>
              <a:rPr sz="2750" spc="-180" dirty="0">
                <a:latin typeface="Verdana"/>
                <a:cs typeface="Verdana"/>
              </a:rPr>
              <a:t> </a:t>
            </a:r>
            <a:r>
              <a:rPr sz="2750" dirty="0">
                <a:latin typeface="Verdana"/>
                <a:cs typeface="Verdana"/>
              </a:rPr>
              <a:t>based</a:t>
            </a:r>
            <a:r>
              <a:rPr sz="2750" spc="-180" dirty="0">
                <a:latin typeface="Verdana"/>
                <a:cs typeface="Verdana"/>
              </a:rPr>
              <a:t> </a:t>
            </a:r>
            <a:r>
              <a:rPr sz="2750" spc="-60" dirty="0">
                <a:latin typeface="Verdana"/>
                <a:cs typeface="Verdana"/>
              </a:rPr>
              <a:t>on</a:t>
            </a:r>
            <a:r>
              <a:rPr sz="2750" spc="-180" dirty="0">
                <a:latin typeface="Verdana"/>
                <a:cs typeface="Verdana"/>
              </a:rPr>
              <a:t> </a:t>
            </a:r>
            <a:r>
              <a:rPr sz="2750" spc="-35" dirty="0">
                <a:latin typeface="Verdana"/>
                <a:cs typeface="Verdana"/>
              </a:rPr>
              <a:t>customer’s</a:t>
            </a:r>
            <a:r>
              <a:rPr sz="2750" spc="-180" dirty="0">
                <a:latin typeface="Verdana"/>
                <a:cs typeface="Verdana"/>
              </a:rPr>
              <a:t> </a:t>
            </a:r>
            <a:r>
              <a:rPr sz="2750" spc="-20" dirty="0">
                <a:latin typeface="Verdana"/>
                <a:cs typeface="Verdana"/>
              </a:rPr>
              <a:t>need.</a:t>
            </a:r>
            <a:endParaRPr sz="2750" dirty="0">
              <a:latin typeface="Verdana"/>
              <a:cs typeface="Verdana"/>
            </a:endParaRPr>
          </a:p>
          <a:p>
            <a:pPr>
              <a:lnSpc>
                <a:spcPct val="100000"/>
              </a:lnSpc>
              <a:spcBef>
                <a:spcPts val="484"/>
              </a:spcBef>
              <a:buFont typeface="Verdana"/>
              <a:buChar char="•"/>
            </a:pPr>
            <a:endParaRPr sz="2750" dirty="0">
              <a:latin typeface="Verdana"/>
              <a:cs typeface="Verdana"/>
            </a:endParaRPr>
          </a:p>
          <a:p>
            <a:pPr marL="12700" marR="5080" indent="241300">
              <a:lnSpc>
                <a:spcPct val="115900"/>
              </a:lnSpc>
              <a:buChar char="•"/>
              <a:tabLst>
                <a:tab pos="254000" algn="l"/>
              </a:tabLst>
            </a:pPr>
            <a:r>
              <a:rPr sz="2750" spc="-250" dirty="0">
                <a:latin typeface="Verdana"/>
                <a:cs typeface="Verdana"/>
              </a:rPr>
              <a:t>If</a:t>
            </a:r>
            <a:r>
              <a:rPr sz="2750" spc="-190" dirty="0">
                <a:latin typeface="Verdana"/>
                <a:cs typeface="Verdana"/>
              </a:rPr>
              <a:t> </a:t>
            </a:r>
            <a:r>
              <a:rPr sz="2750" spc="-90" dirty="0">
                <a:latin typeface="Verdana"/>
                <a:cs typeface="Verdana"/>
              </a:rPr>
              <a:t>a</a:t>
            </a:r>
            <a:r>
              <a:rPr sz="2750" spc="-185" dirty="0">
                <a:latin typeface="Verdana"/>
                <a:cs typeface="Verdana"/>
              </a:rPr>
              <a:t> </a:t>
            </a:r>
            <a:r>
              <a:rPr sz="2750" spc="-40" dirty="0">
                <a:latin typeface="Verdana"/>
                <a:cs typeface="Verdana"/>
              </a:rPr>
              <a:t>customer</a:t>
            </a:r>
            <a:r>
              <a:rPr sz="2750" spc="-185" dirty="0">
                <a:latin typeface="Verdana"/>
                <a:cs typeface="Verdana"/>
              </a:rPr>
              <a:t> </a:t>
            </a:r>
            <a:r>
              <a:rPr sz="2750" spc="-10" dirty="0">
                <a:latin typeface="Verdana"/>
                <a:cs typeface="Verdana"/>
              </a:rPr>
              <a:t>asks</a:t>
            </a:r>
            <a:r>
              <a:rPr sz="2750" spc="-185" dirty="0">
                <a:latin typeface="Verdana"/>
                <a:cs typeface="Verdana"/>
              </a:rPr>
              <a:t> </a:t>
            </a:r>
            <a:r>
              <a:rPr sz="2750" spc="-55" dirty="0">
                <a:latin typeface="Verdana"/>
                <a:cs typeface="Verdana"/>
              </a:rPr>
              <a:t>about</a:t>
            </a:r>
            <a:r>
              <a:rPr sz="2750" spc="-185" dirty="0">
                <a:latin typeface="Verdana"/>
                <a:cs typeface="Verdana"/>
              </a:rPr>
              <a:t> </a:t>
            </a:r>
            <a:r>
              <a:rPr sz="2750" spc="-90" dirty="0">
                <a:latin typeface="Verdana"/>
                <a:cs typeface="Verdana"/>
              </a:rPr>
              <a:t>a</a:t>
            </a:r>
            <a:r>
              <a:rPr sz="2750" spc="-190" dirty="0">
                <a:latin typeface="Verdana"/>
                <a:cs typeface="Verdana"/>
              </a:rPr>
              <a:t> </a:t>
            </a:r>
            <a:r>
              <a:rPr sz="2750" spc="-20" dirty="0">
                <a:latin typeface="Verdana"/>
                <a:cs typeface="Verdana"/>
              </a:rPr>
              <a:t>delayed</a:t>
            </a:r>
            <a:r>
              <a:rPr sz="2750" spc="-185" dirty="0">
                <a:latin typeface="Verdana"/>
                <a:cs typeface="Verdana"/>
              </a:rPr>
              <a:t> </a:t>
            </a:r>
            <a:r>
              <a:rPr sz="2750" spc="-70" dirty="0">
                <a:latin typeface="Verdana"/>
                <a:cs typeface="Verdana"/>
              </a:rPr>
              <a:t>order</a:t>
            </a:r>
            <a:r>
              <a:rPr sz="2750" spc="-185" dirty="0">
                <a:latin typeface="Verdana"/>
                <a:cs typeface="Verdana"/>
              </a:rPr>
              <a:t> </a:t>
            </a:r>
            <a:r>
              <a:rPr sz="1250" spc="1560" dirty="0">
                <a:latin typeface="Lucida Sans Unicode"/>
                <a:cs typeface="Lucida Sans Unicode"/>
              </a:rPr>
              <a:t>→</a:t>
            </a:r>
            <a:r>
              <a:rPr sz="1250" spc="390" dirty="0">
                <a:latin typeface="Lucida Sans Unicode"/>
                <a:cs typeface="Lucida Sans Unicode"/>
              </a:rPr>
              <a:t> </a:t>
            </a:r>
            <a:r>
              <a:rPr sz="2750" spc="-95" dirty="0">
                <a:latin typeface="Verdana"/>
                <a:cs typeface="Verdana"/>
              </a:rPr>
              <a:t>First,</a:t>
            </a:r>
            <a:r>
              <a:rPr sz="2750" spc="-185" dirty="0">
                <a:latin typeface="Verdana"/>
                <a:cs typeface="Verdana"/>
              </a:rPr>
              <a:t> </a:t>
            </a:r>
            <a:r>
              <a:rPr sz="2750" dirty="0">
                <a:latin typeface="Verdana"/>
                <a:cs typeface="Verdana"/>
              </a:rPr>
              <a:t>we</a:t>
            </a:r>
            <a:r>
              <a:rPr sz="2750" spc="-190" dirty="0">
                <a:latin typeface="Verdana"/>
                <a:cs typeface="Verdana"/>
              </a:rPr>
              <a:t> </a:t>
            </a:r>
            <a:r>
              <a:rPr sz="2750" spc="-10" dirty="0">
                <a:latin typeface="Verdana"/>
                <a:cs typeface="Verdana"/>
              </a:rPr>
              <a:t>apologize</a:t>
            </a:r>
            <a:r>
              <a:rPr sz="2750" spc="-185" dirty="0">
                <a:latin typeface="Verdana"/>
                <a:cs typeface="Verdana"/>
              </a:rPr>
              <a:t> </a:t>
            </a:r>
            <a:r>
              <a:rPr sz="2750" spc="-70" dirty="0">
                <a:latin typeface="Verdana"/>
                <a:cs typeface="Verdana"/>
              </a:rPr>
              <a:t>for</a:t>
            </a:r>
            <a:r>
              <a:rPr sz="2750" spc="-185" dirty="0">
                <a:latin typeface="Verdana"/>
                <a:cs typeface="Verdana"/>
              </a:rPr>
              <a:t> </a:t>
            </a:r>
            <a:r>
              <a:rPr sz="2750" spc="-70" dirty="0">
                <a:latin typeface="Verdana"/>
                <a:cs typeface="Verdana"/>
              </a:rPr>
              <a:t>the</a:t>
            </a:r>
            <a:r>
              <a:rPr sz="2750" spc="-185" dirty="0">
                <a:latin typeface="Verdana"/>
                <a:cs typeface="Verdana"/>
              </a:rPr>
              <a:t> </a:t>
            </a:r>
            <a:r>
              <a:rPr sz="2750" spc="-40" dirty="0">
                <a:latin typeface="Verdana"/>
                <a:cs typeface="Verdana"/>
              </a:rPr>
              <a:t>delay</a:t>
            </a:r>
            <a:r>
              <a:rPr sz="2750" spc="-185" dirty="0">
                <a:latin typeface="Verdana"/>
                <a:cs typeface="Verdana"/>
              </a:rPr>
              <a:t> </a:t>
            </a:r>
            <a:r>
              <a:rPr sz="2750" spc="-75" dirty="0">
                <a:latin typeface="Verdana"/>
                <a:cs typeface="Verdana"/>
              </a:rPr>
              <a:t>if</a:t>
            </a:r>
            <a:r>
              <a:rPr sz="2750" spc="-190" dirty="0">
                <a:latin typeface="Verdana"/>
                <a:cs typeface="Verdana"/>
              </a:rPr>
              <a:t> </a:t>
            </a:r>
            <a:r>
              <a:rPr sz="2750" spc="-70" dirty="0">
                <a:latin typeface="Verdana"/>
                <a:cs typeface="Verdana"/>
              </a:rPr>
              <a:t>the</a:t>
            </a:r>
            <a:r>
              <a:rPr sz="2750" spc="-185" dirty="0">
                <a:latin typeface="Verdana"/>
                <a:cs typeface="Verdana"/>
              </a:rPr>
              <a:t> </a:t>
            </a:r>
            <a:r>
              <a:rPr sz="2750" spc="-75" dirty="0">
                <a:latin typeface="Verdana"/>
                <a:cs typeface="Verdana"/>
              </a:rPr>
              <a:t>delivery</a:t>
            </a:r>
            <a:r>
              <a:rPr sz="2750" spc="-185" dirty="0">
                <a:latin typeface="Verdana"/>
                <a:cs typeface="Verdana"/>
              </a:rPr>
              <a:t> </a:t>
            </a:r>
            <a:r>
              <a:rPr sz="2750" spc="-100" dirty="0">
                <a:latin typeface="Verdana"/>
                <a:cs typeface="Verdana"/>
              </a:rPr>
              <a:t>time</a:t>
            </a:r>
            <a:r>
              <a:rPr sz="2750" spc="-185" dirty="0">
                <a:latin typeface="Verdana"/>
                <a:cs typeface="Verdana"/>
              </a:rPr>
              <a:t> </a:t>
            </a:r>
            <a:r>
              <a:rPr sz="2750" spc="-60" dirty="0">
                <a:latin typeface="Verdana"/>
                <a:cs typeface="Verdana"/>
              </a:rPr>
              <a:t>has</a:t>
            </a:r>
            <a:r>
              <a:rPr sz="2750" spc="-185" dirty="0">
                <a:latin typeface="Verdana"/>
                <a:cs typeface="Verdana"/>
              </a:rPr>
              <a:t> </a:t>
            </a:r>
            <a:r>
              <a:rPr sz="2750" spc="-20" dirty="0">
                <a:latin typeface="Verdana"/>
                <a:cs typeface="Verdana"/>
              </a:rPr>
              <a:t>been </a:t>
            </a:r>
            <a:r>
              <a:rPr sz="2750" spc="-10" dirty="0">
                <a:latin typeface="Verdana"/>
                <a:cs typeface="Verdana"/>
              </a:rPr>
              <a:t>exceeded,</a:t>
            </a:r>
            <a:r>
              <a:rPr sz="2750" spc="-175" dirty="0">
                <a:latin typeface="Verdana"/>
                <a:cs typeface="Verdana"/>
              </a:rPr>
              <a:t> </a:t>
            </a:r>
            <a:r>
              <a:rPr sz="2750" spc="-100" dirty="0">
                <a:latin typeface="Verdana"/>
                <a:cs typeface="Verdana"/>
              </a:rPr>
              <a:t>then</a:t>
            </a:r>
            <a:r>
              <a:rPr sz="2750" spc="-175" dirty="0">
                <a:latin typeface="Verdana"/>
                <a:cs typeface="Verdana"/>
              </a:rPr>
              <a:t> </a:t>
            </a:r>
            <a:r>
              <a:rPr sz="2750" dirty="0">
                <a:latin typeface="Verdana"/>
                <a:cs typeface="Verdana"/>
              </a:rPr>
              <a:t>we</a:t>
            </a:r>
            <a:r>
              <a:rPr sz="2750" spc="-175" dirty="0">
                <a:latin typeface="Verdana"/>
                <a:cs typeface="Verdana"/>
              </a:rPr>
              <a:t> </a:t>
            </a:r>
            <a:r>
              <a:rPr sz="2750" spc="-130" dirty="0">
                <a:latin typeface="Verdana"/>
                <a:cs typeface="Verdana"/>
              </a:rPr>
              <a:t>inform</a:t>
            </a:r>
            <a:r>
              <a:rPr sz="2750" spc="-170" dirty="0">
                <a:latin typeface="Verdana"/>
                <a:cs typeface="Verdana"/>
              </a:rPr>
              <a:t> </a:t>
            </a:r>
            <a:r>
              <a:rPr sz="2750" spc="-70" dirty="0">
                <a:latin typeface="Verdana"/>
                <a:cs typeface="Verdana"/>
              </a:rPr>
              <a:t>the</a:t>
            </a:r>
            <a:r>
              <a:rPr sz="2750" spc="-175" dirty="0">
                <a:latin typeface="Verdana"/>
                <a:cs typeface="Verdana"/>
              </a:rPr>
              <a:t> </a:t>
            </a:r>
            <a:r>
              <a:rPr sz="2750" spc="-40" dirty="0">
                <a:latin typeface="Verdana"/>
                <a:cs typeface="Verdana"/>
              </a:rPr>
              <a:t>customer</a:t>
            </a:r>
            <a:r>
              <a:rPr sz="2750" spc="-175" dirty="0">
                <a:latin typeface="Verdana"/>
                <a:cs typeface="Verdana"/>
              </a:rPr>
              <a:t> </a:t>
            </a:r>
            <a:r>
              <a:rPr sz="2750" dirty="0">
                <a:latin typeface="Verdana"/>
                <a:cs typeface="Verdana"/>
              </a:rPr>
              <a:t>of</a:t>
            </a:r>
            <a:r>
              <a:rPr sz="2750" spc="-175" dirty="0">
                <a:latin typeface="Verdana"/>
                <a:cs typeface="Verdana"/>
              </a:rPr>
              <a:t> </a:t>
            </a:r>
            <a:r>
              <a:rPr sz="2750" spc="-70" dirty="0">
                <a:latin typeface="Verdana"/>
                <a:cs typeface="Verdana"/>
              </a:rPr>
              <a:t>the</a:t>
            </a:r>
            <a:r>
              <a:rPr sz="2750" spc="-170" dirty="0">
                <a:latin typeface="Verdana"/>
                <a:cs typeface="Verdana"/>
              </a:rPr>
              <a:t> </a:t>
            </a:r>
            <a:r>
              <a:rPr sz="2750" spc="-70" dirty="0">
                <a:latin typeface="Verdana"/>
                <a:cs typeface="Verdana"/>
              </a:rPr>
              <a:t>order</a:t>
            </a:r>
            <a:r>
              <a:rPr sz="2750" spc="-175" dirty="0">
                <a:latin typeface="Verdana"/>
                <a:cs typeface="Verdana"/>
              </a:rPr>
              <a:t> </a:t>
            </a:r>
            <a:r>
              <a:rPr sz="2750" spc="-85" dirty="0">
                <a:latin typeface="Verdana"/>
                <a:cs typeface="Verdana"/>
              </a:rPr>
              <a:t>status,</a:t>
            </a:r>
            <a:r>
              <a:rPr sz="2750" spc="-175" dirty="0">
                <a:latin typeface="Verdana"/>
                <a:cs typeface="Verdana"/>
              </a:rPr>
              <a:t> </a:t>
            </a:r>
            <a:r>
              <a:rPr sz="2750" spc="-70" dirty="0">
                <a:latin typeface="Verdana"/>
                <a:cs typeface="Verdana"/>
              </a:rPr>
              <a:t>the</a:t>
            </a:r>
            <a:r>
              <a:rPr sz="2750" spc="-170" dirty="0">
                <a:latin typeface="Verdana"/>
                <a:cs typeface="Verdana"/>
              </a:rPr>
              <a:t> </a:t>
            </a:r>
            <a:r>
              <a:rPr sz="2750" spc="-80" dirty="0">
                <a:latin typeface="Verdana"/>
                <a:cs typeface="Verdana"/>
              </a:rPr>
              <a:t>tracking</a:t>
            </a:r>
            <a:r>
              <a:rPr sz="2750" spc="-175" dirty="0">
                <a:latin typeface="Verdana"/>
                <a:cs typeface="Verdana"/>
              </a:rPr>
              <a:t> </a:t>
            </a:r>
            <a:r>
              <a:rPr sz="2750" spc="-135" dirty="0">
                <a:latin typeface="Verdana"/>
                <a:cs typeface="Verdana"/>
              </a:rPr>
              <a:t>number,</a:t>
            </a:r>
            <a:r>
              <a:rPr sz="2750" spc="-175" dirty="0">
                <a:latin typeface="Verdana"/>
                <a:cs typeface="Verdana"/>
              </a:rPr>
              <a:t> </a:t>
            </a:r>
            <a:r>
              <a:rPr sz="2750" spc="-90" dirty="0">
                <a:latin typeface="Verdana"/>
                <a:cs typeface="Verdana"/>
              </a:rPr>
              <a:t>and</a:t>
            </a:r>
            <a:r>
              <a:rPr sz="2750" spc="-175" dirty="0">
                <a:latin typeface="Verdana"/>
                <a:cs typeface="Verdana"/>
              </a:rPr>
              <a:t> </a:t>
            </a:r>
            <a:r>
              <a:rPr sz="2750" spc="-70" dirty="0">
                <a:latin typeface="Verdana"/>
                <a:cs typeface="Verdana"/>
              </a:rPr>
              <a:t>the</a:t>
            </a:r>
            <a:r>
              <a:rPr sz="2750" spc="-170" dirty="0">
                <a:latin typeface="Verdana"/>
                <a:cs typeface="Verdana"/>
              </a:rPr>
              <a:t> </a:t>
            </a:r>
            <a:r>
              <a:rPr sz="2750" spc="-10" dirty="0">
                <a:latin typeface="Verdana"/>
                <a:cs typeface="Verdana"/>
              </a:rPr>
              <a:t>Aramex </a:t>
            </a:r>
            <a:r>
              <a:rPr sz="2750" spc="-40" dirty="0">
                <a:latin typeface="Verdana"/>
                <a:cs typeface="Verdana"/>
              </a:rPr>
              <a:t>customer</a:t>
            </a:r>
            <a:r>
              <a:rPr sz="2750" spc="-185" dirty="0">
                <a:latin typeface="Verdana"/>
                <a:cs typeface="Verdana"/>
              </a:rPr>
              <a:t> </a:t>
            </a:r>
            <a:r>
              <a:rPr sz="2750" spc="-20" dirty="0">
                <a:latin typeface="Verdana"/>
                <a:cs typeface="Verdana"/>
              </a:rPr>
              <a:t>service</a:t>
            </a:r>
            <a:r>
              <a:rPr sz="2750" spc="-180" dirty="0">
                <a:latin typeface="Verdana"/>
                <a:cs typeface="Verdana"/>
              </a:rPr>
              <a:t> </a:t>
            </a:r>
            <a:r>
              <a:rPr sz="2750" spc="-110" dirty="0">
                <a:latin typeface="Verdana"/>
                <a:cs typeface="Verdana"/>
              </a:rPr>
              <a:t>number</a:t>
            </a:r>
            <a:r>
              <a:rPr sz="2750" spc="-180" dirty="0">
                <a:latin typeface="Verdana"/>
                <a:cs typeface="Verdana"/>
              </a:rPr>
              <a:t> </a:t>
            </a:r>
            <a:r>
              <a:rPr sz="2750" spc="-140" dirty="0">
                <a:latin typeface="Verdana"/>
                <a:cs typeface="Verdana"/>
              </a:rPr>
              <a:t>16996,</a:t>
            </a:r>
            <a:r>
              <a:rPr sz="2750" spc="-180" dirty="0">
                <a:latin typeface="Verdana"/>
                <a:cs typeface="Verdana"/>
              </a:rPr>
              <a:t> </a:t>
            </a:r>
            <a:r>
              <a:rPr sz="2750" dirty="0">
                <a:latin typeface="Verdana"/>
                <a:cs typeface="Verdana"/>
              </a:rPr>
              <a:t>we</a:t>
            </a:r>
            <a:r>
              <a:rPr sz="2750" spc="-180" dirty="0">
                <a:latin typeface="Verdana"/>
                <a:cs typeface="Verdana"/>
              </a:rPr>
              <a:t> </a:t>
            </a:r>
            <a:r>
              <a:rPr sz="2750" spc="-20" dirty="0">
                <a:latin typeface="Verdana"/>
                <a:cs typeface="Verdana"/>
              </a:rPr>
              <a:t>can</a:t>
            </a:r>
            <a:r>
              <a:rPr sz="2750" spc="-180" dirty="0">
                <a:latin typeface="Verdana"/>
                <a:cs typeface="Verdana"/>
              </a:rPr>
              <a:t> </a:t>
            </a:r>
            <a:r>
              <a:rPr sz="2750" dirty="0">
                <a:latin typeface="Verdana"/>
                <a:cs typeface="Verdana"/>
              </a:rPr>
              <a:t>send</a:t>
            </a:r>
            <a:r>
              <a:rPr sz="2750" spc="-180" dirty="0">
                <a:latin typeface="Verdana"/>
                <a:cs typeface="Verdana"/>
              </a:rPr>
              <a:t> </a:t>
            </a:r>
            <a:r>
              <a:rPr sz="2750" spc="-140" dirty="0">
                <a:latin typeface="Verdana"/>
                <a:cs typeface="Verdana"/>
              </a:rPr>
              <a:t>an</a:t>
            </a:r>
            <a:r>
              <a:rPr sz="2750" spc="-180" dirty="0">
                <a:latin typeface="Verdana"/>
                <a:cs typeface="Verdana"/>
              </a:rPr>
              <a:t> </a:t>
            </a:r>
            <a:r>
              <a:rPr sz="2750" spc="-80" dirty="0">
                <a:latin typeface="Verdana"/>
                <a:cs typeface="Verdana"/>
              </a:rPr>
              <a:t>email</a:t>
            </a:r>
            <a:r>
              <a:rPr sz="2750" spc="-180" dirty="0">
                <a:latin typeface="Verdana"/>
                <a:cs typeface="Verdana"/>
              </a:rPr>
              <a:t> </a:t>
            </a:r>
            <a:r>
              <a:rPr sz="2750" spc="-45" dirty="0">
                <a:latin typeface="Verdana"/>
                <a:cs typeface="Verdana"/>
              </a:rPr>
              <a:t>to</a:t>
            </a:r>
            <a:r>
              <a:rPr sz="2750" spc="-180" dirty="0">
                <a:latin typeface="Verdana"/>
                <a:cs typeface="Verdana"/>
              </a:rPr>
              <a:t> </a:t>
            </a:r>
            <a:r>
              <a:rPr sz="2750" spc="-75" dirty="0">
                <a:latin typeface="Verdana"/>
                <a:cs typeface="Verdana"/>
              </a:rPr>
              <a:t>delivery</a:t>
            </a:r>
            <a:r>
              <a:rPr sz="2750" spc="-180" dirty="0">
                <a:latin typeface="Verdana"/>
                <a:cs typeface="Verdana"/>
              </a:rPr>
              <a:t> </a:t>
            </a:r>
            <a:r>
              <a:rPr sz="2750" spc="75" dirty="0">
                <a:latin typeface="Verdana"/>
                <a:cs typeface="Verdana"/>
              </a:rPr>
              <a:t>success</a:t>
            </a:r>
            <a:r>
              <a:rPr sz="2750" spc="-180" dirty="0">
                <a:latin typeface="Verdana"/>
                <a:cs typeface="Verdana"/>
              </a:rPr>
              <a:t> </a:t>
            </a:r>
            <a:r>
              <a:rPr sz="2750" spc="-100" dirty="0">
                <a:latin typeface="Verdana"/>
                <a:cs typeface="Verdana"/>
              </a:rPr>
              <a:t>team</a:t>
            </a:r>
            <a:r>
              <a:rPr sz="2750" spc="-180" dirty="0">
                <a:latin typeface="Verdana"/>
                <a:cs typeface="Verdana"/>
              </a:rPr>
              <a:t> </a:t>
            </a:r>
            <a:r>
              <a:rPr sz="2750" spc="-105" dirty="0">
                <a:latin typeface="Verdana"/>
                <a:cs typeface="Verdana"/>
              </a:rPr>
              <a:t>with</a:t>
            </a:r>
            <a:r>
              <a:rPr sz="2750" spc="-185" dirty="0">
                <a:latin typeface="Verdana"/>
                <a:cs typeface="Verdana"/>
              </a:rPr>
              <a:t> </a:t>
            </a:r>
            <a:r>
              <a:rPr sz="2750" spc="-70" dirty="0">
                <a:latin typeface="Verdana"/>
                <a:cs typeface="Verdana"/>
              </a:rPr>
              <a:t>the</a:t>
            </a:r>
            <a:r>
              <a:rPr sz="2750" spc="-180" dirty="0">
                <a:latin typeface="Verdana"/>
                <a:cs typeface="Verdana"/>
              </a:rPr>
              <a:t> </a:t>
            </a:r>
            <a:r>
              <a:rPr sz="2750" spc="-75" dirty="0">
                <a:latin typeface="Verdana"/>
                <a:cs typeface="Verdana"/>
              </a:rPr>
              <a:t>delivery</a:t>
            </a:r>
            <a:r>
              <a:rPr sz="2750" spc="-180" dirty="0">
                <a:latin typeface="Verdana"/>
                <a:cs typeface="Verdana"/>
              </a:rPr>
              <a:t> </a:t>
            </a:r>
            <a:r>
              <a:rPr sz="2750" spc="-10" dirty="0">
                <a:latin typeface="Verdana"/>
                <a:cs typeface="Verdana"/>
              </a:rPr>
              <a:t>speed.</a:t>
            </a:r>
            <a:endParaRPr sz="2750" dirty="0">
              <a:latin typeface="Verdana"/>
              <a:cs typeface="Verdana"/>
            </a:endParaRPr>
          </a:p>
          <a:p>
            <a:pPr>
              <a:lnSpc>
                <a:spcPct val="100000"/>
              </a:lnSpc>
              <a:spcBef>
                <a:spcPts val="480"/>
              </a:spcBef>
              <a:buFont typeface="Verdana"/>
              <a:buChar char="•"/>
            </a:pPr>
            <a:endParaRPr sz="2750" dirty="0">
              <a:latin typeface="Verdana"/>
              <a:cs typeface="Verdana"/>
            </a:endParaRPr>
          </a:p>
          <a:p>
            <a:pPr marL="12700" marR="815975" indent="241300">
              <a:lnSpc>
                <a:spcPct val="115900"/>
              </a:lnSpc>
              <a:spcBef>
                <a:spcPts val="5"/>
              </a:spcBef>
              <a:buChar char="•"/>
              <a:tabLst>
                <a:tab pos="254000" algn="l"/>
                <a:tab pos="12396470" algn="l"/>
              </a:tabLst>
            </a:pPr>
            <a:r>
              <a:rPr sz="2750" spc="-250" dirty="0">
                <a:latin typeface="Verdana"/>
                <a:cs typeface="Verdana"/>
              </a:rPr>
              <a:t>If</a:t>
            </a:r>
            <a:r>
              <a:rPr sz="2750" spc="-180" dirty="0">
                <a:latin typeface="Verdana"/>
                <a:cs typeface="Verdana"/>
              </a:rPr>
              <a:t> </a:t>
            </a:r>
            <a:r>
              <a:rPr sz="2750" spc="-70" dirty="0">
                <a:latin typeface="Verdana"/>
                <a:cs typeface="Verdana"/>
              </a:rPr>
              <a:t>the</a:t>
            </a:r>
            <a:r>
              <a:rPr sz="2750" spc="-175" dirty="0">
                <a:latin typeface="Verdana"/>
                <a:cs typeface="Verdana"/>
              </a:rPr>
              <a:t> </a:t>
            </a:r>
            <a:r>
              <a:rPr sz="2750" spc="-40" dirty="0">
                <a:latin typeface="Verdana"/>
                <a:cs typeface="Verdana"/>
              </a:rPr>
              <a:t>customer</a:t>
            </a:r>
            <a:r>
              <a:rPr sz="2750" spc="-180" dirty="0">
                <a:latin typeface="Verdana"/>
                <a:cs typeface="Verdana"/>
              </a:rPr>
              <a:t> </a:t>
            </a:r>
            <a:r>
              <a:rPr sz="2750" spc="-60" dirty="0">
                <a:latin typeface="Verdana"/>
                <a:cs typeface="Verdana"/>
              </a:rPr>
              <a:t>has</a:t>
            </a:r>
            <a:r>
              <a:rPr sz="2750" spc="-175" dirty="0">
                <a:latin typeface="Verdana"/>
                <a:cs typeface="Verdana"/>
              </a:rPr>
              <a:t> </a:t>
            </a:r>
            <a:r>
              <a:rPr sz="2750" spc="-90" dirty="0">
                <a:latin typeface="Verdana"/>
                <a:cs typeface="Verdana"/>
              </a:rPr>
              <a:t>a</a:t>
            </a:r>
            <a:r>
              <a:rPr sz="2750" spc="-175" dirty="0">
                <a:latin typeface="Verdana"/>
                <a:cs typeface="Verdana"/>
              </a:rPr>
              <a:t> </a:t>
            </a:r>
            <a:r>
              <a:rPr sz="2750" spc="-80" dirty="0">
                <a:latin typeface="Verdana"/>
                <a:cs typeface="Verdana"/>
              </a:rPr>
              <a:t>complaint,</a:t>
            </a:r>
            <a:r>
              <a:rPr sz="2750" spc="-180" dirty="0">
                <a:latin typeface="Verdana"/>
                <a:cs typeface="Verdana"/>
              </a:rPr>
              <a:t> </a:t>
            </a:r>
            <a:r>
              <a:rPr sz="2750" dirty="0">
                <a:latin typeface="Verdana"/>
                <a:cs typeface="Verdana"/>
              </a:rPr>
              <a:t>we</a:t>
            </a:r>
            <a:r>
              <a:rPr sz="2750" spc="-175" dirty="0">
                <a:latin typeface="Verdana"/>
                <a:cs typeface="Verdana"/>
              </a:rPr>
              <a:t> </a:t>
            </a:r>
            <a:r>
              <a:rPr sz="2750" spc="-10" dirty="0">
                <a:latin typeface="Verdana"/>
                <a:cs typeface="Verdana"/>
              </a:rPr>
              <a:t>apologize</a:t>
            </a:r>
            <a:r>
              <a:rPr sz="2750" spc="-180" dirty="0">
                <a:latin typeface="Verdana"/>
                <a:cs typeface="Verdana"/>
              </a:rPr>
              <a:t> </a:t>
            </a:r>
            <a:r>
              <a:rPr sz="2750" spc="-45" dirty="0">
                <a:latin typeface="Verdana"/>
                <a:cs typeface="Verdana"/>
              </a:rPr>
              <a:t>to</a:t>
            </a:r>
            <a:r>
              <a:rPr sz="2750" spc="-175" dirty="0">
                <a:latin typeface="Verdana"/>
                <a:cs typeface="Verdana"/>
              </a:rPr>
              <a:t> </a:t>
            </a:r>
            <a:r>
              <a:rPr sz="2750" spc="-100" dirty="0">
                <a:latin typeface="Verdana"/>
                <a:cs typeface="Verdana"/>
              </a:rPr>
              <a:t>her</a:t>
            </a:r>
            <a:r>
              <a:rPr sz="2750" spc="-175" dirty="0">
                <a:latin typeface="Verdana"/>
                <a:cs typeface="Verdana"/>
              </a:rPr>
              <a:t> </a:t>
            </a:r>
            <a:r>
              <a:rPr sz="2750" spc="-90" dirty="0">
                <a:latin typeface="Verdana"/>
                <a:cs typeface="Verdana"/>
              </a:rPr>
              <a:t>and</a:t>
            </a:r>
            <a:r>
              <a:rPr sz="2750" spc="-180" dirty="0">
                <a:latin typeface="Verdana"/>
                <a:cs typeface="Verdana"/>
              </a:rPr>
              <a:t> </a:t>
            </a:r>
            <a:r>
              <a:rPr sz="2750" spc="-95" dirty="0">
                <a:latin typeface="Verdana"/>
                <a:cs typeface="Verdana"/>
              </a:rPr>
              <a:t>submit</a:t>
            </a:r>
            <a:r>
              <a:rPr sz="2750" spc="-175" dirty="0">
                <a:latin typeface="Verdana"/>
                <a:cs typeface="Verdana"/>
              </a:rPr>
              <a:t> </a:t>
            </a:r>
            <a:r>
              <a:rPr sz="2750" spc="-90" dirty="0">
                <a:latin typeface="Verdana"/>
                <a:cs typeface="Verdana"/>
              </a:rPr>
              <a:t>a</a:t>
            </a:r>
            <a:r>
              <a:rPr sz="2750" spc="-175" dirty="0">
                <a:latin typeface="Verdana"/>
                <a:cs typeface="Verdana"/>
              </a:rPr>
              <a:t> </a:t>
            </a:r>
            <a:r>
              <a:rPr sz="2750" spc="-55" dirty="0">
                <a:latin typeface="Verdana"/>
                <a:cs typeface="Verdana"/>
              </a:rPr>
              <a:t>complaint</a:t>
            </a:r>
            <a:r>
              <a:rPr sz="2750" spc="-180" dirty="0">
                <a:latin typeface="Verdana"/>
                <a:cs typeface="Verdana"/>
              </a:rPr>
              <a:t> </a:t>
            </a:r>
            <a:r>
              <a:rPr sz="2750" spc="-110" dirty="0">
                <a:latin typeface="Verdana"/>
                <a:cs typeface="Verdana"/>
              </a:rPr>
              <a:t>through</a:t>
            </a:r>
            <a:r>
              <a:rPr sz="2750" spc="-175" dirty="0">
                <a:latin typeface="Verdana"/>
                <a:cs typeface="Verdana"/>
              </a:rPr>
              <a:t> </a:t>
            </a:r>
            <a:r>
              <a:rPr sz="2750" spc="-70" dirty="0">
                <a:latin typeface="Verdana"/>
                <a:cs typeface="Verdana"/>
              </a:rPr>
              <a:t>the</a:t>
            </a:r>
            <a:r>
              <a:rPr sz="2750" spc="-180" dirty="0">
                <a:latin typeface="Verdana"/>
                <a:cs typeface="Verdana"/>
              </a:rPr>
              <a:t> </a:t>
            </a:r>
            <a:r>
              <a:rPr sz="2750" spc="-10" dirty="0">
                <a:latin typeface="Verdana"/>
                <a:cs typeface="Verdana"/>
              </a:rPr>
              <a:t>Complaints </a:t>
            </a:r>
            <a:r>
              <a:rPr sz="2750" spc="-95" dirty="0">
                <a:latin typeface="Verdana"/>
                <a:cs typeface="Verdana"/>
              </a:rPr>
              <a:t>Form</a:t>
            </a:r>
            <a:r>
              <a:rPr sz="2750" spc="-185" dirty="0">
                <a:latin typeface="Verdana"/>
                <a:cs typeface="Verdana"/>
              </a:rPr>
              <a:t> </a:t>
            </a:r>
            <a:r>
              <a:rPr sz="2750" spc="-90" dirty="0">
                <a:latin typeface="Verdana"/>
                <a:cs typeface="Verdana"/>
              </a:rPr>
              <a:t>entering</a:t>
            </a:r>
            <a:r>
              <a:rPr sz="2750" spc="-175" dirty="0">
                <a:latin typeface="Verdana"/>
                <a:cs typeface="Verdana"/>
              </a:rPr>
              <a:t> </a:t>
            </a:r>
            <a:r>
              <a:rPr sz="2750" spc="-20" dirty="0">
                <a:latin typeface="Verdana"/>
                <a:cs typeface="Verdana"/>
              </a:rPr>
              <a:t>all</a:t>
            </a:r>
            <a:r>
              <a:rPr sz="2750" spc="-175" dirty="0">
                <a:latin typeface="Verdana"/>
                <a:cs typeface="Verdana"/>
              </a:rPr>
              <a:t> </a:t>
            </a:r>
            <a:r>
              <a:rPr sz="2750" spc="-70" dirty="0">
                <a:latin typeface="Verdana"/>
                <a:cs typeface="Verdana"/>
              </a:rPr>
              <a:t>the</a:t>
            </a:r>
            <a:r>
              <a:rPr sz="2750" spc="-175" dirty="0">
                <a:latin typeface="Verdana"/>
                <a:cs typeface="Verdana"/>
              </a:rPr>
              <a:t> </a:t>
            </a:r>
            <a:r>
              <a:rPr sz="2750" spc="-40" dirty="0">
                <a:latin typeface="Verdana"/>
                <a:cs typeface="Verdana"/>
              </a:rPr>
              <a:t>details</a:t>
            </a:r>
            <a:r>
              <a:rPr sz="2750" spc="-175" dirty="0">
                <a:latin typeface="Verdana"/>
                <a:cs typeface="Verdana"/>
              </a:rPr>
              <a:t> </a:t>
            </a:r>
            <a:r>
              <a:rPr sz="2750" spc="-90" dirty="0">
                <a:latin typeface="Verdana"/>
                <a:cs typeface="Verdana"/>
              </a:rPr>
              <a:t>and</a:t>
            </a:r>
            <a:r>
              <a:rPr sz="2750" spc="-175" dirty="0">
                <a:latin typeface="Verdana"/>
                <a:cs typeface="Verdana"/>
              </a:rPr>
              <a:t> </a:t>
            </a:r>
            <a:r>
              <a:rPr sz="2750" spc="-114" dirty="0">
                <a:latin typeface="Verdana"/>
                <a:cs typeface="Verdana"/>
              </a:rPr>
              <a:t>information</a:t>
            </a:r>
            <a:r>
              <a:rPr sz="2750" spc="-175" dirty="0">
                <a:latin typeface="Verdana"/>
                <a:cs typeface="Verdana"/>
              </a:rPr>
              <a:t> </a:t>
            </a:r>
            <a:r>
              <a:rPr sz="2750" spc="-70" dirty="0">
                <a:latin typeface="Verdana"/>
                <a:cs typeface="Verdana"/>
              </a:rPr>
              <a:t>accurately.</a:t>
            </a:r>
            <a:r>
              <a:rPr sz="2750" spc="-175" dirty="0">
                <a:latin typeface="Verdana"/>
                <a:cs typeface="Verdana"/>
              </a:rPr>
              <a:t> </a:t>
            </a:r>
            <a:r>
              <a:rPr sz="2750" u="heavy" spc="-55" dirty="0">
                <a:uFill>
                  <a:solidFill>
                    <a:srgbClr val="000000"/>
                  </a:solidFill>
                </a:uFill>
                <a:latin typeface="Verdana"/>
                <a:cs typeface="Verdana"/>
                <a:hlinkClick r:id="rId3"/>
              </a:rPr>
              <a:t>Complain</a:t>
            </a:r>
            <a:r>
              <a:rPr sz="2750" u="heavy" spc="-175" dirty="0">
                <a:uFill>
                  <a:solidFill>
                    <a:srgbClr val="000000"/>
                  </a:solidFill>
                </a:uFill>
                <a:latin typeface="Verdana"/>
                <a:cs typeface="Verdana"/>
                <a:hlinkClick r:id="rId3"/>
              </a:rPr>
              <a:t> </a:t>
            </a:r>
            <a:r>
              <a:rPr sz="2750" u="heavy" spc="-95" dirty="0">
                <a:uFill>
                  <a:solidFill>
                    <a:srgbClr val="000000"/>
                  </a:solidFill>
                </a:uFill>
                <a:latin typeface="Verdana"/>
                <a:cs typeface="Verdana"/>
                <a:hlinkClick r:id="rId3"/>
              </a:rPr>
              <a:t>Form</a:t>
            </a:r>
            <a:r>
              <a:rPr sz="2750" spc="-175" dirty="0">
                <a:latin typeface="Verdana"/>
                <a:cs typeface="Verdana"/>
              </a:rPr>
              <a:t> </a:t>
            </a:r>
            <a:r>
              <a:rPr sz="2750" spc="-310" dirty="0">
                <a:latin typeface="Verdana"/>
                <a:cs typeface="Verdana"/>
              </a:rPr>
              <a:t>,</a:t>
            </a:r>
            <a:r>
              <a:rPr sz="2750" dirty="0">
                <a:latin typeface="Verdana"/>
                <a:cs typeface="Verdana"/>
              </a:rPr>
              <a:t>	</a:t>
            </a:r>
            <a:r>
              <a:rPr sz="2750" u="heavy" spc="-45" dirty="0">
                <a:uFill>
                  <a:solidFill>
                    <a:srgbClr val="000000"/>
                  </a:solidFill>
                </a:uFill>
                <a:latin typeface="Verdana"/>
                <a:cs typeface="Verdana"/>
                <a:hlinkClick r:id="rId4"/>
              </a:rPr>
              <a:t>Customer</a:t>
            </a:r>
            <a:r>
              <a:rPr sz="2750" u="heavy" spc="-195" dirty="0">
                <a:uFill>
                  <a:solidFill>
                    <a:srgbClr val="000000"/>
                  </a:solidFill>
                </a:uFill>
                <a:latin typeface="Verdana"/>
                <a:cs typeface="Verdana"/>
                <a:hlinkClick r:id="rId4"/>
              </a:rPr>
              <a:t> </a:t>
            </a:r>
            <a:r>
              <a:rPr sz="2750" u="heavy" spc="-20" dirty="0">
                <a:uFill>
                  <a:solidFill>
                    <a:srgbClr val="000000"/>
                  </a:solidFill>
                </a:uFill>
                <a:latin typeface="Verdana"/>
                <a:cs typeface="Verdana"/>
                <a:hlinkClick r:id="rId4"/>
              </a:rPr>
              <a:t>Care</a:t>
            </a:r>
            <a:r>
              <a:rPr sz="2750" u="heavy" spc="-195" dirty="0">
                <a:uFill>
                  <a:solidFill>
                    <a:srgbClr val="000000"/>
                  </a:solidFill>
                </a:uFill>
                <a:latin typeface="Verdana"/>
                <a:cs typeface="Verdana"/>
                <a:hlinkClick r:id="rId4"/>
              </a:rPr>
              <a:t> </a:t>
            </a:r>
            <a:r>
              <a:rPr sz="2750" u="heavy" spc="-20" dirty="0">
                <a:uFill>
                  <a:solidFill>
                    <a:srgbClr val="000000"/>
                  </a:solidFill>
                </a:uFill>
                <a:latin typeface="Verdana"/>
                <a:cs typeface="Verdana"/>
                <a:hlinkClick r:id="rId4"/>
              </a:rPr>
              <a:t>Sheet</a:t>
            </a:r>
            <a:endParaRPr sz="2750" dirty="0">
              <a:latin typeface="Verdana"/>
              <a:cs typeface="Verdan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46404" rIns="0" bIns="0" rtlCol="0">
            <a:spAutoFit/>
          </a:bodyPr>
          <a:lstStyle/>
          <a:p>
            <a:pPr marL="136525">
              <a:lnSpc>
                <a:spcPct val="100000"/>
              </a:lnSpc>
              <a:spcBef>
                <a:spcPts val="95"/>
              </a:spcBef>
            </a:pPr>
            <a:r>
              <a:rPr sz="3850" dirty="0">
                <a:solidFill>
                  <a:srgbClr val="785333"/>
                </a:solidFill>
                <a:latin typeface="Cambria"/>
                <a:cs typeface="Cambria"/>
              </a:rPr>
              <a:t>Additional</a:t>
            </a:r>
            <a:r>
              <a:rPr sz="3850" spc="114" dirty="0">
                <a:solidFill>
                  <a:srgbClr val="785333"/>
                </a:solidFill>
                <a:latin typeface="Cambria"/>
                <a:cs typeface="Cambria"/>
              </a:rPr>
              <a:t> </a:t>
            </a:r>
            <a:r>
              <a:rPr sz="3850" spc="55" dirty="0">
                <a:solidFill>
                  <a:srgbClr val="785333"/>
                </a:solidFill>
                <a:latin typeface="Cambria"/>
                <a:cs typeface="Cambria"/>
              </a:rPr>
              <a:t>Sheets</a:t>
            </a:r>
            <a:r>
              <a:rPr sz="3850" spc="120" dirty="0">
                <a:solidFill>
                  <a:srgbClr val="785333"/>
                </a:solidFill>
                <a:latin typeface="Cambria"/>
                <a:cs typeface="Cambria"/>
              </a:rPr>
              <a:t> </a:t>
            </a:r>
            <a:r>
              <a:rPr sz="3850" dirty="0">
                <a:solidFill>
                  <a:srgbClr val="785333"/>
                </a:solidFill>
                <a:latin typeface="Cambria"/>
                <a:cs typeface="Cambria"/>
              </a:rPr>
              <a:t>we</a:t>
            </a:r>
            <a:r>
              <a:rPr sz="3850" spc="114" dirty="0">
                <a:solidFill>
                  <a:srgbClr val="785333"/>
                </a:solidFill>
                <a:latin typeface="Cambria"/>
                <a:cs typeface="Cambria"/>
              </a:rPr>
              <a:t> </a:t>
            </a:r>
            <a:r>
              <a:rPr sz="3850" spc="40" dirty="0">
                <a:solidFill>
                  <a:srgbClr val="785333"/>
                </a:solidFill>
                <a:latin typeface="Cambria"/>
                <a:cs typeface="Cambria"/>
              </a:rPr>
              <a:t>use:</a:t>
            </a:r>
            <a:endParaRPr sz="3850" dirty="0">
              <a:latin typeface="Cambria"/>
              <a:cs typeface="Cambria"/>
            </a:endParaRPr>
          </a:p>
        </p:txBody>
      </p:sp>
      <p:sp>
        <p:nvSpPr>
          <p:cNvPr id="3" name="object 3"/>
          <p:cNvSpPr/>
          <p:nvPr/>
        </p:nvSpPr>
        <p:spPr>
          <a:xfrm>
            <a:off x="14451920" y="8763192"/>
            <a:ext cx="43180" cy="28575"/>
          </a:xfrm>
          <a:custGeom>
            <a:avLst/>
            <a:gdLst/>
            <a:ahLst/>
            <a:cxnLst/>
            <a:rect l="l" t="t" r="r" b="b"/>
            <a:pathLst>
              <a:path w="43180" h="28575">
                <a:moveTo>
                  <a:pt x="42868" y="28574"/>
                </a:moveTo>
                <a:lnTo>
                  <a:pt x="0" y="28574"/>
                </a:lnTo>
                <a:lnTo>
                  <a:pt x="0" y="0"/>
                </a:lnTo>
                <a:lnTo>
                  <a:pt x="42868" y="0"/>
                </a:lnTo>
                <a:lnTo>
                  <a:pt x="42868" y="28574"/>
                </a:lnTo>
                <a:close/>
              </a:path>
            </a:pathLst>
          </a:custGeom>
          <a:solidFill>
            <a:srgbClr val="785333"/>
          </a:solidFill>
        </p:spPr>
        <p:txBody>
          <a:bodyPr wrap="square" lIns="0" tIns="0" rIns="0" bIns="0" rtlCol="0"/>
          <a:lstStyle/>
          <a:p>
            <a:endParaRPr dirty="0"/>
          </a:p>
        </p:txBody>
      </p:sp>
      <p:sp>
        <p:nvSpPr>
          <p:cNvPr id="4" name="object 4"/>
          <p:cNvSpPr txBox="1"/>
          <p:nvPr/>
        </p:nvSpPr>
        <p:spPr>
          <a:xfrm>
            <a:off x="156210" y="1644084"/>
            <a:ext cx="18131790" cy="4288353"/>
          </a:xfrm>
          <a:prstGeom prst="rect">
            <a:avLst/>
          </a:prstGeom>
        </p:spPr>
        <p:txBody>
          <a:bodyPr vert="horz" wrap="square" lIns="0" tIns="12700" rIns="0" bIns="0" rtlCol="0">
            <a:spAutoFit/>
          </a:bodyPr>
          <a:lstStyle/>
          <a:p>
            <a:pPr marL="12700" marR="7011034">
              <a:lnSpc>
                <a:spcPct val="115900"/>
              </a:lnSpc>
              <a:spcBef>
                <a:spcPts val="100"/>
              </a:spcBef>
            </a:pPr>
            <a:r>
              <a:rPr lang="en-US" sz="2200" b="1" dirty="0"/>
              <a:t>1-Delivery Success Sheet &amp; Form Usage</a:t>
            </a:r>
            <a:br>
              <a:rPr lang="en-US" sz="2200" b="1" dirty="0"/>
            </a:br>
            <a:br>
              <a:rPr lang="en-US" sz="2200" b="1" dirty="0"/>
            </a:br>
            <a:r>
              <a:rPr lang="en-US" sz="2200" b="1" dirty="0"/>
              <a:t>Delivery Success Form</a:t>
            </a:r>
          </a:p>
          <a:p>
            <a:pPr marL="12700" marR="7011034">
              <a:lnSpc>
                <a:spcPct val="115900"/>
              </a:lnSpc>
              <a:spcBef>
                <a:spcPts val="100"/>
              </a:spcBef>
            </a:pPr>
            <a:r>
              <a:rPr sz="2200" u="heavy" spc="-80" dirty="0">
                <a:solidFill>
                  <a:srgbClr val="785333"/>
                </a:solidFill>
                <a:uFill>
                  <a:solidFill>
                    <a:srgbClr val="785333"/>
                  </a:solidFill>
                </a:uFill>
                <a:latin typeface="Verdana"/>
                <a:cs typeface="Verdana"/>
                <a:hlinkClick r:id="rId2"/>
              </a:rPr>
              <a:t>https://docs.google.com/forms/d/e/1FAIpQLScWnus4unPH_ch31-</a:t>
            </a:r>
            <a:r>
              <a:rPr sz="2200" spc="-80" dirty="0">
                <a:solidFill>
                  <a:srgbClr val="785333"/>
                </a:solidFill>
                <a:latin typeface="Verdana"/>
                <a:cs typeface="Verdana"/>
              </a:rPr>
              <a:t> </a:t>
            </a:r>
            <a:r>
              <a:rPr sz="2200" u="heavy" spc="-40" dirty="0">
                <a:solidFill>
                  <a:srgbClr val="785333"/>
                </a:solidFill>
                <a:uFill>
                  <a:solidFill>
                    <a:srgbClr val="785333"/>
                  </a:solidFill>
                </a:uFill>
                <a:latin typeface="Verdana"/>
                <a:cs typeface="Verdana"/>
                <a:hlinkClick r:id="rId2"/>
              </a:rPr>
              <a:t>2K7LXGvaGKrLsx4UMYSbJNMp_zK9cwEg/viewform</a:t>
            </a:r>
            <a:endParaRPr sz="2200" dirty="0">
              <a:latin typeface="Verdana"/>
              <a:cs typeface="Verdana"/>
            </a:endParaRPr>
          </a:p>
          <a:p>
            <a:pPr>
              <a:lnSpc>
                <a:spcPct val="100000"/>
              </a:lnSpc>
              <a:spcBef>
                <a:spcPts val="1160"/>
              </a:spcBef>
            </a:pPr>
            <a:endParaRPr sz="2200" dirty="0">
              <a:latin typeface="Verdana"/>
              <a:cs typeface="Verdana"/>
            </a:endParaRPr>
          </a:p>
          <a:p>
            <a:pPr marL="12700" marR="5080">
              <a:lnSpc>
                <a:spcPct val="115900"/>
              </a:lnSpc>
            </a:pPr>
            <a:r>
              <a:rPr sz="2200" b="1" spc="-35" dirty="0">
                <a:latin typeface="Tahoma"/>
                <a:cs typeface="Tahoma"/>
              </a:rPr>
              <a:t>Delivery </a:t>
            </a:r>
            <a:r>
              <a:rPr sz="2200" b="1" spc="130" dirty="0">
                <a:latin typeface="Tahoma"/>
                <a:cs typeface="Tahoma"/>
              </a:rPr>
              <a:t>Success</a:t>
            </a:r>
            <a:r>
              <a:rPr sz="2200" b="1" spc="-30" dirty="0">
                <a:latin typeface="Tahoma"/>
                <a:cs typeface="Tahoma"/>
              </a:rPr>
              <a:t> </a:t>
            </a:r>
            <a:r>
              <a:rPr sz="2200" b="1" dirty="0">
                <a:latin typeface="Tahoma"/>
                <a:cs typeface="Tahoma"/>
              </a:rPr>
              <a:t>Sheet</a:t>
            </a:r>
            <a:r>
              <a:rPr sz="2200" b="1" spc="-30" dirty="0">
                <a:latin typeface="Tahoma"/>
                <a:cs typeface="Tahoma"/>
              </a:rPr>
              <a:t> </a:t>
            </a:r>
            <a:r>
              <a:rPr sz="2200" b="1" spc="-400" dirty="0">
                <a:latin typeface="Tahoma"/>
                <a:cs typeface="Tahoma"/>
              </a:rPr>
              <a:t>: </a:t>
            </a:r>
            <a:r>
              <a:rPr sz="2200" u="heavy" spc="-45" dirty="0">
                <a:solidFill>
                  <a:srgbClr val="785333"/>
                </a:solidFill>
                <a:uFill>
                  <a:solidFill>
                    <a:srgbClr val="785333"/>
                  </a:solidFill>
                </a:uFill>
                <a:latin typeface="Verdana"/>
                <a:cs typeface="Verdana"/>
                <a:hlinkClick r:id="rId3"/>
              </a:rPr>
              <a:t>https://docs.google.com/spreadsheets/d/1QPS9DgsN7UEevDXWQqEyBWI4nZ</a:t>
            </a:r>
            <a:r>
              <a:rPr sz="2200" spc="-45" dirty="0">
                <a:solidFill>
                  <a:srgbClr val="785333"/>
                </a:solidFill>
                <a:latin typeface="Verdana"/>
                <a:cs typeface="Verdana"/>
                <a:hlinkClick r:id="rId3"/>
              </a:rPr>
              <a:t>j</a:t>
            </a:r>
            <a:r>
              <a:rPr sz="2200" u="heavy" spc="-45" dirty="0">
                <a:solidFill>
                  <a:srgbClr val="785333"/>
                </a:solidFill>
                <a:uFill>
                  <a:solidFill>
                    <a:srgbClr val="785333"/>
                  </a:solidFill>
                </a:uFill>
                <a:latin typeface="Verdana"/>
                <a:cs typeface="Verdana"/>
                <a:hlinkClick r:id="rId3"/>
              </a:rPr>
              <a:t>4eN7_7V4cHCQBbL0/edit</a:t>
            </a:r>
            <a:r>
              <a:rPr sz="2200" u="heavy" spc="-45" dirty="0">
                <a:solidFill>
                  <a:srgbClr val="785333"/>
                </a:solidFill>
                <a:uFill>
                  <a:solidFill>
                    <a:srgbClr val="785333"/>
                  </a:solidFill>
                </a:uFill>
                <a:latin typeface="Verdana"/>
                <a:cs typeface="Verdana"/>
              </a:rPr>
              <a:t>?</a:t>
            </a:r>
            <a:r>
              <a:rPr sz="2200" spc="-45" dirty="0">
                <a:solidFill>
                  <a:srgbClr val="785333"/>
                </a:solidFill>
                <a:latin typeface="Verdana"/>
                <a:cs typeface="Verdana"/>
              </a:rPr>
              <a:t> </a:t>
            </a:r>
            <a:r>
              <a:rPr sz="2200" spc="-65" dirty="0">
                <a:solidFill>
                  <a:srgbClr val="785333"/>
                </a:solidFill>
                <a:latin typeface="Verdana"/>
                <a:cs typeface="Verdana"/>
                <a:hlinkClick r:id="rId3"/>
              </a:rPr>
              <a:t>g</a:t>
            </a:r>
            <a:r>
              <a:rPr sz="2200" u="heavy" spc="-65" dirty="0">
                <a:solidFill>
                  <a:srgbClr val="785333"/>
                </a:solidFill>
                <a:uFill>
                  <a:solidFill>
                    <a:srgbClr val="785333"/>
                  </a:solidFill>
                </a:uFill>
                <a:latin typeface="Verdana"/>
                <a:cs typeface="Verdana"/>
                <a:hlinkClick r:id="rId3"/>
              </a:rPr>
              <a:t>id=94389970#gid=94389970</a:t>
            </a:r>
            <a:br>
              <a:rPr lang="en-US" sz="2200" u="heavy" spc="-65" dirty="0">
                <a:solidFill>
                  <a:srgbClr val="785333"/>
                </a:solidFill>
                <a:uFill>
                  <a:solidFill>
                    <a:srgbClr val="785333"/>
                  </a:solidFill>
                </a:uFill>
                <a:latin typeface="Verdana"/>
                <a:cs typeface="Verdana"/>
              </a:rPr>
            </a:br>
            <a:endParaRPr sz="2200" dirty="0">
              <a:latin typeface="Verdana"/>
              <a:cs typeface="Verdana"/>
            </a:endParaRPr>
          </a:p>
          <a:p>
            <a:pPr>
              <a:lnSpc>
                <a:spcPct val="100000"/>
              </a:lnSpc>
              <a:spcBef>
                <a:spcPts val="1585"/>
              </a:spcBef>
            </a:pPr>
            <a:endParaRPr sz="2750" dirty="0">
              <a:latin typeface="Verdana"/>
              <a:cs typeface="Verdana"/>
            </a:endParaRPr>
          </a:p>
        </p:txBody>
      </p:sp>
      <p:sp>
        <p:nvSpPr>
          <p:cNvPr id="8" name="Rectangle 3">
            <a:extLst>
              <a:ext uri="{FF2B5EF4-FFF2-40B4-BE49-F238E27FC236}">
                <a16:creationId xmlns:a16="http://schemas.microsoft.com/office/drawing/2014/main" id="{F7F31B74-3083-CEFE-07FC-5F3A54024C1F}"/>
              </a:ext>
            </a:extLst>
          </p:cNvPr>
          <p:cNvSpPr>
            <a:spLocks noChangeArrowheads="1"/>
          </p:cNvSpPr>
          <p:nvPr/>
        </p:nvSpPr>
        <p:spPr bwMode="auto">
          <a:xfrm>
            <a:off x="131409" y="5295900"/>
            <a:ext cx="12657632"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200" b="1" i="0" u="none" strike="noStrike" cap="none" normalizeH="0" baseline="0" dirty="0">
                <a:ln>
                  <a:noFill/>
                </a:ln>
                <a:solidFill>
                  <a:schemeClr val="tx1"/>
                </a:solidFill>
                <a:effectLst/>
                <a:latin typeface="Arial" panose="020B0604020202020204" pitchFamily="34" charset="0"/>
              </a:rPr>
              <a:t>Expediting Orders:</a:t>
            </a:r>
            <a:r>
              <a:rPr kumimoji="0" lang="en-US" altLang="en-US" sz="2200" b="0" i="0" u="none" strike="noStrike" cap="none" normalizeH="0" baseline="0" dirty="0">
                <a:ln>
                  <a:noFill/>
                </a:ln>
                <a:solidFill>
                  <a:schemeClr val="tx1"/>
                </a:solidFill>
                <a:effectLst/>
                <a:latin typeface="Arial" panose="020B0604020202020204" pitchFamily="34" charset="0"/>
              </a:rPr>
              <a:t> To prioritize and speed up the delivery process.</a:t>
            </a:r>
            <a:br>
              <a:rPr kumimoji="0" lang="en-US" altLang="en-US" sz="2200" b="0" i="0" u="none" strike="noStrike" cap="none" normalizeH="0" baseline="0" dirty="0">
                <a:ln>
                  <a:noFill/>
                </a:ln>
                <a:solidFill>
                  <a:schemeClr val="tx1"/>
                </a:solidFill>
                <a:effectLst/>
                <a:latin typeface="Arial" panose="020B0604020202020204" pitchFamily="34" charset="0"/>
              </a:rPr>
            </a:br>
            <a:endParaRPr kumimoji="0" lang="en-US" altLang="en-US" sz="2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200" b="1" i="0" u="none" strike="noStrike" cap="none" normalizeH="0" baseline="0" dirty="0">
                <a:ln>
                  <a:noFill/>
                </a:ln>
                <a:solidFill>
                  <a:schemeClr val="tx1"/>
                </a:solidFill>
                <a:effectLst/>
                <a:latin typeface="Arial" panose="020B0604020202020204" pitchFamily="34" charset="0"/>
              </a:rPr>
              <a:t>Shipment Cancellation:</a:t>
            </a:r>
            <a:r>
              <a:rPr kumimoji="0" lang="en-US" altLang="en-US" sz="2200" b="0" i="0" u="none" strike="noStrike" cap="none" normalizeH="0" baseline="0" dirty="0">
                <a:ln>
                  <a:noFill/>
                </a:ln>
                <a:solidFill>
                  <a:schemeClr val="tx1"/>
                </a:solidFill>
                <a:effectLst/>
                <a:latin typeface="Arial" panose="020B0604020202020204" pitchFamily="34" charset="0"/>
              </a:rPr>
              <a:t> To stop a shipment that has already been dispatched.</a:t>
            </a:r>
            <a:br>
              <a:rPr kumimoji="0" lang="en-US" altLang="en-US" sz="2200" b="0" i="0" u="none" strike="noStrike" cap="none" normalizeH="0" baseline="0" dirty="0">
                <a:ln>
                  <a:noFill/>
                </a:ln>
                <a:solidFill>
                  <a:schemeClr val="tx1"/>
                </a:solidFill>
                <a:effectLst/>
                <a:latin typeface="Arial" panose="020B0604020202020204" pitchFamily="34" charset="0"/>
              </a:rPr>
            </a:br>
            <a:endParaRPr kumimoji="0" lang="en-US" altLang="en-US" sz="2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200" b="1" i="0" u="none" strike="noStrike" cap="none" normalizeH="0" baseline="0" dirty="0">
                <a:ln>
                  <a:noFill/>
                </a:ln>
                <a:solidFill>
                  <a:schemeClr val="tx1"/>
                </a:solidFill>
                <a:effectLst/>
                <a:latin typeface="Arial" panose="020B0604020202020204" pitchFamily="34" charset="0"/>
              </a:rPr>
              <a:t>Branch Pickup:</a:t>
            </a:r>
            <a:r>
              <a:rPr kumimoji="0" lang="en-US" altLang="en-US" sz="2200" b="0" i="0" u="none" strike="noStrike" cap="none" normalizeH="0" baseline="0" dirty="0">
                <a:ln>
                  <a:noFill/>
                </a:ln>
                <a:solidFill>
                  <a:schemeClr val="tx1"/>
                </a:solidFill>
                <a:effectLst/>
                <a:latin typeface="Arial" panose="020B0604020202020204" pitchFamily="34" charset="0"/>
              </a:rPr>
              <a:t> When a customer prefers to collect their package directly from an Aramex branch.</a:t>
            </a:r>
            <a:br>
              <a:rPr kumimoji="0" lang="en-US" altLang="en-US" sz="2200" b="0" i="0" u="none" strike="noStrike" cap="none" normalizeH="0" baseline="0" dirty="0">
                <a:ln>
                  <a:noFill/>
                </a:ln>
                <a:solidFill>
                  <a:schemeClr val="tx1"/>
                </a:solidFill>
                <a:effectLst/>
                <a:latin typeface="Arial" panose="020B0604020202020204" pitchFamily="34" charset="0"/>
              </a:rPr>
            </a:br>
            <a:endParaRPr kumimoji="0" lang="en-US" altLang="en-US" sz="2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200" b="1" i="0" u="none" strike="noStrike" cap="none" normalizeH="0" baseline="0" dirty="0">
                <a:ln>
                  <a:noFill/>
                </a:ln>
                <a:solidFill>
                  <a:schemeClr val="tx1"/>
                </a:solidFill>
                <a:effectLst/>
                <a:latin typeface="Arial" panose="020B0604020202020204" pitchFamily="34" charset="0"/>
              </a:rPr>
              <a:t>Holding Shipments:</a:t>
            </a:r>
            <a:r>
              <a:rPr kumimoji="0" lang="en-US" altLang="en-US" sz="2200" b="0" i="0" u="none" strike="noStrike" cap="none" normalizeH="0" baseline="0" dirty="0">
                <a:ln>
                  <a:noFill/>
                </a:ln>
                <a:solidFill>
                  <a:schemeClr val="tx1"/>
                </a:solidFill>
                <a:effectLst/>
                <a:latin typeface="Arial" panose="020B0604020202020204" pitchFamily="34" charset="0"/>
              </a:rPr>
              <a:t> To request Aramex to hold an order for up to 3 days.</a:t>
            </a:r>
            <a:br>
              <a:rPr kumimoji="0" lang="en-US" altLang="en-US" sz="2200" b="0" i="0" u="none" strike="noStrike" cap="none" normalizeH="0" baseline="0" dirty="0">
                <a:ln>
                  <a:noFill/>
                </a:ln>
                <a:solidFill>
                  <a:schemeClr val="tx1"/>
                </a:solidFill>
                <a:effectLst/>
                <a:latin typeface="Arial" panose="020B0604020202020204" pitchFamily="34" charset="0"/>
              </a:rPr>
            </a:br>
            <a:endParaRPr kumimoji="0" lang="en-US" altLang="en-US" sz="2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200" b="1" i="0" u="none" strike="noStrike" cap="none" normalizeH="0" baseline="0" dirty="0">
                <a:ln>
                  <a:noFill/>
                </a:ln>
                <a:solidFill>
                  <a:schemeClr val="tx1"/>
                </a:solidFill>
                <a:effectLst/>
                <a:latin typeface="Arial" panose="020B0604020202020204" pitchFamily="34" charset="0"/>
              </a:rPr>
              <a:t>Courier Issues:</a:t>
            </a:r>
            <a:r>
              <a:rPr kumimoji="0" lang="en-US" altLang="en-US" sz="2200" b="0" i="0" u="none" strike="noStrike" cap="none" normalizeH="0" baseline="0" dirty="0">
                <a:ln>
                  <a:noFill/>
                </a:ln>
                <a:solidFill>
                  <a:schemeClr val="tx1"/>
                </a:solidFill>
                <a:effectLst/>
                <a:latin typeface="Arial" panose="020B0604020202020204" pitchFamily="34" charset="0"/>
              </a:rPr>
              <a:t> To report and resolve any problems encountered with the delivery agent.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DB788-E581-5CE9-5B6F-4621EA789FD5}"/>
              </a:ext>
            </a:extLst>
          </p:cNvPr>
          <p:cNvSpPr>
            <a:spLocks noGrp="1"/>
          </p:cNvSpPr>
          <p:nvPr>
            <p:ph type="title"/>
          </p:nvPr>
        </p:nvSpPr>
        <p:spPr>
          <a:xfrm>
            <a:off x="131409" y="536449"/>
            <a:ext cx="18025181" cy="430887"/>
          </a:xfrm>
        </p:spPr>
        <p:txBody>
          <a:bodyPr/>
          <a:lstStyle/>
          <a:p>
            <a:r>
              <a:rPr lang="en-US" sz="2800" b="1" dirty="0"/>
              <a:t>2-B to B Sheet &amp; Form Usage</a:t>
            </a:r>
            <a:endParaRPr lang="en-US" dirty="0"/>
          </a:p>
        </p:txBody>
      </p:sp>
      <p:sp>
        <p:nvSpPr>
          <p:cNvPr id="3" name="Text Placeholder 2">
            <a:extLst>
              <a:ext uri="{FF2B5EF4-FFF2-40B4-BE49-F238E27FC236}">
                <a16:creationId xmlns:a16="http://schemas.microsoft.com/office/drawing/2014/main" id="{AE04829D-08C8-ACCE-C5EB-B4012BD5216A}"/>
              </a:ext>
            </a:extLst>
          </p:cNvPr>
          <p:cNvSpPr>
            <a:spLocks noGrp="1"/>
          </p:cNvSpPr>
          <p:nvPr>
            <p:ph type="body" idx="1"/>
          </p:nvPr>
        </p:nvSpPr>
        <p:spPr>
          <a:xfrm>
            <a:off x="353291" y="1638300"/>
            <a:ext cx="16114902" cy="2453236"/>
          </a:xfrm>
        </p:spPr>
        <p:txBody>
          <a:bodyPr/>
          <a:lstStyle/>
          <a:p>
            <a:pPr marL="12700" marR="1210945">
              <a:lnSpc>
                <a:spcPct val="115900"/>
              </a:lnSpc>
            </a:pPr>
            <a:r>
              <a:rPr lang="en-US" sz="2200" b="1" dirty="0">
                <a:latin typeface="Tahoma"/>
                <a:cs typeface="Tahoma"/>
              </a:rPr>
              <a:t>B2B</a:t>
            </a:r>
            <a:r>
              <a:rPr lang="en-US" sz="2200" b="1" spc="-30" dirty="0">
                <a:latin typeface="Tahoma"/>
                <a:cs typeface="Tahoma"/>
              </a:rPr>
              <a:t> </a:t>
            </a:r>
            <a:r>
              <a:rPr lang="en-US" sz="2200" b="1" spc="-20" dirty="0">
                <a:latin typeface="Tahoma"/>
                <a:cs typeface="Tahoma"/>
              </a:rPr>
              <a:t>Form: </a:t>
            </a:r>
            <a:r>
              <a:rPr lang="en-US" sz="2200" u="heavy" spc="-65" dirty="0">
                <a:solidFill>
                  <a:srgbClr val="785333"/>
                </a:solidFill>
                <a:uFill>
                  <a:solidFill>
                    <a:srgbClr val="785333"/>
                  </a:solidFill>
                </a:uFill>
                <a:hlinkClick r:id="rId2"/>
              </a:rPr>
              <a:t>https://docs.google.com/forms/u/0/d/e/1FAIpQLSd1Nq9zOzdyoWsdgHIH7Ge9NOXGloOa1sqGh3iif-</a:t>
            </a:r>
            <a:r>
              <a:rPr lang="en-US" sz="2200" spc="-65" dirty="0">
                <a:solidFill>
                  <a:srgbClr val="785333"/>
                </a:solidFill>
              </a:rPr>
              <a:t> </a:t>
            </a:r>
            <a:r>
              <a:rPr lang="en-US" sz="2200" u="heavy" spc="-10" dirty="0">
                <a:solidFill>
                  <a:srgbClr val="785333"/>
                </a:solidFill>
                <a:uFill>
                  <a:solidFill>
                    <a:srgbClr val="785333"/>
                  </a:solidFill>
                </a:uFill>
                <a:hlinkClick r:id="rId2"/>
              </a:rPr>
              <a:t>kgS3C5RA/</a:t>
            </a:r>
            <a:r>
              <a:rPr lang="en-US" sz="2200" u="heavy" spc="-10" dirty="0" err="1">
                <a:solidFill>
                  <a:srgbClr val="785333"/>
                </a:solidFill>
                <a:uFill>
                  <a:solidFill>
                    <a:srgbClr val="785333"/>
                  </a:solidFill>
                </a:uFill>
                <a:hlinkClick r:id="rId2"/>
              </a:rPr>
              <a:t>formResponse</a:t>
            </a:r>
            <a:endParaRPr lang="en-US" sz="2200" dirty="0"/>
          </a:p>
          <a:p>
            <a:pPr>
              <a:lnSpc>
                <a:spcPct val="100000"/>
              </a:lnSpc>
              <a:spcBef>
                <a:spcPts val="1580"/>
              </a:spcBef>
            </a:pPr>
            <a:endParaRPr lang="en-US" sz="2200" dirty="0"/>
          </a:p>
          <a:p>
            <a:pPr marL="12700" marR="662305">
              <a:lnSpc>
                <a:spcPct val="115900"/>
              </a:lnSpc>
              <a:spcBef>
                <a:spcPts val="5"/>
              </a:spcBef>
            </a:pPr>
            <a:r>
              <a:rPr lang="en-US" sz="2200" b="1" dirty="0">
                <a:latin typeface="Tahoma"/>
                <a:cs typeface="Tahoma"/>
              </a:rPr>
              <a:t>B2B</a:t>
            </a:r>
            <a:r>
              <a:rPr lang="en-US" sz="2200" b="1" spc="15" dirty="0">
                <a:latin typeface="Tahoma"/>
                <a:cs typeface="Tahoma"/>
              </a:rPr>
              <a:t> </a:t>
            </a:r>
            <a:r>
              <a:rPr lang="en-US" sz="2200" b="1" dirty="0">
                <a:latin typeface="Tahoma"/>
                <a:cs typeface="Tahoma"/>
              </a:rPr>
              <a:t>Sheet</a:t>
            </a:r>
            <a:r>
              <a:rPr lang="en-US" sz="2200" b="1" spc="25" dirty="0">
                <a:latin typeface="Tahoma"/>
                <a:cs typeface="Tahoma"/>
              </a:rPr>
              <a:t> </a:t>
            </a:r>
            <a:r>
              <a:rPr lang="en-US" sz="2200" b="1" spc="-400" dirty="0">
                <a:latin typeface="Tahoma"/>
                <a:cs typeface="Tahoma"/>
              </a:rPr>
              <a:t>: </a:t>
            </a:r>
            <a:r>
              <a:rPr lang="en-US" sz="2200" u="heavy" spc="-50" dirty="0">
                <a:solidFill>
                  <a:srgbClr val="785333"/>
                </a:solidFill>
                <a:uFill>
                  <a:solidFill>
                    <a:srgbClr val="785333"/>
                  </a:solidFill>
                </a:uFill>
                <a:hlinkClick r:id="rId3"/>
              </a:rPr>
              <a:t>https://docs.google.com/spreadsheets/d/13635a8mS8z2YH4OpIQYOYb4vIDkadTf</a:t>
            </a:r>
            <a:r>
              <a:rPr lang="en-US" sz="2200" spc="-50" dirty="0">
                <a:solidFill>
                  <a:srgbClr val="785333"/>
                </a:solidFill>
                <a:hlinkClick r:id="rId3"/>
              </a:rPr>
              <a:t>yg</a:t>
            </a:r>
            <a:r>
              <a:rPr lang="en-US" sz="2200" u="heavy" spc="-50" dirty="0">
                <a:solidFill>
                  <a:srgbClr val="785333"/>
                </a:solidFill>
                <a:uFill>
                  <a:solidFill>
                    <a:srgbClr val="785333"/>
                  </a:solidFill>
                </a:uFill>
                <a:hlinkClick r:id="rId3"/>
              </a:rPr>
              <a:t>L23yn8iK28/edit?</a:t>
            </a:r>
            <a:r>
              <a:rPr lang="en-US" sz="2200" spc="-50" dirty="0">
                <a:solidFill>
                  <a:srgbClr val="785333"/>
                </a:solidFill>
              </a:rPr>
              <a:t> </a:t>
            </a:r>
            <a:r>
              <a:rPr lang="en-US" sz="2200" spc="-190" dirty="0">
                <a:solidFill>
                  <a:srgbClr val="785333"/>
                </a:solidFill>
                <a:hlinkClick r:id="rId3"/>
              </a:rPr>
              <a:t>g</a:t>
            </a:r>
            <a:r>
              <a:rPr lang="en-US" sz="2200" u="heavy" spc="-190" dirty="0">
                <a:solidFill>
                  <a:srgbClr val="785333"/>
                </a:solidFill>
                <a:uFill>
                  <a:solidFill>
                    <a:srgbClr val="785333"/>
                  </a:solidFill>
                </a:uFill>
                <a:hlinkClick r:id="rId3"/>
              </a:rPr>
              <a:t>id=1631722168#gid=1631722168</a:t>
            </a:r>
            <a:endParaRPr lang="en-US" sz="2200" dirty="0"/>
          </a:p>
          <a:p>
            <a:endParaRPr lang="en-US" sz="2200" dirty="0"/>
          </a:p>
        </p:txBody>
      </p:sp>
      <p:sp>
        <p:nvSpPr>
          <p:cNvPr id="5" name="TextBox 4">
            <a:extLst>
              <a:ext uri="{FF2B5EF4-FFF2-40B4-BE49-F238E27FC236}">
                <a16:creationId xmlns:a16="http://schemas.microsoft.com/office/drawing/2014/main" id="{E861ABC8-2C15-785C-4BCF-E01D5C0D9814}"/>
              </a:ext>
            </a:extLst>
          </p:cNvPr>
          <p:cNvSpPr txBox="1"/>
          <p:nvPr/>
        </p:nvSpPr>
        <p:spPr>
          <a:xfrm>
            <a:off x="360218" y="4762500"/>
            <a:ext cx="15539938" cy="2462213"/>
          </a:xfrm>
          <a:prstGeom prst="rect">
            <a:avLst/>
          </a:prstGeom>
          <a:noFill/>
        </p:spPr>
        <p:txBody>
          <a:bodyPr wrap="square">
            <a:spAutoFit/>
          </a:bodyPr>
          <a:lstStyle/>
          <a:p>
            <a:pPr algn="l">
              <a:buNone/>
            </a:pPr>
            <a:r>
              <a:rPr lang="en-US" sz="2200" dirty="0"/>
              <a:t>The B2B Sheet is designated for handling bulk requests and corporate partnerships, specifically in the following scenarios:</a:t>
            </a:r>
            <a:br>
              <a:rPr lang="ar-EG" sz="2200" dirty="0"/>
            </a:br>
            <a:endParaRPr lang="en-US" sz="2200" dirty="0"/>
          </a:p>
          <a:p>
            <a:pPr algn="l">
              <a:buFont typeface="Arial" panose="020B0604020202020204" pitchFamily="34" charset="0"/>
              <a:buChar char="•"/>
            </a:pPr>
            <a:r>
              <a:rPr lang="en-US" sz="2200" b="1" dirty="0"/>
              <a:t>Retail &amp; Pharmacy Supply:</a:t>
            </a:r>
            <a:r>
              <a:rPr lang="en-US" sz="2200" dirty="0"/>
              <a:t> When a customer requests to stock our products in their pharmacy or retail store.</a:t>
            </a:r>
            <a:endParaRPr lang="ar-EG" sz="2200" dirty="0"/>
          </a:p>
          <a:p>
            <a:pPr algn="l">
              <a:buFont typeface="Arial" panose="020B0604020202020204" pitchFamily="34" charset="0"/>
              <a:buChar char="•"/>
            </a:pPr>
            <a:endParaRPr lang="en-US" sz="2200" dirty="0"/>
          </a:p>
          <a:p>
            <a:pPr algn="l">
              <a:buFont typeface="Arial" panose="020B0604020202020204" pitchFamily="34" charset="0"/>
              <a:buChar char="•"/>
            </a:pPr>
            <a:r>
              <a:rPr lang="en-US" sz="2200" b="1" dirty="0"/>
              <a:t>Event Planning:</a:t>
            </a:r>
            <a:r>
              <a:rPr lang="en-US" sz="2200" dirty="0"/>
              <a:t> When a customer requires a bulk supply of products to be available for a specific event.</a:t>
            </a:r>
            <a:endParaRPr lang="ar-EG" sz="2200" dirty="0"/>
          </a:p>
          <a:p>
            <a:pPr algn="l">
              <a:buFont typeface="Arial" panose="020B0604020202020204" pitchFamily="34" charset="0"/>
              <a:buChar char="•"/>
            </a:pPr>
            <a:endParaRPr lang="en-US" sz="2200" dirty="0"/>
          </a:p>
          <a:p>
            <a:pPr algn="l">
              <a:buFont typeface="Arial" panose="020B0604020202020204" pitchFamily="34" charset="0"/>
              <a:buChar char="•"/>
            </a:pPr>
            <a:r>
              <a:rPr lang="en-US" sz="2200" b="1" dirty="0"/>
              <a:t>Corporate Orders:</a:t>
            </a:r>
            <a:r>
              <a:rPr lang="en-US" sz="2200" dirty="0"/>
              <a:t> For handling large-orders requested by companies or organizations.</a:t>
            </a:r>
          </a:p>
        </p:txBody>
      </p:sp>
    </p:spTree>
    <p:extLst>
      <p:ext uri="{BB962C8B-B14F-4D97-AF65-F5344CB8AC3E}">
        <p14:creationId xmlns:p14="http://schemas.microsoft.com/office/powerpoint/2010/main" val="6015699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0464" y="1318614"/>
            <a:ext cx="18122900" cy="758541"/>
          </a:xfrm>
          <a:prstGeom prst="rect">
            <a:avLst/>
          </a:prstGeom>
        </p:spPr>
        <p:txBody>
          <a:bodyPr vert="horz" wrap="square" lIns="0" tIns="12700" rIns="0" bIns="0" rtlCol="0">
            <a:spAutoFit/>
          </a:bodyPr>
          <a:lstStyle/>
          <a:p>
            <a:pPr marL="12700" marR="5080">
              <a:lnSpc>
                <a:spcPct val="115900"/>
              </a:lnSpc>
              <a:spcBef>
                <a:spcPts val="100"/>
              </a:spcBef>
            </a:pPr>
            <a:r>
              <a:rPr sz="2200" b="1" dirty="0">
                <a:latin typeface="Tahoma"/>
                <a:cs typeface="Tahoma"/>
              </a:rPr>
              <a:t>Online</a:t>
            </a:r>
            <a:r>
              <a:rPr sz="2200" b="1" spc="-140" dirty="0">
                <a:latin typeface="Tahoma"/>
                <a:cs typeface="Tahoma"/>
              </a:rPr>
              <a:t> </a:t>
            </a:r>
            <a:r>
              <a:rPr sz="2200" b="1" spc="-60" dirty="0">
                <a:latin typeface="Tahoma"/>
                <a:cs typeface="Tahoma"/>
              </a:rPr>
              <a:t>Payment</a:t>
            </a:r>
            <a:r>
              <a:rPr sz="2200" b="1" spc="-135" dirty="0">
                <a:latin typeface="Tahoma"/>
                <a:cs typeface="Tahoma"/>
              </a:rPr>
              <a:t> </a:t>
            </a:r>
            <a:r>
              <a:rPr sz="2200" b="1" spc="-10" dirty="0">
                <a:latin typeface="Tahoma"/>
                <a:cs typeface="Tahoma"/>
              </a:rPr>
              <a:t>Form: </a:t>
            </a:r>
            <a:r>
              <a:rPr sz="2200" u="heavy" spc="-60" dirty="0">
                <a:solidFill>
                  <a:srgbClr val="785333"/>
                </a:solidFill>
                <a:uFill>
                  <a:solidFill>
                    <a:srgbClr val="785333"/>
                  </a:solidFill>
                </a:uFill>
                <a:hlinkClick r:id="rId2"/>
              </a:rPr>
              <a:t>https://docs.google.com/forms/d/e/1FAIpQLSfYy7ET2PnCEPUi87aOS64oiVbz8RmVMs1_J3NLqb5H2p</a:t>
            </a:r>
            <a:r>
              <a:rPr sz="2200" spc="-60" dirty="0">
                <a:solidFill>
                  <a:srgbClr val="785333"/>
                </a:solidFill>
                <a:hlinkClick r:id="rId2"/>
              </a:rPr>
              <a:t>j</a:t>
            </a:r>
            <a:r>
              <a:rPr sz="2200" u="heavy" spc="-60" dirty="0">
                <a:solidFill>
                  <a:srgbClr val="785333"/>
                </a:solidFill>
                <a:uFill>
                  <a:solidFill>
                    <a:srgbClr val="785333"/>
                  </a:solidFill>
                </a:uFill>
                <a:hlinkClick r:id="rId2"/>
              </a:rPr>
              <a:t>NFA/</a:t>
            </a:r>
            <a:r>
              <a:rPr sz="2200" spc="-60" dirty="0">
                <a:solidFill>
                  <a:srgbClr val="785333"/>
                </a:solidFill>
              </a:rPr>
              <a:t> </a:t>
            </a:r>
            <a:r>
              <a:rPr sz="2200" u="heavy" spc="-10" dirty="0">
                <a:solidFill>
                  <a:srgbClr val="785333"/>
                </a:solidFill>
                <a:uFill>
                  <a:solidFill>
                    <a:srgbClr val="785333"/>
                  </a:solidFill>
                </a:uFill>
                <a:hlinkClick r:id="rId2"/>
              </a:rPr>
              <a:t>iewform</a:t>
            </a:r>
            <a:endParaRPr sz="2200" dirty="0">
              <a:latin typeface="Tahoma"/>
              <a:cs typeface="Tahoma"/>
            </a:endParaRPr>
          </a:p>
        </p:txBody>
      </p:sp>
      <p:sp>
        <p:nvSpPr>
          <p:cNvPr id="3" name="object 3"/>
          <p:cNvSpPr txBox="1"/>
          <p:nvPr/>
        </p:nvSpPr>
        <p:spPr>
          <a:xfrm>
            <a:off x="124114" y="2423415"/>
            <a:ext cx="13591886" cy="758606"/>
          </a:xfrm>
          <a:prstGeom prst="rect">
            <a:avLst/>
          </a:prstGeom>
        </p:spPr>
        <p:txBody>
          <a:bodyPr vert="horz" wrap="square" lIns="0" tIns="12700" rIns="0" bIns="0" rtlCol="0">
            <a:spAutoFit/>
          </a:bodyPr>
          <a:lstStyle/>
          <a:p>
            <a:pPr marL="12700" marR="5080">
              <a:lnSpc>
                <a:spcPct val="115900"/>
              </a:lnSpc>
              <a:spcBef>
                <a:spcPts val="100"/>
              </a:spcBef>
            </a:pPr>
            <a:r>
              <a:rPr sz="2200" b="1" dirty="0">
                <a:latin typeface="Tahoma"/>
                <a:cs typeface="Tahoma"/>
              </a:rPr>
              <a:t>Online</a:t>
            </a:r>
            <a:r>
              <a:rPr sz="2200" b="1" spc="-140" dirty="0">
                <a:latin typeface="Tahoma"/>
                <a:cs typeface="Tahoma"/>
              </a:rPr>
              <a:t> </a:t>
            </a:r>
            <a:r>
              <a:rPr sz="2200" b="1" spc="-60" dirty="0">
                <a:latin typeface="Tahoma"/>
                <a:cs typeface="Tahoma"/>
              </a:rPr>
              <a:t>Payment</a:t>
            </a:r>
            <a:r>
              <a:rPr sz="2200" b="1" spc="-135" dirty="0">
                <a:latin typeface="Tahoma"/>
                <a:cs typeface="Tahoma"/>
              </a:rPr>
              <a:t> </a:t>
            </a:r>
            <a:r>
              <a:rPr sz="2200" b="1" spc="-10" dirty="0">
                <a:latin typeface="Tahoma"/>
                <a:cs typeface="Tahoma"/>
              </a:rPr>
              <a:t>Sheet: </a:t>
            </a:r>
            <a:r>
              <a:rPr sz="2200" u="heavy" spc="-45" dirty="0">
                <a:solidFill>
                  <a:srgbClr val="785333"/>
                </a:solidFill>
                <a:uFill>
                  <a:solidFill>
                    <a:srgbClr val="785333"/>
                  </a:solidFill>
                </a:uFill>
                <a:latin typeface="Verdana"/>
                <a:cs typeface="Verdana"/>
                <a:hlinkClick r:id="rId3"/>
              </a:rPr>
              <a:t>https://docs.google.com/spreadsheets/d/1rWQW_bShf-</a:t>
            </a:r>
            <a:r>
              <a:rPr sz="2200" spc="-45" dirty="0">
                <a:solidFill>
                  <a:srgbClr val="785333"/>
                </a:solidFill>
                <a:latin typeface="Verdana"/>
                <a:cs typeface="Verdana"/>
              </a:rPr>
              <a:t> </a:t>
            </a:r>
            <a:r>
              <a:rPr sz="2200" u="heavy" spc="-100" dirty="0">
                <a:solidFill>
                  <a:srgbClr val="785333"/>
                </a:solidFill>
                <a:uFill>
                  <a:solidFill>
                    <a:srgbClr val="785333"/>
                  </a:solidFill>
                </a:uFill>
                <a:latin typeface="Verdana"/>
                <a:cs typeface="Verdana"/>
                <a:hlinkClick r:id="rId3"/>
              </a:rPr>
              <a:t>pku_PpsopYAiM6_Q_NBUB2Qidfg4Ovk0Y/edit#gid=1440801047</a:t>
            </a:r>
            <a:endParaRPr sz="2200" dirty="0">
              <a:latin typeface="Verdana"/>
              <a:cs typeface="Verdana"/>
            </a:endParaRPr>
          </a:p>
        </p:txBody>
      </p:sp>
      <p:sp>
        <p:nvSpPr>
          <p:cNvPr id="4" name="TextBox 3">
            <a:extLst>
              <a:ext uri="{FF2B5EF4-FFF2-40B4-BE49-F238E27FC236}">
                <a16:creationId xmlns:a16="http://schemas.microsoft.com/office/drawing/2014/main" id="{F0E05D51-6DE8-81D5-EDC7-140AF4B0792C}"/>
              </a:ext>
            </a:extLst>
          </p:cNvPr>
          <p:cNvSpPr txBox="1"/>
          <p:nvPr/>
        </p:nvSpPr>
        <p:spPr>
          <a:xfrm>
            <a:off x="374073" y="495300"/>
            <a:ext cx="6189515" cy="477054"/>
          </a:xfrm>
          <a:prstGeom prst="rect">
            <a:avLst/>
          </a:prstGeom>
          <a:noFill/>
        </p:spPr>
        <p:txBody>
          <a:bodyPr wrap="none" rtlCol="0">
            <a:spAutoFit/>
          </a:bodyPr>
          <a:lstStyle/>
          <a:p>
            <a:r>
              <a:rPr lang="ar-EG" sz="2500" b="1" dirty="0"/>
              <a:t>3</a:t>
            </a:r>
            <a:r>
              <a:rPr lang="en-US" sz="2500" b="1" dirty="0"/>
              <a:t>- Online payment Sheet &amp; Form Usage</a:t>
            </a:r>
            <a:endParaRPr lang="en-US" sz="2500" dirty="0"/>
          </a:p>
        </p:txBody>
      </p:sp>
      <p:sp>
        <p:nvSpPr>
          <p:cNvPr id="6" name="TextBox 5">
            <a:extLst>
              <a:ext uri="{FF2B5EF4-FFF2-40B4-BE49-F238E27FC236}">
                <a16:creationId xmlns:a16="http://schemas.microsoft.com/office/drawing/2014/main" id="{4F1E38FC-8DEB-4CE9-D4E9-273EAED8280C}"/>
              </a:ext>
            </a:extLst>
          </p:cNvPr>
          <p:cNvSpPr txBox="1"/>
          <p:nvPr/>
        </p:nvSpPr>
        <p:spPr>
          <a:xfrm>
            <a:off x="20782" y="4000500"/>
            <a:ext cx="16134195" cy="2462213"/>
          </a:xfrm>
          <a:prstGeom prst="rect">
            <a:avLst/>
          </a:prstGeom>
          <a:noFill/>
        </p:spPr>
        <p:txBody>
          <a:bodyPr wrap="square">
            <a:spAutoFit/>
          </a:bodyPr>
          <a:lstStyle/>
          <a:p>
            <a:pPr>
              <a:buNone/>
            </a:pPr>
            <a:r>
              <a:rPr lang="en-US" sz="2200" dirty="0"/>
              <a:t>The Online Payment Sheet and Form are used to document and track transactions made via digital wallets or instant payment platforms (</a:t>
            </a:r>
            <a:r>
              <a:rPr lang="en-US" sz="2200" dirty="0" err="1"/>
              <a:t>InstaPay</a:t>
            </a:r>
            <a:r>
              <a:rPr lang="en-US" sz="2200" dirty="0"/>
              <a:t> or Vodafone Cash). This applies to the following cases:</a:t>
            </a:r>
            <a:br>
              <a:rPr lang="ar-EG" sz="2200" dirty="0"/>
            </a:br>
            <a:endParaRPr lang="en-US" sz="2200" dirty="0"/>
          </a:p>
          <a:p>
            <a:pPr>
              <a:buFont typeface="Arial" panose="020B0604020202020204" pitchFamily="34" charset="0"/>
              <a:buChar char="•"/>
            </a:pPr>
            <a:r>
              <a:rPr lang="en-US" sz="2200" b="1" dirty="0"/>
              <a:t>Balance Adjustments (Cases):</a:t>
            </a:r>
            <a:r>
              <a:rPr lang="en-US" sz="2200" dirty="0"/>
              <a:t> When there is a price difference or an outstanding balance that the customer needs to settle.</a:t>
            </a:r>
            <a:br>
              <a:rPr lang="ar-EG" sz="2200" dirty="0"/>
            </a:br>
            <a:endParaRPr lang="en-US" sz="2200" dirty="0"/>
          </a:p>
          <a:p>
            <a:pPr>
              <a:buFont typeface="Arial" panose="020B0604020202020204" pitchFamily="34" charset="0"/>
              <a:buChar char="•"/>
            </a:pPr>
            <a:r>
              <a:rPr lang="en-US" sz="2200" b="1" dirty="0"/>
              <a:t>Order Modifications:</a:t>
            </a:r>
            <a:r>
              <a:rPr lang="en-US" sz="2200" dirty="0"/>
              <a:t> When a customer has already paid for their order but wishes to </a:t>
            </a:r>
            <a:r>
              <a:rPr lang="en-US" sz="2200" b="1" dirty="0"/>
              <a:t>add additional items</a:t>
            </a:r>
            <a:r>
              <a:rPr lang="en-US" sz="2200" dirty="0"/>
              <a:t>, requiring a supplementary payment.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8444" y="316812"/>
            <a:ext cx="10553700" cy="628377"/>
          </a:xfrm>
          <a:prstGeom prst="rect">
            <a:avLst/>
          </a:prstGeom>
        </p:spPr>
        <p:txBody>
          <a:bodyPr vert="horz" wrap="square" lIns="0" tIns="12700" rIns="0" bIns="0" rtlCol="0">
            <a:spAutoFit/>
          </a:bodyPr>
          <a:lstStyle/>
          <a:p>
            <a:pPr marL="12700">
              <a:lnSpc>
                <a:spcPct val="100000"/>
              </a:lnSpc>
              <a:spcBef>
                <a:spcPts val="100"/>
              </a:spcBef>
            </a:pPr>
            <a:r>
              <a:rPr sz="4000" dirty="0">
                <a:solidFill>
                  <a:srgbClr val="785333"/>
                </a:solidFill>
                <a:latin typeface="Cambria"/>
                <a:cs typeface="Cambria"/>
              </a:rPr>
              <a:t>In </a:t>
            </a:r>
            <a:r>
              <a:rPr sz="4000" spc="114" dirty="0">
                <a:solidFill>
                  <a:srgbClr val="785333"/>
                </a:solidFill>
                <a:latin typeface="Cambria"/>
                <a:cs typeface="Cambria"/>
              </a:rPr>
              <a:t>summary</a:t>
            </a:r>
            <a:r>
              <a:rPr sz="4000" dirty="0">
                <a:solidFill>
                  <a:srgbClr val="785333"/>
                </a:solidFill>
                <a:latin typeface="Cambria"/>
                <a:cs typeface="Cambria"/>
              </a:rPr>
              <a:t> </a:t>
            </a:r>
            <a:r>
              <a:rPr sz="4000" spc="95" dirty="0">
                <a:solidFill>
                  <a:srgbClr val="785333"/>
                </a:solidFill>
                <a:latin typeface="Cambria"/>
                <a:cs typeface="Cambria"/>
              </a:rPr>
              <a:t>the</a:t>
            </a:r>
            <a:r>
              <a:rPr sz="4000" dirty="0">
                <a:solidFill>
                  <a:srgbClr val="785333"/>
                </a:solidFill>
                <a:latin typeface="Cambria"/>
                <a:cs typeface="Cambria"/>
              </a:rPr>
              <a:t> agent’s </a:t>
            </a:r>
            <a:r>
              <a:rPr sz="4000" spc="85" dirty="0">
                <a:solidFill>
                  <a:srgbClr val="785333"/>
                </a:solidFill>
                <a:latin typeface="Cambria"/>
                <a:cs typeface="Cambria"/>
              </a:rPr>
              <a:t>tasks</a:t>
            </a:r>
            <a:r>
              <a:rPr sz="4000" dirty="0">
                <a:solidFill>
                  <a:srgbClr val="785333"/>
                </a:solidFill>
                <a:latin typeface="Cambria"/>
                <a:cs typeface="Cambria"/>
              </a:rPr>
              <a:t> </a:t>
            </a:r>
            <a:r>
              <a:rPr sz="4000" spc="70" dirty="0">
                <a:solidFill>
                  <a:srgbClr val="785333"/>
                </a:solidFill>
                <a:latin typeface="Cambria"/>
                <a:cs typeface="Cambria"/>
              </a:rPr>
              <a:t>include:</a:t>
            </a:r>
            <a:endParaRPr sz="4000" dirty="0">
              <a:latin typeface="Cambria"/>
              <a:cs typeface="Cambria"/>
            </a:endParaRPr>
          </a:p>
        </p:txBody>
      </p:sp>
      <p:pic>
        <p:nvPicPr>
          <p:cNvPr id="3" name="object 3"/>
          <p:cNvPicPr/>
          <p:nvPr/>
        </p:nvPicPr>
        <p:blipFill>
          <a:blip r:embed="rId2" cstate="print"/>
          <a:stretch>
            <a:fillRect/>
          </a:stretch>
        </p:blipFill>
        <p:spPr>
          <a:xfrm>
            <a:off x="688374" y="1612911"/>
            <a:ext cx="123824" cy="123824"/>
          </a:xfrm>
          <a:prstGeom prst="rect">
            <a:avLst/>
          </a:prstGeom>
        </p:spPr>
      </p:pic>
      <p:pic>
        <p:nvPicPr>
          <p:cNvPr id="4" name="object 4"/>
          <p:cNvPicPr/>
          <p:nvPr/>
        </p:nvPicPr>
        <p:blipFill>
          <a:blip r:embed="rId2" cstate="print"/>
          <a:stretch>
            <a:fillRect/>
          </a:stretch>
        </p:blipFill>
        <p:spPr>
          <a:xfrm>
            <a:off x="688374" y="1993912"/>
            <a:ext cx="123824" cy="123824"/>
          </a:xfrm>
          <a:prstGeom prst="rect">
            <a:avLst/>
          </a:prstGeom>
        </p:spPr>
      </p:pic>
      <p:pic>
        <p:nvPicPr>
          <p:cNvPr id="5" name="object 5"/>
          <p:cNvPicPr/>
          <p:nvPr/>
        </p:nvPicPr>
        <p:blipFill>
          <a:blip r:embed="rId2" cstate="print"/>
          <a:stretch>
            <a:fillRect/>
          </a:stretch>
        </p:blipFill>
        <p:spPr>
          <a:xfrm>
            <a:off x="688374" y="2374911"/>
            <a:ext cx="123824" cy="123824"/>
          </a:xfrm>
          <a:prstGeom prst="rect">
            <a:avLst/>
          </a:prstGeom>
        </p:spPr>
      </p:pic>
      <p:pic>
        <p:nvPicPr>
          <p:cNvPr id="6" name="object 6"/>
          <p:cNvPicPr/>
          <p:nvPr/>
        </p:nvPicPr>
        <p:blipFill>
          <a:blip r:embed="rId2" cstate="print"/>
          <a:stretch>
            <a:fillRect/>
          </a:stretch>
        </p:blipFill>
        <p:spPr>
          <a:xfrm>
            <a:off x="688374" y="2755911"/>
            <a:ext cx="123824" cy="123824"/>
          </a:xfrm>
          <a:prstGeom prst="rect">
            <a:avLst/>
          </a:prstGeom>
        </p:spPr>
      </p:pic>
      <p:pic>
        <p:nvPicPr>
          <p:cNvPr id="7" name="object 7"/>
          <p:cNvPicPr/>
          <p:nvPr/>
        </p:nvPicPr>
        <p:blipFill>
          <a:blip r:embed="rId2" cstate="print"/>
          <a:stretch>
            <a:fillRect/>
          </a:stretch>
        </p:blipFill>
        <p:spPr>
          <a:xfrm>
            <a:off x="688374" y="3136911"/>
            <a:ext cx="123824" cy="123824"/>
          </a:xfrm>
          <a:prstGeom prst="rect">
            <a:avLst/>
          </a:prstGeom>
        </p:spPr>
      </p:pic>
      <p:sp>
        <p:nvSpPr>
          <p:cNvPr id="11" name="object 11"/>
          <p:cNvSpPr txBox="1"/>
          <p:nvPr/>
        </p:nvSpPr>
        <p:spPr>
          <a:xfrm>
            <a:off x="0" y="1409700"/>
            <a:ext cx="17273270" cy="3140219"/>
          </a:xfrm>
          <a:prstGeom prst="rect">
            <a:avLst/>
          </a:prstGeom>
        </p:spPr>
        <p:txBody>
          <a:bodyPr vert="horz" wrap="square" lIns="0" tIns="88900" rIns="0" bIns="0" rtlCol="0">
            <a:spAutoFit/>
          </a:bodyPr>
          <a:lstStyle/>
          <a:p>
            <a:pPr marL="1015365" marR="9110345">
              <a:lnSpc>
                <a:spcPts val="3000"/>
              </a:lnSpc>
              <a:spcBef>
                <a:spcPts val="700"/>
              </a:spcBef>
            </a:pPr>
            <a:r>
              <a:rPr sz="2200" spc="-40" dirty="0">
                <a:latin typeface="Verdana"/>
                <a:cs typeface="Verdana"/>
              </a:rPr>
              <a:t>Responding</a:t>
            </a:r>
            <a:r>
              <a:rPr sz="2200" spc="-165" dirty="0">
                <a:latin typeface="Verdana"/>
                <a:cs typeface="Verdana"/>
              </a:rPr>
              <a:t> </a:t>
            </a:r>
            <a:r>
              <a:rPr sz="2200" spc="-20" dirty="0">
                <a:latin typeface="Verdana"/>
                <a:cs typeface="Verdana"/>
              </a:rPr>
              <a:t>to</a:t>
            </a:r>
            <a:r>
              <a:rPr sz="2200" spc="-160" dirty="0">
                <a:latin typeface="Verdana"/>
                <a:cs typeface="Verdana"/>
              </a:rPr>
              <a:t> </a:t>
            </a:r>
            <a:r>
              <a:rPr sz="2200" dirty="0">
                <a:latin typeface="Verdana"/>
                <a:cs typeface="Verdana"/>
              </a:rPr>
              <a:t>social</a:t>
            </a:r>
            <a:r>
              <a:rPr sz="2200" spc="-160" dirty="0">
                <a:latin typeface="Verdana"/>
                <a:cs typeface="Verdana"/>
              </a:rPr>
              <a:t> </a:t>
            </a:r>
            <a:r>
              <a:rPr sz="2200" spc="-75" dirty="0">
                <a:latin typeface="Verdana"/>
                <a:cs typeface="Verdana"/>
              </a:rPr>
              <a:t>media</a:t>
            </a:r>
            <a:r>
              <a:rPr sz="2200" spc="-160" dirty="0">
                <a:latin typeface="Verdana"/>
                <a:cs typeface="Verdana"/>
              </a:rPr>
              <a:t> </a:t>
            </a:r>
            <a:r>
              <a:rPr sz="2200" spc="-10" dirty="0">
                <a:latin typeface="Verdana"/>
                <a:cs typeface="Verdana"/>
              </a:rPr>
              <a:t>messages </a:t>
            </a:r>
            <a:r>
              <a:rPr sz="2200" spc="-40" dirty="0">
                <a:latin typeface="Verdana"/>
                <a:cs typeface="Verdana"/>
              </a:rPr>
              <a:t>Responding</a:t>
            </a:r>
            <a:r>
              <a:rPr sz="2200" spc="-220" dirty="0">
                <a:latin typeface="Verdana"/>
                <a:cs typeface="Verdana"/>
              </a:rPr>
              <a:t> </a:t>
            </a:r>
            <a:r>
              <a:rPr sz="2200" spc="-20" dirty="0">
                <a:latin typeface="Verdana"/>
                <a:cs typeface="Verdana"/>
              </a:rPr>
              <a:t>to</a:t>
            </a:r>
            <a:r>
              <a:rPr sz="2200" spc="-220" dirty="0">
                <a:latin typeface="Verdana"/>
                <a:cs typeface="Verdana"/>
              </a:rPr>
              <a:t> </a:t>
            </a:r>
            <a:r>
              <a:rPr sz="2200" spc="-80" dirty="0">
                <a:latin typeface="Verdana"/>
                <a:cs typeface="Verdana"/>
              </a:rPr>
              <a:t>live</a:t>
            </a:r>
            <a:r>
              <a:rPr sz="2200" spc="-215" dirty="0">
                <a:latin typeface="Verdana"/>
                <a:cs typeface="Verdana"/>
              </a:rPr>
              <a:t> </a:t>
            </a:r>
            <a:r>
              <a:rPr sz="2200" spc="-25" dirty="0">
                <a:latin typeface="Verdana"/>
                <a:cs typeface="Verdana"/>
              </a:rPr>
              <a:t>chat</a:t>
            </a:r>
            <a:r>
              <a:rPr sz="2200" spc="-215" dirty="0">
                <a:latin typeface="Verdana"/>
                <a:cs typeface="Verdana"/>
              </a:rPr>
              <a:t> </a:t>
            </a:r>
            <a:r>
              <a:rPr sz="2200" spc="-10" dirty="0">
                <a:latin typeface="Verdana"/>
                <a:cs typeface="Verdana"/>
              </a:rPr>
              <a:t>inquiries </a:t>
            </a:r>
            <a:r>
              <a:rPr sz="2200" spc="-90" dirty="0">
                <a:latin typeface="Verdana"/>
                <a:cs typeface="Verdana"/>
              </a:rPr>
              <a:t>Confirmation</a:t>
            </a:r>
            <a:r>
              <a:rPr lang="en-US" sz="2200" spc="-165" dirty="0">
                <a:latin typeface="Verdana"/>
                <a:cs typeface="Verdana"/>
              </a:rPr>
              <a:t> </a:t>
            </a:r>
            <a:r>
              <a:rPr lang="en-US" sz="2200" spc="40" dirty="0">
                <a:latin typeface="Verdana"/>
                <a:cs typeface="Verdana"/>
              </a:rPr>
              <a:t>calls</a:t>
            </a:r>
            <a:endParaRPr sz="2200" dirty="0">
              <a:latin typeface="Verdana"/>
              <a:cs typeface="Verdana"/>
            </a:endParaRPr>
          </a:p>
          <a:p>
            <a:pPr marL="1015365" marR="12668885">
              <a:lnSpc>
                <a:spcPts val="3000"/>
              </a:lnSpc>
            </a:pPr>
            <a:r>
              <a:rPr sz="2200" spc="-10" dirty="0">
                <a:latin typeface="Verdana"/>
                <a:cs typeface="Verdana"/>
              </a:rPr>
              <a:t>Field</a:t>
            </a:r>
            <a:r>
              <a:rPr sz="2200" spc="-215" dirty="0">
                <a:latin typeface="Verdana"/>
                <a:cs typeface="Verdana"/>
              </a:rPr>
              <a:t> </a:t>
            </a:r>
            <a:r>
              <a:rPr sz="2200" spc="-100" dirty="0">
                <a:latin typeface="Verdana"/>
                <a:cs typeface="Verdana"/>
              </a:rPr>
              <a:t>payment</a:t>
            </a:r>
            <a:r>
              <a:rPr sz="2200" spc="-210" dirty="0">
                <a:latin typeface="Verdana"/>
                <a:cs typeface="Verdana"/>
              </a:rPr>
              <a:t> </a:t>
            </a:r>
            <a:r>
              <a:rPr sz="2200" spc="40" dirty="0">
                <a:latin typeface="Verdana"/>
                <a:cs typeface="Verdana"/>
              </a:rPr>
              <a:t>calls </a:t>
            </a:r>
            <a:r>
              <a:rPr sz="2200" spc="-10" dirty="0">
                <a:latin typeface="Verdana"/>
                <a:cs typeface="Verdana"/>
              </a:rPr>
              <a:t>Field</a:t>
            </a:r>
            <a:r>
              <a:rPr sz="2200" spc="-210" dirty="0">
                <a:latin typeface="Verdana"/>
                <a:cs typeface="Verdana"/>
              </a:rPr>
              <a:t> </a:t>
            </a:r>
            <a:r>
              <a:rPr sz="2200" spc="-80" dirty="0">
                <a:latin typeface="Verdana"/>
                <a:cs typeface="Verdana"/>
              </a:rPr>
              <a:t>delivery</a:t>
            </a:r>
            <a:r>
              <a:rPr sz="2200" spc="-210" dirty="0">
                <a:latin typeface="Verdana"/>
                <a:cs typeface="Verdana"/>
              </a:rPr>
              <a:t> </a:t>
            </a:r>
            <a:r>
              <a:rPr sz="2200" spc="30" dirty="0">
                <a:latin typeface="Verdana"/>
                <a:cs typeface="Verdana"/>
              </a:rPr>
              <a:t>calls</a:t>
            </a:r>
            <a:endParaRPr sz="2200" dirty="0">
              <a:latin typeface="Verdana"/>
              <a:cs typeface="Verdana"/>
            </a:endParaRPr>
          </a:p>
          <a:p>
            <a:pPr marL="1015365">
              <a:lnSpc>
                <a:spcPts val="3000"/>
              </a:lnSpc>
            </a:pPr>
            <a:r>
              <a:rPr sz="2200" dirty="0">
                <a:latin typeface="Verdana"/>
                <a:cs typeface="Verdana"/>
              </a:rPr>
              <a:t>Feedback</a:t>
            </a:r>
            <a:r>
              <a:rPr sz="2200" spc="-150" dirty="0">
                <a:latin typeface="Verdana"/>
                <a:cs typeface="Verdana"/>
              </a:rPr>
              <a:t> </a:t>
            </a:r>
            <a:r>
              <a:rPr sz="2200" spc="50" dirty="0">
                <a:latin typeface="Verdana"/>
                <a:cs typeface="Verdana"/>
              </a:rPr>
              <a:t>calls</a:t>
            </a:r>
            <a:r>
              <a:rPr sz="2200" spc="-145" dirty="0">
                <a:latin typeface="Verdana"/>
                <a:cs typeface="Verdana"/>
              </a:rPr>
              <a:t> </a:t>
            </a:r>
            <a:r>
              <a:rPr sz="2200" spc="-90" dirty="0">
                <a:latin typeface="Verdana"/>
                <a:cs typeface="Verdana"/>
              </a:rPr>
              <a:t>(B2C</a:t>
            </a:r>
            <a:r>
              <a:rPr sz="2200" spc="-145" dirty="0">
                <a:latin typeface="Verdana"/>
                <a:cs typeface="Verdana"/>
              </a:rPr>
              <a:t> </a:t>
            </a:r>
            <a:r>
              <a:rPr sz="2200" dirty="0">
                <a:latin typeface="Verdana"/>
                <a:cs typeface="Verdana"/>
              </a:rPr>
              <a:t>&amp;</a:t>
            </a:r>
            <a:r>
              <a:rPr sz="2200" spc="-145" dirty="0">
                <a:latin typeface="Verdana"/>
                <a:cs typeface="Verdana"/>
              </a:rPr>
              <a:t> </a:t>
            </a:r>
            <a:r>
              <a:rPr sz="2200" spc="-20" dirty="0">
                <a:latin typeface="Verdana"/>
                <a:cs typeface="Verdana"/>
              </a:rPr>
              <a:t>B2B)</a:t>
            </a:r>
            <a:br>
              <a:rPr lang="en-US" sz="2200" spc="-20" dirty="0">
                <a:latin typeface="Verdana"/>
                <a:cs typeface="Verdana"/>
              </a:rPr>
            </a:br>
            <a:br>
              <a:rPr lang="en-US" sz="2200" spc="-20" dirty="0">
                <a:latin typeface="Verdana"/>
                <a:cs typeface="Verdana"/>
              </a:rPr>
            </a:br>
            <a:r>
              <a:rPr lang="en-US" sz="2400" dirty="0"/>
              <a:t>As part of their core responsibilities, agents are required to drive sales to meet a </a:t>
            </a:r>
            <a:r>
              <a:rPr lang="en-US" sz="2400" b="1" dirty="0"/>
              <a:t>10</a:t>
            </a:r>
            <a:r>
              <a:rPr lang="en-US" sz="2400" dirty="0"/>
              <a:t>% monthly sales target. Achieving this target is a prerequisite for qualifying for the relevant portion of their </a:t>
            </a:r>
            <a:r>
              <a:rPr lang="en-US" sz="2400" b="1" dirty="0"/>
              <a:t>Key Performance Indicators </a:t>
            </a:r>
            <a:r>
              <a:rPr lang="en-US" sz="2400" dirty="0"/>
              <a:t>(KPIs).</a:t>
            </a:r>
            <a:endParaRPr lang="en-US" sz="2200" spc="-20" dirty="0">
              <a:latin typeface="Verdana"/>
              <a:cs typeface="Verdan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D2511-F861-9505-BC6F-CC00D2223107}"/>
              </a:ext>
            </a:extLst>
          </p:cNvPr>
          <p:cNvSpPr>
            <a:spLocks noGrp="1"/>
          </p:cNvSpPr>
          <p:nvPr>
            <p:ph type="title"/>
          </p:nvPr>
        </p:nvSpPr>
        <p:spPr>
          <a:xfrm>
            <a:off x="159118" y="342900"/>
            <a:ext cx="18025181" cy="846386"/>
          </a:xfrm>
        </p:spPr>
        <p:txBody>
          <a:bodyPr/>
          <a:lstStyle/>
          <a:p>
            <a:r>
              <a:rPr lang="en-US" sz="2800" b="1" dirty="0">
                <a:solidFill>
                  <a:schemeClr val="accent6">
                    <a:lumMod val="50000"/>
                  </a:schemeClr>
                </a:solidFill>
              </a:rPr>
              <a:t>Sales Achievement &amp; Tools</a:t>
            </a:r>
            <a:br>
              <a:rPr lang="en-US" sz="2800" b="1" dirty="0">
                <a:solidFill>
                  <a:schemeClr val="accent6">
                    <a:lumMod val="50000"/>
                  </a:schemeClr>
                </a:solidFill>
              </a:rPr>
            </a:br>
            <a:endParaRPr lang="en-US" dirty="0">
              <a:solidFill>
                <a:schemeClr val="accent6">
                  <a:lumMod val="50000"/>
                </a:schemeClr>
              </a:solidFill>
            </a:endParaRPr>
          </a:p>
        </p:txBody>
      </p:sp>
      <p:sp>
        <p:nvSpPr>
          <p:cNvPr id="3" name="Text Placeholder 2">
            <a:extLst>
              <a:ext uri="{FF2B5EF4-FFF2-40B4-BE49-F238E27FC236}">
                <a16:creationId xmlns:a16="http://schemas.microsoft.com/office/drawing/2014/main" id="{8EABE7A3-BE84-DAFB-8782-4251851CCC57}"/>
              </a:ext>
            </a:extLst>
          </p:cNvPr>
          <p:cNvSpPr>
            <a:spLocks noGrp="1"/>
          </p:cNvSpPr>
          <p:nvPr>
            <p:ph type="body" idx="1"/>
          </p:nvPr>
        </p:nvSpPr>
        <p:spPr>
          <a:xfrm>
            <a:off x="159118" y="1409700"/>
            <a:ext cx="16147682" cy="6432530"/>
          </a:xfrm>
        </p:spPr>
        <p:txBody>
          <a:bodyPr/>
          <a:lstStyle/>
          <a:p>
            <a:pPr>
              <a:buNone/>
            </a:pPr>
            <a:r>
              <a:rPr lang="en-US" sz="2200" dirty="0"/>
              <a:t>Agents are expected to achieve their sales targets through their daily operational tasks, which include:</a:t>
            </a:r>
            <a:br>
              <a:rPr lang="ar-EG" sz="2200" dirty="0"/>
            </a:br>
            <a:endParaRPr lang="en-US" sz="2200" dirty="0"/>
          </a:p>
          <a:p>
            <a:pPr>
              <a:buFont typeface="Arial" panose="020B0604020202020204" pitchFamily="34" charset="0"/>
              <a:buChar char="•"/>
            </a:pPr>
            <a:r>
              <a:rPr lang="en-US" sz="2200" b="1" dirty="0"/>
              <a:t>Inbound &amp; Outbound Communication:</a:t>
            </a:r>
            <a:r>
              <a:rPr lang="en-US" sz="2200" dirty="0"/>
              <a:t> Managing messages and handling various call types.</a:t>
            </a:r>
            <a:br>
              <a:rPr lang="ar-EG" sz="2200" dirty="0"/>
            </a:br>
            <a:endParaRPr lang="en-US" sz="2200" dirty="0"/>
          </a:p>
          <a:p>
            <a:pPr>
              <a:buFont typeface="Arial" panose="020B0604020202020204" pitchFamily="34" charset="0"/>
              <a:buChar char="•"/>
            </a:pPr>
            <a:r>
              <a:rPr lang="en-US" sz="2200" b="1" dirty="0"/>
              <a:t>Failed Delivery Follow-up:</a:t>
            </a:r>
            <a:r>
              <a:rPr lang="en-US" sz="2200" dirty="0"/>
              <a:t> Converting missed deliveries into successful re-orders.</a:t>
            </a:r>
            <a:br>
              <a:rPr lang="ar-EG" sz="2200" dirty="0"/>
            </a:br>
            <a:endParaRPr lang="en-US" sz="2200" dirty="0"/>
          </a:p>
          <a:p>
            <a:pPr>
              <a:buFont typeface="Arial" panose="020B0604020202020204" pitchFamily="34" charset="0"/>
              <a:buChar char="•"/>
            </a:pPr>
            <a:r>
              <a:rPr lang="en-US" sz="2200" b="1" dirty="0"/>
              <a:t>Customer Feedback Calls:</a:t>
            </a:r>
            <a:r>
              <a:rPr lang="en-US" sz="2200" dirty="0"/>
              <a:t> Leveraging feedback sessions to identify upsell or cross-sell opportunities.</a:t>
            </a:r>
            <a:br>
              <a:rPr lang="ar-EG" sz="2200" dirty="0"/>
            </a:br>
            <a:endParaRPr lang="en-US" sz="2200" dirty="0"/>
          </a:p>
          <a:p>
            <a:pPr>
              <a:buFont typeface="Arial" panose="020B0604020202020204" pitchFamily="34" charset="0"/>
              <a:buChar char="•"/>
            </a:pPr>
            <a:r>
              <a:rPr lang="en-US" sz="2200" b="1" dirty="0"/>
              <a:t>Failed Payment Recovery:</a:t>
            </a:r>
            <a:r>
              <a:rPr lang="en-US" sz="2200" dirty="0"/>
              <a:t> Assisting customers in completing transactions after payment issues.</a:t>
            </a:r>
          </a:p>
          <a:p>
            <a:pPr>
              <a:buNone/>
            </a:pPr>
            <a:r>
              <a:rPr lang="en-US" sz="2200" dirty="0"/>
              <a:t>Sales Conversion Tool: </a:t>
            </a:r>
            <a:r>
              <a:rPr lang="en-US" sz="2200" b="1" dirty="0"/>
              <a:t>"WECARE10"</a:t>
            </a:r>
            <a:br>
              <a:rPr lang="ar-EG" sz="2200" b="1" dirty="0"/>
            </a:br>
            <a:endParaRPr lang="en-US" sz="2200" b="1" dirty="0"/>
          </a:p>
          <a:p>
            <a:pPr>
              <a:buNone/>
            </a:pPr>
            <a:r>
              <a:rPr lang="en-US" sz="2200" dirty="0"/>
              <a:t>To assist in closing sales and encouraging re-orders during calls, agents are authorized to provide a special discount code: </a:t>
            </a:r>
            <a:r>
              <a:rPr lang="en-US" sz="2200" b="1" dirty="0"/>
              <a:t>WECARE10</a:t>
            </a:r>
            <a:r>
              <a:rPr lang="en-US" sz="2200" dirty="0"/>
              <a:t>.</a:t>
            </a:r>
            <a:br>
              <a:rPr lang="ar-EG" sz="2200" dirty="0"/>
            </a:br>
            <a:endParaRPr lang="en-US" sz="2200" dirty="0"/>
          </a:p>
          <a:p>
            <a:pPr>
              <a:buFont typeface="Arial" panose="020B0604020202020204" pitchFamily="34" charset="0"/>
              <a:buChar char="•"/>
            </a:pPr>
            <a:r>
              <a:rPr lang="en-US" sz="2200" b="1" dirty="0"/>
              <a:t>Discount Value:</a:t>
            </a:r>
            <a:r>
              <a:rPr lang="en-US" sz="2200" dirty="0"/>
              <a:t> 10% off the total order value.</a:t>
            </a:r>
            <a:br>
              <a:rPr lang="ar-EG" sz="2200" dirty="0"/>
            </a:br>
            <a:endParaRPr lang="en-US" sz="2200" dirty="0"/>
          </a:p>
          <a:p>
            <a:pPr>
              <a:buFont typeface="Arial" panose="020B0604020202020204" pitchFamily="34" charset="0"/>
              <a:buChar char="•"/>
            </a:pPr>
            <a:r>
              <a:rPr lang="en-US" sz="2200" b="1" dirty="0"/>
              <a:t>Usage Case:</a:t>
            </a:r>
            <a:r>
              <a:rPr lang="en-US" sz="2200" dirty="0"/>
              <a:t> This code is specifically used to incentivize customers who require an additional discount to finalize their purchase or commit to a re-order.</a:t>
            </a:r>
          </a:p>
          <a:p>
            <a:endParaRPr lang="en-US" sz="2200" dirty="0"/>
          </a:p>
        </p:txBody>
      </p:sp>
    </p:spTree>
    <p:extLst>
      <p:ext uri="{BB962C8B-B14F-4D97-AF65-F5344CB8AC3E}">
        <p14:creationId xmlns:p14="http://schemas.microsoft.com/office/powerpoint/2010/main" val="38664895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FC21E-9A61-29CA-4D98-A6977592ACAA}"/>
              </a:ext>
            </a:extLst>
          </p:cNvPr>
          <p:cNvSpPr>
            <a:spLocks noGrp="1"/>
          </p:cNvSpPr>
          <p:nvPr>
            <p:ph type="title"/>
          </p:nvPr>
        </p:nvSpPr>
        <p:spPr>
          <a:xfrm>
            <a:off x="131409" y="495300"/>
            <a:ext cx="18025181" cy="430887"/>
          </a:xfrm>
        </p:spPr>
        <p:txBody>
          <a:bodyPr/>
          <a:lstStyle/>
          <a:p>
            <a:r>
              <a:rPr lang="en-US" sz="2800" b="1" dirty="0">
                <a:solidFill>
                  <a:schemeClr val="accent6">
                    <a:lumMod val="50000"/>
                  </a:schemeClr>
                </a:solidFill>
              </a:rPr>
              <a:t>Performance Evaluation &amp; KPI Weighting</a:t>
            </a:r>
          </a:p>
        </p:txBody>
      </p:sp>
      <p:sp>
        <p:nvSpPr>
          <p:cNvPr id="3" name="Text Placeholder 2">
            <a:extLst>
              <a:ext uri="{FF2B5EF4-FFF2-40B4-BE49-F238E27FC236}">
                <a16:creationId xmlns:a16="http://schemas.microsoft.com/office/drawing/2014/main" id="{4739DCAB-05BB-48F6-578D-1D1F1F6DE3A6}"/>
              </a:ext>
            </a:extLst>
          </p:cNvPr>
          <p:cNvSpPr>
            <a:spLocks noGrp="1"/>
          </p:cNvSpPr>
          <p:nvPr>
            <p:ph type="body" idx="1"/>
          </p:nvPr>
        </p:nvSpPr>
        <p:spPr>
          <a:xfrm>
            <a:off x="228600" y="1562100"/>
            <a:ext cx="15810102" cy="3724096"/>
          </a:xfrm>
        </p:spPr>
        <p:txBody>
          <a:bodyPr/>
          <a:lstStyle/>
          <a:p>
            <a:pPr marL="342900" indent="-342900">
              <a:buFont typeface="Arial" panose="020B0604020202020204" pitchFamily="34" charset="0"/>
              <a:buChar char="•"/>
            </a:pPr>
            <a:r>
              <a:rPr lang="en-US" sz="2200" dirty="0"/>
              <a:t>Daily tasks are integral to the agent's performance evaluation and directly contribute to their </a:t>
            </a:r>
            <a:r>
              <a:rPr lang="en-US" sz="2200" b="1" dirty="0"/>
              <a:t>Key Performance Indicators (KPIs)</a:t>
            </a:r>
            <a:r>
              <a:rPr lang="en-US" sz="2200" dirty="0"/>
              <a:t>.</a:t>
            </a:r>
            <a:br>
              <a:rPr lang="en-US" sz="2200" dirty="0"/>
            </a:br>
            <a:endParaRPr lang="en-US" sz="2200" dirty="0"/>
          </a:p>
          <a:p>
            <a:pPr marL="342900" indent="-342900">
              <a:buFont typeface="Arial" panose="020B0604020202020204" pitchFamily="34" charset="0"/>
              <a:buChar char="•"/>
            </a:pPr>
            <a:r>
              <a:rPr lang="en-US" sz="2200" dirty="0"/>
              <a:t>Each task is assigned a specific target and a corresponding weight within the overall KPI score. The final evaluation is determined as follows:</a:t>
            </a:r>
            <a:br>
              <a:rPr lang="en-US" sz="2200" dirty="0"/>
            </a:br>
            <a:endParaRPr lang="en-US" sz="2200" dirty="0"/>
          </a:p>
          <a:p>
            <a:pPr marL="342900" indent="-342900">
              <a:buFont typeface="Arial" panose="020B0604020202020204" pitchFamily="34" charset="0"/>
              <a:buChar char="•"/>
            </a:pPr>
            <a:r>
              <a:rPr lang="en-US" sz="2200" b="1" dirty="0"/>
              <a:t>Target Achievement:</a:t>
            </a:r>
            <a:r>
              <a:rPr lang="en-US" sz="2200" dirty="0"/>
              <a:t> If an agent meets or exceeds the target for a specific task, they earn its full assigned weight.</a:t>
            </a:r>
            <a:br>
              <a:rPr lang="en-US" sz="2200" dirty="0"/>
            </a:br>
            <a:endParaRPr lang="en-US" sz="2200" dirty="0"/>
          </a:p>
          <a:p>
            <a:pPr marL="342900" indent="-342900">
              <a:buFont typeface="Arial" panose="020B0604020202020204" pitchFamily="34" charset="0"/>
              <a:buChar char="•"/>
            </a:pPr>
            <a:r>
              <a:rPr lang="en-US" sz="2200" b="1" dirty="0"/>
              <a:t>Non-Achievement:</a:t>
            </a:r>
            <a:r>
              <a:rPr lang="en-US" sz="2200" dirty="0"/>
              <a:t> Failure to meet the task target results in the forfeiture of the weight associated with that specific task.</a:t>
            </a:r>
          </a:p>
        </p:txBody>
      </p:sp>
    </p:spTree>
    <p:extLst>
      <p:ext uri="{BB962C8B-B14F-4D97-AF65-F5344CB8AC3E}">
        <p14:creationId xmlns:p14="http://schemas.microsoft.com/office/powerpoint/2010/main" val="23882522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C5CD9-BB38-644C-B52B-E84E0E50143F}"/>
              </a:ext>
            </a:extLst>
          </p:cNvPr>
          <p:cNvSpPr>
            <a:spLocks noGrp="1"/>
          </p:cNvSpPr>
          <p:nvPr>
            <p:ph type="title"/>
          </p:nvPr>
        </p:nvSpPr>
        <p:spPr>
          <a:xfrm>
            <a:off x="262819" y="495300"/>
            <a:ext cx="18025181" cy="615553"/>
          </a:xfrm>
        </p:spPr>
        <p:txBody>
          <a:bodyPr/>
          <a:lstStyle/>
          <a:p>
            <a:r>
              <a:rPr lang="en-US" sz="4000" dirty="0">
                <a:solidFill>
                  <a:srgbClr val="785333"/>
                </a:solidFill>
                <a:latin typeface="Cambria"/>
                <a:cs typeface="Cambria"/>
              </a:rPr>
              <a:t>Team</a:t>
            </a:r>
            <a:r>
              <a:rPr lang="en-US" sz="4000" spc="45" dirty="0">
                <a:solidFill>
                  <a:srgbClr val="785333"/>
                </a:solidFill>
                <a:latin typeface="Cambria"/>
                <a:cs typeface="Cambria"/>
              </a:rPr>
              <a:t> </a:t>
            </a:r>
            <a:r>
              <a:rPr lang="en-US" sz="4000" spc="75" dirty="0">
                <a:solidFill>
                  <a:srgbClr val="785333"/>
                </a:solidFill>
                <a:latin typeface="Cambria"/>
                <a:cs typeface="Cambria"/>
              </a:rPr>
              <a:t>Leader</a:t>
            </a:r>
            <a:r>
              <a:rPr lang="en-US" sz="4000" dirty="0">
                <a:solidFill>
                  <a:srgbClr val="785333"/>
                </a:solidFill>
                <a:latin typeface="Cambria"/>
                <a:cs typeface="Cambria"/>
              </a:rPr>
              <a:t> </a:t>
            </a:r>
            <a:r>
              <a:rPr lang="en-US" sz="4000" spc="-10" dirty="0">
                <a:solidFill>
                  <a:srgbClr val="785333"/>
                </a:solidFill>
                <a:latin typeface="Cambria"/>
                <a:cs typeface="Cambria"/>
              </a:rPr>
              <a:t>Tasks</a:t>
            </a:r>
            <a:endParaRPr lang="en-US" sz="4000" dirty="0"/>
          </a:p>
        </p:txBody>
      </p:sp>
      <p:sp>
        <p:nvSpPr>
          <p:cNvPr id="3" name="Text Placeholder 2">
            <a:extLst>
              <a:ext uri="{FF2B5EF4-FFF2-40B4-BE49-F238E27FC236}">
                <a16:creationId xmlns:a16="http://schemas.microsoft.com/office/drawing/2014/main" id="{A81FAB95-C3BA-BCFE-C7DB-7DF701F12191}"/>
              </a:ext>
            </a:extLst>
          </p:cNvPr>
          <p:cNvSpPr>
            <a:spLocks noGrp="1"/>
          </p:cNvSpPr>
          <p:nvPr>
            <p:ph type="body" idx="1"/>
          </p:nvPr>
        </p:nvSpPr>
        <p:spPr>
          <a:xfrm>
            <a:off x="457200" y="1562100"/>
            <a:ext cx="15200502" cy="7286610"/>
          </a:xfrm>
        </p:spPr>
        <p:txBody>
          <a:bodyPr/>
          <a:lstStyle/>
          <a:p>
            <a:pPr>
              <a:buFont typeface="Arial" panose="020B0604020202020204" pitchFamily="34" charset="0"/>
              <a:buChar char="•"/>
            </a:pPr>
            <a:r>
              <a:rPr lang="en-US" sz="2200" b="1" dirty="0"/>
              <a:t>Task Delegation:</a:t>
            </a:r>
            <a:r>
              <a:rPr lang="en-US" sz="2200" dirty="0"/>
              <a:t> Assign pending orders, feedback, and field delivery/payment tasks to agents.</a:t>
            </a:r>
            <a:br>
              <a:rPr lang="en-US" sz="2200" dirty="0"/>
            </a:br>
            <a:endParaRPr lang="en-US" sz="2200" dirty="0"/>
          </a:p>
          <a:p>
            <a:pPr>
              <a:buFont typeface="Arial" panose="020B0604020202020204" pitchFamily="34" charset="0"/>
              <a:buChar char="•"/>
            </a:pPr>
            <a:r>
              <a:rPr lang="en-US" sz="2200" b="1" dirty="0"/>
              <a:t>Performance Monitoring:</a:t>
            </a:r>
            <a:r>
              <a:rPr lang="en-US" sz="2200" dirty="0"/>
              <a:t> Oversee daily agent activity, resolve issues, and provide real-time support.</a:t>
            </a:r>
            <a:br>
              <a:rPr lang="en-US" sz="2200" dirty="0"/>
            </a:br>
            <a:endParaRPr lang="en-US" sz="2200" dirty="0"/>
          </a:p>
          <a:p>
            <a:pPr>
              <a:buFont typeface="Arial" panose="020B0604020202020204" pitchFamily="34" charset="0"/>
              <a:buChar char="•"/>
            </a:pPr>
            <a:r>
              <a:rPr lang="en-US" sz="2200" b="1" dirty="0"/>
              <a:t>Reporting:</a:t>
            </a:r>
            <a:r>
              <a:rPr lang="en-US" sz="2200" dirty="0"/>
              <a:t> Compile the FO Daily Report to document performance and order metrics.</a:t>
            </a:r>
            <a:br>
              <a:rPr lang="en-US" sz="2200" dirty="0"/>
            </a:br>
            <a:endParaRPr lang="en-US" sz="2200" dirty="0"/>
          </a:p>
          <a:p>
            <a:pPr>
              <a:buNone/>
            </a:pPr>
            <a:r>
              <a:rPr lang="en-US" sz="2200" b="1" dirty="0"/>
              <a:t>Core Metrics &amp; Reporting</a:t>
            </a:r>
            <a:br>
              <a:rPr lang="en-US" sz="2200" b="1" dirty="0"/>
            </a:br>
            <a:endParaRPr lang="en-US" sz="2200" b="1" dirty="0"/>
          </a:p>
          <a:p>
            <a:pPr>
              <a:buFont typeface="Arial" panose="020B0604020202020204" pitchFamily="34" charset="0"/>
              <a:buChar char="•"/>
            </a:pPr>
            <a:r>
              <a:rPr lang="en-US" sz="2200" b="1" dirty="0"/>
              <a:t>Agent Performance:</a:t>
            </a:r>
            <a:r>
              <a:rPr lang="en-US" sz="2200" dirty="0"/>
              <a:t> Track message volume (Delegation Sheet)</a:t>
            </a:r>
            <a:br>
              <a:rPr lang="en-US" sz="2200" dirty="0"/>
            </a:br>
            <a:r>
              <a:rPr lang="en-US" sz="2200" dirty="0">
                <a:hlinkClick r:id="rId2"/>
              </a:rPr>
              <a:t>https://docs.google.com/spreadsheets/d/1OPEd5gjATZmKhQODxg3U4gCHcmTw8CMYHHGrBSi86fQ/edit?pli=1&amp;gid=0#gid=0</a:t>
            </a:r>
            <a:endParaRPr lang="en-US" sz="2200" dirty="0"/>
          </a:p>
          <a:p>
            <a:r>
              <a:rPr lang="en-US" sz="2200" dirty="0"/>
              <a:t> ,conversion rates (Social Media Sheet tab Daily Orders)</a:t>
            </a:r>
            <a:br>
              <a:rPr lang="en-US" sz="2200" dirty="0"/>
            </a:br>
            <a:r>
              <a:rPr lang="en-US" sz="2200" dirty="0">
                <a:hlinkClick r:id="rId3"/>
              </a:rPr>
              <a:t>https://docs.google.com/spreadsheets/d/1h-ERhF1WS51jWdzynfYBbrbz1u6HVCjJnIBydzwQuOI/edit?gid=242582919#gid=242582919</a:t>
            </a:r>
            <a:r>
              <a:rPr lang="en-US" sz="2200" dirty="0"/>
              <a:t> , and response times (Meta).</a:t>
            </a:r>
            <a:br>
              <a:rPr lang="en-US" sz="2200" dirty="0"/>
            </a:br>
            <a:endParaRPr lang="en-US" sz="2200" dirty="0"/>
          </a:p>
          <a:p>
            <a:pPr>
              <a:buFont typeface="Arial" panose="020B0604020202020204" pitchFamily="34" charset="0"/>
              <a:buChar char="•"/>
            </a:pPr>
            <a:r>
              <a:rPr lang="en-US" sz="2200" b="1" dirty="0"/>
              <a:t>Order Statistics:</a:t>
            </a:r>
            <a:r>
              <a:rPr lang="en-US" sz="2200" dirty="0"/>
              <a:t> Monitor the status (Confirmed, Pending, Canceled) and percentage distribution of all orders.</a:t>
            </a:r>
            <a:br>
              <a:rPr lang="en-US" sz="2200" dirty="0"/>
            </a:br>
            <a:endParaRPr lang="en-US" sz="2200" dirty="0"/>
          </a:p>
          <a:p>
            <a:pPr>
              <a:buFont typeface="Arial" panose="020B0604020202020204" pitchFamily="34" charset="0"/>
              <a:buChar char="•"/>
            </a:pPr>
            <a:r>
              <a:rPr lang="en-US" sz="2200" b="1" dirty="0"/>
              <a:t>Delight Messages:</a:t>
            </a:r>
            <a:r>
              <a:rPr lang="en-US" sz="2200" dirty="0"/>
              <a:t> Audit deleted messages, open/closed statuses, and response SLAs.</a:t>
            </a:r>
          </a:p>
          <a:p>
            <a:endParaRPr lang="en-US" dirty="0"/>
          </a:p>
        </p:txBody>
      </p:sp>
    </p:spTree>
    <p:extLst>
      <p:ext uri="{BB962C8B-B14F-4D97-AF65-F5344CB8AC3E}">
        <p14:creationId xmlns:p14="http://schemas.microsoft.com/office/powerpoint/2010/main" val="10780894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132322"/>
            <a:ext cx="5453380" cy="794385"/>
          </a:xfrm>
          <a:prstGeom prst="rect">
            <a:avLst/>
          </a:prstGeom>
        </p:spPr>
        <p:txBody>
          <a:bodyPr vert="horz" wrap="square" lIns="0" tIns="12065" rIns="0" bIns="0" rtlCol="0">
            <a:spAutoFit/>
          </a:bodyPr>
          <a:lstStyle/>
          <a:p>
            <a:pPr marL="12700">
              <a:lnSpc>
                <a:spcPct val="100000"/>
              </a:lnSpc>
              <a:spcBef>
                <a:spcPts val="95"/>
              </a:spcBef>
            </a:pPr>
            <a:r>
              <a:rPr sz="5050" dirty="0">
                <a:solidFill>
                  <a:srgbClr val="785333"/>
                </a:solidFill>
                <a:latin typeface="Cambria"/>
                <a:cs typeface="Cambria"/>
              </a:rPr>
              <a:t>Team</a:t>
            </a:r>
            <a:r>
              <a:rPr sz="5050" spc="45" dirty="0">
                <a:solidFill>
                  <a:srgbClr val="785333"/>
                </a:solidFill>
                <a:latin typeface="Cambria"/>
                <a:cs typeface="Cambria"/>
              </a:rPr>
              <a:t> </a:t>
            </a:r>
            <a:r>
              <a:rPr sz="5050" spc="75" dirty="0">
                <a:solidFill>
                  <a:srgbClr val="785333"/>
                </a:solidFill>
                <a:latin typeface="Cambria"/>
                <a:cs typeface="Cambria"/>
              </a:rPr>
              <a:t>Leader</a:t>
            </a:r>
            <a:r>
              <a:rPr sz="5050" dirty="0">
                <a:solidFill>
                  <a:srgbClr val="785333"/>
                </a:solidFill>
                <a:latin typeface="Cambria"/>
                <a:cs typeface="Cambria"/>
              </a:rPr>
              <a:t> </a:t>
            </a:r>
            <a:r>
              <a:rPr sz="5050" spc="-10" dirty="0">
                <a:solidFill>
                  <a:srgbClr val="785333"/>
                </a:solidFill>
                <a:latin typeface="Cambria"/>
                <a:cs typeface="Cambria"/>
              </a:rPr>
              <a:t>Tasks</a:t>
            </a:r>
            <a:endParaRPr sz="5050" dirty="0">
              <a:latin typeface="Cambria"/>
              <a:cs typeface="Cambria"/>
            </a:endParaRPr>
          </a:p>
        </p:txBody>
      </p:sp>
      <p:pic>
        <p:nvPicPr>
          <p:cNvPr id="3" name="object 3"/>
          <p:cNvPicPr/>
          <p:nvPr/>
        </p:nvPicPr>
        <p:blipFill>
          <a:blip r:embed="rId2" cstate="print"/>
          <a:stretch>
            <a:fillRect/>
          </a:stretch>
        </p:blipFill>
        <p:spPr>
          <a:xfrm>
            <a:off x="266699" y="2534529"/>
            <a:ext cx="104775" cy="104774"/>
          </a:xfrm>
          <a:prstGeom prst="rect">
            <a:avLst/>
          </a:prstGeom>
        </p:spPr>
      </p:pic>
      <p:pic>
        <p:nvPicPr>
          <p:cNvPr id="4" name="object 4"/>
          <p:cNvPicPr/>
          <p:nvPr/>
        </p:nvPicPr>
        <p:blipFill>
          <a:blip r:embed="rId2" cstate="print"/>
          <a:stretch>
            <a:fillRect/>
          </a:stretch>
        </p:blipFill>
        <p:spPr>
          <a:xfrm>
            <a:off x="266699" y="3163179"/>
            <a:ext cx="104775" cy="104774"/>
          </a:xfrm>
          <a:prstGeom prst="rect">
            <a:avLst/>
          </a:prstGeom>
        </p:spPr>
      </p:pic>
      <p:pic>
        <p:nvPicPr>
          <p:cNvPr id="5" name="object 5"/>
          <p:cNvPicPr/>
          <p:nvPr/>
        </p:nvPicPr>
        <p:blipFill>
          <a:blip r:embed="rId2" cstate="print"/>
          <a:stretch>
            <a:fillRect/>
          </a:stretch>
        </p:blipFill>
        <p:spPr>
          <a:xfrm>
            <a:off x="266699" y="3791829"/>
            <a:ext cx="104775" cy="104774"/>
          </a:xfrm>
          <a:prstGeom prst="rect">
            <a:avLst/>
          </a:prstGeom>
        </p:spPr>
      </p:pic>
      <p:pic>
        <p:nvPicPr>
          <p:cNvPr id="6" name="object 6"/>
          <p:cNvPicPr/>
          <p:nvPr/>
        </p:nvPicPr>
        <p:blipFill>
          <a:blip r:embed="rId2" cstate="print"/>
          <a:stretch>
            <a:fillRect/>
          </a:stretch>
        </p:blipFill>
        <p:spPr>
          <a:xfrm>
            <a:off x="266699" y="4420479"/>
            <a:ext cx="104775" cy="104774"/>
          </a:xfrm>
          <a:prstGeom prst="rect">
            <a:avLst/>
          </a:prstGeom>
        </p:spPr>
      </p:pic>
      <p:pic>
        <p:nvPicPr>
          <p:cNvPr id="7" name="object 7"/>
          <p:cNvPicPr/>
          <p:nvPr/>
        </p:nvPicPr>
        <p:blipFill>
          <a:blip r:embed="rId2" cstate="print"/>
          <a:stretch>
            <a:fillRect/>
          </a:stretch>
        </p:blipFill>
        <p:spPr>
          <a:xfrm>
            <a:off x="266699" y="5706354"/>
            <a:ext cx="104775" cy="104774"/>
          </a:xfrm>
          <a:prstGeom prst="rect">
            <a:avLst/>
          </a:prstGeom>
        </p:spPr>
      </p:pic>
      <p:pic>
        <p:nvPicPr>
          <p:cNvPr id="8" name="object 8"/>
          <p:cNvPicPr/>
          <p:nvPr/>
        </p:nvPicPr>
        <p:blipFill>
          <a:blip r:embed="rId3" cstate="print"/>
          <a:stretch>
            <a:fillRect/>
          </a:stretch>
        </p:blipFill>
        <p:spPr>
          <a:xfrm>
            <a:off x="266699" y="6335004"/>
            <a:ext cx="104775" cy="104774"/>
          </a:xfrm>
          <a:prstGeom prst="rect">
            <a:avLst/>
          </a:prstGeom>
        </p:spPr>
      </p:pic>
      <p:pic>
        <p:nvPicPr>
          <p:cNvPr id="9" name="object 9"/>
          <p:cNvPicPr/>
          <p:nvPr/>
        </p:nvPicPr>
        <p:blipFill>
          <a:blip r:embed="rId2" cstate="print"/>
          <a:stretch>
            <a:fillRect/>
          </a:stretch>
        </p:blipFill>
        <p:spPr>
          <a:xfrm>
            <a:off x="266699" y="6963654"/>
            <a:ext cx="104775" cy="104774"/>
          </a:xfrm>
          <a:prstGeom prst="rect">
            <a:avLst/>
          </a:prstGeom>
        </p:spPr>
      </p:pic>
      <p:pic>
        <p:nvPicPr>
          <p:cNvPr id="10" name="object 10"/>
          <p:cNvPicPr/>
          <p:nvPr/>
        </p:nvPicPr>
        <p:blipFill>
          <a:blip r:embed="rId3" cstate="print"/>
          <a:stretch>
            <a:fillRect/>
          </a:stretch>
        </p:blipFill>
        <p:spPr>
          <a:xfrm>
            <a:off x="266699" y="8249529"/>
            <a:ext cx="104775" cy="104774"/>
          </a:xfrm>
          <a:prstGeom prst="rect">
            <a:avLst/>
          </a:prstGeom>
        </p:spPr>
      </p:pic>
      <p:pic>
        <p:nvPicPr>
          <p:cNvPr id="11" name="object 11"/>
          <p:cNvPicPr/>
          <p:nvPr/>
        </p:nvPicPr>
        <p:blipFill>
          <a:blip r:embed="rId3" cstate="print"/>
          <a:stretch>
            <a:fillRect/>
          </a:stretch>
        </p:blipFill>
        <p:spPr>
          <a:xfrm>
            <a:off x="266699" y="9535404"/>
            <a:ext cx="104775" cy="104774"/>
          </a:xfrm>
          <a:prstGeom prst="rect">
            <a:avLst/>
          </a:prstGeom>
        </p:spPr>
      </p:pic>
      <p:sp>
        <p:nvSpPr>
          <p:cNvPr id="12" name="object 12"/>
          <p:cNvSpPr txBox="1"/>
          <p:nvPr/>
        </p:nvSpPr>
        <p:spPr>
          <a:xfrm>
            <a:off x="0" y="1611556"/>
            <a:ext cx="16807180" cy="8189595"/>
          </a:xfrm>
          <a:prstGeom prst="rect">
            <a:avLst/>
          </a:prstGeom>
        </p:spPr>
        <p:txBody>
          <a:bodyPr vert="horz" wrap="square" lIns="0" tIns="15875" rIns="0" bIns="0" rtlCol="0">
            <a:spAutoFit/>
          </a:bodyPr>
          <a:lstStyle/>
          <a:p>
            <a:pPr marL="12700">
              <a:lnSpc>
                <a:spcPct val="100000"/>
              </a:lnSpc>
              <a:spcBef>
                <a:spcPts val="125"/>
              </a:spcBef>
            </a:pPr>
            <a:r>
              <a:rPr sz="3000" dirty="0">
                <a:latin typeface="Cambria"/>
                <a:cs typeface="Cambria"/>
              </a:rPr>
              <a:t>Daily</a:t>
            </a:r>
            <a:r>
              <a:rPr sz="3000" spc="114" dirty="0">
                <a:latin typeface="Cambria"/>
                <a:cs typeface="Cambria"/>
              </a:rPr>
              <a:t> </a:t>
            </a:r>
            <a:r>
              <a:rPr sz="3000" spc="40" dirty="0">
                <a:latin typeface="Cambria"/>
                <a:cs typeface="Cambria"/>
              </a:rPr>
              <a:t>Tasks:</a:t>
            </a:r>
            <a:endParaRPr sz="3000" dirty="0">
              <a:latin typeface="Cambria"/>
              <a:cs typeface="Cambria"/>
            </a:endParaRPr>
          </a:p>
          <a:p>
            <a:pPr marL="556895">
              <a:lnSpc>
                <a:spcPct val="100000"/>
              </a:lnSpc>
              <a:spcBef>
                <a:spcPts val="2525"/>
              </a:spcBef>
            </a:pPr>
            <a:r>
              <a:rPr sz="2500" dirty="0">
                <a:latin typeface="Verdana"/>
                <a:cs typeface="Verdana"/>
              </a:rPr>
              <a:t>Assign</a:t>
            </a:r>
            <a:r>
              <a:rPr sz="2500" spc="-200" dirty="0">
                <a:latin typeface="Verdana"/>
                <a:cs typeface="Verdana"/>
              </a:rPr>
              <a:t> </a:t>
            </a:r>
            <a:r>
              <a:rPr sz="2500" spc="-10" dirty="0">
                <a:latin typeface="Verdana"/>
                <a:cs typeface="Verdana"/>
              </a:rPr>
              <a:t>tasks</a:t>
            </a:r>
            <a:r>
              <a:rPr sz="2500" spc="-195" dirty="0">
                <a:latin typeface="Verdana"/>
                <a:cs typeface="Verdana"/>
              </a:rPr>
              <a:t> </a:t>
            </a:r>
            <a:r>
              <a:rPr sz="2500" dirty="0">
                <a:latin typeface="Verdana"/>
                <a:cs typeface="Verdana"/>
              </a:rPr>
              <a:t>to</a:t>
            </a:r>
            <a:r>
              <a:rPr sz="2500" spc="-195" dirty="0">
                <a:latin typeface="Verdana"/>
                <a:cs typeface="Verdana"/>
              </a:rPr>
              <a:t> </a:t>
            </a:r>
            <a:r>
              <a:rPr sz="2500" spc="-10" dirty="0">
                <a:latin typeface="Verdana"/>
                <a:cs typeface="Verdana"/>
              </a:rPr>
              <a:t>agents.</a:t>
            </a:r>
            <a:endParaRPr sz="2500" dirty="0">
              <a:latin typeface="Verdana"/>
              <a:cs typeface="Verdana"/>
            </a:endParaRPr>
          </a:p>
          <a:p>
            <a:pPr marL="556895" marR="1094105">
              <a:lnSpc>
                <a:spcPct val="165000"/>
              </a:lnSpc>
            </a:pPr>
            <a:r>
              <a:rPr sz="2500" spc="-10" dirty="0">
                <a:latin typeface="Verdana"/>
                <a:cs typeface="Verdana"/>
              </a:rPr>
              <a:t>Pull</a:t>
            </a:r>
            <a:r>
              <a:rPr sz="2500" spc="-175" dirty="0">
                <a:latin typeface="Verdana"/>
                <a:cs typeface="Verdana"/>
              </a:rPr>
              <a:t> </a:t>
            </a:r>
            <a:r>
              <a:rPr sz="2500" spc="-35" dirty="0">
                <a:latin typeface="Verdana"/>
                <a:cs typeface="Verdana"/>
              </a:rPr>
              <a:t>pending</a:t>
            </a:r>
            <a:r>
              <a:rPr sz="2500" spc="-170" dirty="0">
                <a:latin typeface="Verdana"/>
                <a:cs typeface="Verdana"/>
              </a:rPr>
              <a:t> </a:t>
            </a:r>
            <a:r>
              <a:rPr sz="2500" spc="-55" dirty="0">
                <a:latin typeface="Verdana"/>
                <a:cs typeface="Verdana"/>
              </a:rPr>
              <a:t>orders,</a:t>
            </a:r>
            <a:r>
              <a:rPr sz="2500" spc="-170" dirty="0">
                <a:latin typeface="Verdana"/>
                <a:cs typeface="Verdana"/>
              </a:rPr>
              <a:t> </a:t>
            </a:r>
            <a:r>
              <a:rPr sz="2500" dirty="0">
                <a:latin typeface="Verdana"/>
                <a:cs typeface="Verdana"/>
              </a:rPr>
              <a:t>feedback,</a:t>
            </a:r>
            <a:r>
              <a:rPr sz="2500" spc="-170" dirty="0">
                <a:latin typeface="Verdana"/>
                <a:cs typeface="Verdana"/>
              </a:rPr>
              <a:t> </a:t>
            </a:r>
            <a:r>
              <a:rPr sz="2500" spc="-10" dirty="0">
                <a:latin typeface="Verdana"/>
                <a:cs typeface="Verdana"/>
              </a:rPr>
              <a:t>field</a:t>
            </a:r>
            <a:r>
              <a:rPr sz="2500" spc="-170" dirty="0">
                <a:latin typeface="Verdana"/>
                <a:cs typeface="Verdana"/>
              </a:rPr>
              <a:t> </a:t>
            </a:r>
            <a:r>
              <a:rPr sz="2500" spc="-80" dirty="0">
                <a:latin typeface="Verdana"/>
                <a:cs typeface="Verdana"/>
              </a:rPr>
              <a:t>delivery,</a:t>
            </a:r>
            <a:r>
              <a:rPr sz="2500" spc="-170" dirty="0">
                <a:latin typeface="Verdana"/>
                <a:cs typeface="Verdana"/>
              </a:rPr>
              <a:t> </a:t>
            </a:r>
            <a:r>
              <a:rPr sz="2500" spc="-70" dirty="0">
                <a:latin typeface="Verdana"/>
                <a:cs typeface="Verdana"/>
              </a:rPr>
              <a:t>and</a:t>
            </a:r>
            <a:r>
              <a:rPr sz="2500" spc="-170" dirty="0">
                <a:latin typeface="Verdana"/>
                <a:cs typeface="Verdana"/>
              </a:rPr>
              <a:t> </a:t>
            </a:r>
            <a:r>
              <a:rPr sz="2500" spc="-10" dirty="0">
                <a:latin typeface="Verdana"/>
                <a:cs typeface="Verdana"/>
              </a:rPr>
              <a:t>field</a:t>
            </a:r>
            <a:r>
              <a:rPr sz="2500" spc="-170" dirty="0">
                <a:latin typeface="Verdana"/>
                <a:cs typeface="Verdana"/>
              </a:rPr>
              <a:t> </a:t>
            </a:r>
            <a:r>
              <a:rPr sz="2500" spc="-75" dirty="0">
                <a:latin typeface="Verdana"/>
                <a:cs typeface="Verdana"/>
              </a:rPr>
              <a:t>payment</a:t>
            </a:r>
            <a:r>
              <a:rPr sz="2500" spc="-170" dirty="0">
                <a:latin typeface="Verdana"/>
                <a:cs typeface="Verdana"/>
              </a:rPr>
              <a:t> </a:t>
            </a:r>
            <a:r>
              <a:rPr sz="2500" spc="-70" dirty="0">
                <a:latin typeface="Verdana"/>
                <a:cs typeface="Verdana"/>
              </a:rPr>
              <a:t>and</a:t>
            </a:r>
            <a:r>
              <a:rPr sz="2500" spc="-170" dirty="0">
                <a:latin typeface="Verdana"/>
                <a:cs typeface="Verdana"/>
              </a:rPr>
              <a:t> </a:t>
            </a:r>
            <a:r>
              <a:rPr sz="2500" spc="-20" dirty="0">
                <a:latin typeface="Verdana"/>
                <a:cs typeface="Verdana"/>
              </a:rPr>
              <a:t>assign</a:t>
            </a:r>
            <a:r>
              <a:rPr sz="2500" spc="-170" dirty="0">
                <a:latin typeface="Verdana"/>
                <a:cs typeface="Verdana"/>
              </a:rPr>
              <a:t> </a:t>
            </a:r>
            <a:r>
              <a:rPr sz="2500" spc="-85" dirty="0">
                <a:latin typeface="Verdana"/>
                <a:cs typeface="Verdana"/>
              </a:rPr>
              <a:t>them</a:t>
            </a:r>
            <a:r>
              <a:rPr sz="2500" spc="-170" dirty="0">
                <a:latin typeface="Verdana"/>
                <a:cs typeface="Verdana"/>
              </a:rPr>
              <a:t> </a:t>
            </a:r>
            <a:r>
              <a:rPr sz="2500" dirty="0">
                <a:latin typeface="Verdana"/>
                <a:cs typeface="Verdana"/>
              </a:rPr>
              <a:t>to</a:t>
            </a:r>
            <a:r>
              <a:rPr sz="2500" spc="-170" dirty="0">
                <a:latin typeface="Verdana"/>
                <a:cs typeface="Verdana"/>
              </a:rPr>
              <a:t> </a:t>
            </a:r>
            <a:r>
              <a:rPr sz="2500" spc="-10" dirty="0">
                <a:latin typeface="Verdana"/>
                <a:cs typeface="Verdana"/>
              </a:rPr>
              <a:t>agents. </a:t>
            </a:r>
            <a:r>
              <a:rPr sz="2500" spc="-35" dirty="0">
                <a:latin typeface="Verdana"/>
                <a:cs typeface="Verdana"/>
              </a:rPr>
              <a:t>Monitor</a:t>
            </a:r>
            <a:r>
              <a:rPr sz="2500" spc="-145" dirty="0">
                <a:latin typeface="Verdana"/>
                <a:cs typeface="Verdana"/>
              </a:rPr>
              <a:t> </a:t>
            </a:r>
            <a:r>
              <a:rPr sz="2500" spc="-10" dirty="0">
                <a:latin typeface="Verdana"/>
                <a:cs typeface="Verdana"/>
              </a:rPr>
              <a:t>agents’</a:t>
            </a:r>
            <a:r>
              <a:rPr sz="2500" spc="-145" dirty="0">
                <a:latin typeface="Verdana"/>
                <a:cs typeface="Verdana"/>
              </a:rPr>
              <a:t> </a:t>
            </a:r>
            <a:r>
              <a:rPr sz="2500" spc="-60" dirty="0">
                <a:latin typeface="Verdana"/>
                <a:cs typeface="Verdana"/>
              </a:rPr>
              <a:t>daily</a:t>
            </a:r>
            <a:r>
              <a:rPr sz="2500" spc="-145" dirty="0">
                <a:latin typeface="Verdana"/>
                <a:cs typeface="Verdana"/>
              </a:rPr>
              <a:t> </a:t>
            </a:r>
            <a:r>
              <a:rPr sz="2500" spc="-25" dirty="0">
                <a:latin typeface="Verdana"/>
                <a:cs typeface="Verdana"/>
              </a:rPr>
              <a:t>performance</a:t>
            </a:r>
            <a:r>
              <a:rPr sz="2500" spc="-140" dirty="0">
                <a:latin typeface="Verdana"/>
                <a:cs typeface="Verdana"/>
              </a:rPr>
              <a:t> </a:t>
            </a:r>
            <a:r>
              <a:rPr sz="2500" spc="-70" dirty="0">
                <a:latin typeface="Verdana"/>
                <a:cs typeface="Verdana"/>
              </a:rPr>
              <a:t>and</a:t>
            </a:r>
            <a:r>
              <a:rPr sz="2500" spc="-145" dirty="0">
                <a:latin typeface="Verdana"/>
                <a:cs typeface="Verdana"/>
              </a:rPr>
              <a:t> </a:t>
            </a:r>
            <a:r>
              <a:rPr sz="2500" dirty="0">
                <a:latin typeface="Verdana"/>
                <a:cs typeface="Verdana"/>
              </a:rPr>
              <a:t>follow</a:t>
            </a:r>
            <a:r>
              <a:rPr sz="2500" spc="-145" dirty="0">
                <a:latin typeface="Verdana"/>
                <a:cs typeface="Verdana"/>
              </a:rPr>
              <a:t> </a:t>
            </a:r>
            <a:r>
              <a:rPr sz="2500" spc="-60" dirty="0">
                <a:latin typeface="Verdana"/>
                <a:cs typeface="Verdana"/>
              </a:rPr>
              <a:t>up</a:t>
            </a:r>
            <a:r>
              <a:rPr sz="2500" spc="-140" dirty="0">
                <a:latin typeface="Verdana"/>
                <a:cs typeface="Verdana"/>
              </a:rPr>
              <a:t> </a:t>
            </a:r>
            <a:r>
              <a:rPr sz="2500" spc="-65" dirty="0">
                <a:latin typeface="Verdana"/>
                <a:cs typeface="Verdana"/>
              </a:rPr>
              <a:t>if</a:t>
            </a:r>
            <a:r>
              <a:rPr sz="2500" spc="-145" dirty="0">
                <a:latin typeface="Verdana"/>
                <a:cs typeface="Verdana"/>
              </a:rPr>
              <a:t> </a:t>
            </a:r>
            <a:r>
              <a:rPr sz="2500" spc="-114" dirty="0">
                <a:latin typeface="Verdana"/>
                <a:cs typeface="Verdana"/>
              </a:rPr>
              <a:t>any</a:t>
            </a:r>
            <a:r>
              <a:rPr sz="2500" spc="-145" dirty="0">
                <a:latin typeface="Verdana"/>
                <a:cs typeface="Verdana"/>
              </a:rPr>
              <a:t> </a:t>
            </a:r>
            <a:r>
              <a:rPr sz="2500" dirty="0">
                <a:latin typeface="Verdana"/>
                <a:cs typeface="Verdana"/>
              </a:rPr>
              <a:t>issues</a:t>
            </a:r>
            <a:r>
              <a:rPr sz="2500" spc="-145" dirty="0">
                <a:latin typeface="Verdana"/>
                <a:cs typeface="Verdana"/>
              </a:rPr>
              <a:t> </a:t>
            </a:r>
            <a:r>
              <a:rPr sz="2500" spc="-30" dirty="0">
                <a:latin typeface="Verdana"/>
                <a:cs typeface="Verdana"/>
              </a:rPr>
              <a:t>arise</a:t>
            </a:r>
            <a:r>
              <a:rPr sz="2500" spc="-140" dirty="0">
                <a:latin typeface="Verdana"/>
                <a:cs typeface="Verdana"/>
              </a:rPr>
              <a:t> </a:t>
            </a:r>
            <a:r>
              <a:rPr sz="2500" spc="-20" dirty="0">
                <a:latin typeface="Verdana"/>
                <a:cs typeface="Verdana"/>
              </a:rPr>
              <a:t>or</a:t>
            </a:r>
            <a:r>
              <a:rPr sz="2500" spc="-145" dirty="0">
                <a:latin typeface="Verdana"/>
                <a:cs typeface="Verdana"/>
              </a:rPr>
              <a:t> </a:t>
            </a:r>
            <a:r>
              <a:rPr sz="2500" spc="-65" dirty="0">
                <a:latin typeface="Verdana"/>
                <a:cs typeface="Verdana"/>
              </a:rPr>
              <a:t>if</a:t>
            </a:r>
            <a:r>
              <a:rPr sz="2500" spc="-145" dirty="0">
                <a:latin typeface="Verdana"/>
                <a:cs typeface="Verdana"/>
              </a:rPr>
              <a:t> </a:t>
            </a:r>
            <a:r>
              <a:rPr sz="2500" spc="-50" dirty="0">
                <a:latin typeface="Verdana"/>
                <a:cs typeface="Verdana"/>
              </a:rPr>
              <a:t>anyone</a:t>
            </a:r>
            <a:r>
              <a:rPr sz="2500" spc="-140" dirty="0">
                <a:latin typeface="Verdana"/>
                <a:cs typeface="Verdana"/>
              </a:rPr>
              <a:t> </a:t>
            </a:r>
            <a:r>
              <a:rPr sz="2500" dirty="0">
                <a:latin typeface="Verdana"/>
                <a:cs typeface="Verdana"/>
              </a:rPr>
              <a:t>needs</a:t>
            </a:r>
            <a:r>
              <a:rPr sz="2500" spc="-145" dirty="0">
                <a:latin typeface="Verdana"/>
                <a:cs typeface="Verdana"/>
              </a:rPr>
              <a:t> </a:t>
            </a:r>
            <a:r>
              <a:rPr sz="2500" spc="-10" dirty="0">
                <a:latin typeface="Verdana"/>
                <a:cs typeface="Verdana"/>
              </a:rPr>
              <a:t>assistance. </a:t>
            </a:r>
            <a:r>
              <a:rPr sz="2500" spc="-30" dirty="0">
                <a:latin typeface="Verdana"/>
                <a:cs typeface="Verdana"/>
              </a:rPr>
              <a:t>Prepare</a:t>
            </a:r>
            <a:r>
              <a:rPr sz="2500" spc="-160" dirty="0">
                <a:latin typeface="Verdana"/>
                <a:cs typeface="Verdana"/>
              </a:rPr>
              <a:t> </a:t>
            </a:r>
            <a:r>
              <a:rPr sz="2500" spc="-60" dirty="0">
                <a:latin typeface="Verdana"/>
                <a:cs typeface="Verdana"/>
              </a:rPr>
              <a:t>a</a:t>
            </a:r>
            <a:r>
              <a:rPr sz="2500" spc="-155" dirty="0">
                <a:latin typeface="Verdana"/>
                <a:cs typeface="Verdana"/>
              </a:rPr>
              <a:t> </a:t>
            </a:r>
            <a:r>
              <a:rPr sz="2500" spc="-60" dirty="0">
                <a:latin typeface="Verdana"/>
                <a:cs typeface="Verdana"/>
              </a:rPr>
              <a:t>daily</a:t>
            </a:r>
            <a:r>
              <a:rPr sz="2500" spc="-155" dirty="0">
                <a:latin typeface="Verdana"/>
                <a:cs typeface="Verdana"/>
              </a:rPr>
              <a:t> </a:t>
            </a:r>
            <a:r>
              <a:rPr sz="2500" spc="-40" dirty="0">
                <a:latin typeface="Verdana"/>
                <a:cs typeface="Verdana"/>
              </a:rPr>
              <a:t>report</a:t>
            </a:r>
            <a:r>
              <a:rPr sz="2500" spc="-160" dirty="0">
                <a:latin typeface="Verdana"/>
                <a:cs typeface="Verdana"/>
              </a:rPr>
              <a:t> </a:t>
            </a:r>
            <a:r>
              <a:rPr sz="2500" spc="-140" dirty="0">
                <a:latin typeface="Verdana"/>
                <a:cs typeface="Verdana"/>
              </a:rPr>
              <a:t>in</a:t>
            </a:r>
            <a:r>
              <a:rPr sz="2500" spc="-155" dirty="0">
                <a:latin typeface="Verdana"/>
                <a:cs typeface="Verdana"/>
              </a:rPr>
              <a:t> </a:t>
            </a:r>
            <a:r>
              <a:rPr sz="2500" spc="60" dirty="0">
                <a:latin typeface="Verdana"/>
                <a:cs typeface="Verdana"/>
              </a:rPr>
              <a:t>FO</a:t>
            </a:r>
            <a:r>
              <a:rPr sz="2500" spc="-155" dirty="0">
                <a:latin typeface="Verdana"/>
                <a:cs typeface="Verdana"/>
              </a:rPr>
              <a:t> </a:t>
            </a:r>
            <a:r>
              <a:rPr sz="2500" spc="-85" dirty="0">
                <a:latin typeface="Verdana"/>
                <a:cs typeface="Verdana"/>
              </a:rPr>
              <a:t>Daily</a:t>
            </a:r>
            <a:r>
              <a:rPr sz="2500" spc="-160" dirty="0">
                <a:latin typeface="Verdana"/>
                <a:cs typeface="Verdana"/>
              </a:rPr>
              <a:t> </a:t>
            </a:r>
            <a:r>
              <a:rPr sz="2500" spc="-60" dirty="0">
                <a:latin typeface="Verdana"/>
                <a:cs typeface="Verdana"/>
              </a:rPr>
              <a:t>Report,</a:t>
            </a:r>
            <a:r>
              <a:rPr sz="2500" spc="-155" dirty="0">
                <a:latin typeface="Verdana"/>
                <a:cs typeface="Verdana"/>
              </a:rPr>
              <a:t> </a:t>
            </a:r>
            <a:r>
              <a:rPr sz="2500" spc="-50" dirty="0">
                <a:latin typeface="Verdana"/>
                <a:cs typeface="Verdana"/>
              </a:rPr>
              <a:t>which</a:t>
            </a:r>
            <a:r>
              <a:rPr sz="2500" spc="-155" dirty="0">
                <a:latin typeface="Verdana"/>
                <a:cs typeface="Verdana"/>
              </a:rPr>
              <a:t> </a:t>
            </a:r>
            <a:r>
              <a:rPr sz="2500" spc="-10" dirty="0">
                <a:latin typeface="Verdana"/>
                <a:cs typeface="Verdana"/>
              </a:rPr>
              <a:t>includes:</a:t>
            </a:r>
            <a:endParaRPr sz="2500" dirty="0">
              <a:latin typeface="Verdana"/>
              <a:cs typeface="Verdana"/>
            </a:endParaRPr>
          </a:p>
          <a:p>
            <a:pPr marL="461009">
              <a:lnSpc>
                <a:spcPct val="100000"/>
              </a:lnSpc>
              <a:spcBef>
                <a:spcPts val="1750"/>
              </a:spcBef>
            </a:pPr>
            <a:r>
              <a:rPr sz="2700" dirty="0">
                <a:latin typeface="Cambria"/>
                <a:cs typeface="Cambria"/>
              </a:rPr>
              <a:t>Agent</a:t>
            </a:r>
            <a:r>
              <a:rPr sz="2700" spc="110" dirty="0">
                <a:latin typeface="Cambria"/>
                <a:cs typeface="Cambria"/>
              </a:rPr>
              <a:t> </a:t>
            </a:r>
            <a:r>
              <a:rPr sz="2700" spc="60" dirty="0">
                <a:latin typeface="Cambria"/>
                <a:cs typeface="Cambria"/>
              </a:rPr>
              <a:t>task</a:t>
            </a:r>
            <a:r>
              <a:rPr sz="2700" spc="114" dirty="0">
                <a:latin typeface="Cambria"/>
                <a:cs typeface="Cambria"/>
              </a:rPr>
              <a:t> </a:t>
            </a:r>
            <a:r>
              <a:rPr sz="2700" spc="55" dirty="0">
                <a:latin typeface="Cambria"/>
                <a:cs typeface="Cambria"/>
              </a:rPr>
              <a:t>performance:</a:t>
            </a:r>
            <a:endParaRPr sz="2700" dirty="0">
              <a:latin typeface="Cambria"/>
              <a:cs typeface="Cambria"/>
            </a:endParaRPr>
          </a:p>
          <a:p>
            <a:pPr marL="556895" marR="5080" indent="89535">
              <a:lnSpc>
                <a:spcPct val="165000"/>
              </a:lnSpc>
              <a:spcBef>
                <a:spcPts val="185"/>
              </a:spcBef>
            </a:pPr>
            <a:r>
              <a:rPr sz="2500" spc="-80" dirty="0">
                <a:latin typeface="Verdana"/>
                <a:cs typeface="Verdana"/>
              </a:rPr>
              <a:t>Number</a:t>
            </a:r>
            <a:r>
              <a:rPr sz="2500" spc="-135" dirty="0">
                <a:latin typeface="Verdana"/>
                <a:cs typeface="Verdana"/>
              </a:rPr>
              <a:t> </a:t>
            </a:r>
            <a:r>
              <a:rPr sz="2500" dirty="0">
                <a:latin typeface="Verdana"/>
                <a:cs typeface="Verdana"/>
              </a:rPr>
              <a:t>of</a:t>
            </a:r>
            <a:r>
              <a:rPr sz="2500" spc="-135" dirty="0">
                <a:latin typeface="Verdana"/>
                <a:cs typeface="Verdana"/>
              </a:rPr>
              <a:t> </a:t>
            </a:r>
            <a:r>
              <a:rPr sz="2500" dirty="0">
                <a:latin typeface="Verdana"/>
                <a:cs typeface="Verdana"/>
              </a:rPr>
              <a:t>messages</a:t>
            </a:r>
            <a:r>
              <a:rPr sz="2500" spc="-135" dirty="0">
                <a:latin typeface="Verdana"/>
                <a:cs typeface="Verdana"/>
              </a:rPr>
              <a:t> </a:t>
            </a:r>
            <a:r>
              <a:rPr sz="2500" spc="-10" dirty="0">
                <a:latin typeface="Verdana"/>
                <a:cs typeface="Verdana"/>
              </a:rPr>
              <a:t>received</a:t>
            </a:r>
            <a:r>
              <a:rPr sz="2500" spc="-130" dirty="0">
                <a:latin typeface="Verdana"/>
                <a:cs typeface="Verdana"/>
              </a:rPr>
              <a:t> </a:t>
            </a:r>
            <a:r>
              <a:rPr sz="2500" spc="-70" dirty="0">
                <a:latin typeface="Verdana"/>
                <a:cs typeface="Verdana"/>
              </a:rPr>
              <a:t>and</a:t>
            </a:r>
            <a:r>
              <a:rPr sz="2500" spc="-135" dirty="0">
                <a:latin typeface="Verdana"/>
                <a:cs typeface="Verdana"/>
              </a:rPr>
              <a:t> </a:t>
            </a:r>
            <a:r>
              <a:rPr sz="2500" dirty="0">
                <a:latin typeface="Verdana"/>
                <a:cs typeface="Verdana"/>
              </a:rPr>
              <a:t>responded</a:t>
            </a:r>
            <a:r>
              <a:rPr sz="2500" spc="-135" dirty="0">
                <a:latin typeface="Verdana"/>
                <a:cs typeface="Verdana"/>
              </a:rPr>
              <a:t> </a:t>
            </a:r>
            <a:r>
              <a:rPr sz="2500" dirty="0">
                <a:latin typeface="Verdana"/>
                <a:cs typeface="Verdana"/>
              </a:rPr>
              <a:t>to</a:t>
            </a:r>
            <a:r>
              <a:rPr sz="2500" spc="-130" dirty="0">
                <a:latin typeface="Verdana"/>
                <a:cs typeface="Verdana"/>
              </a:rPr>
              <a:t> </a:t>
            </a:r>
            <a:r>
              <a:rPr sz="2500" spc="-145" dirty="0">
                <a:latin typeface="Verdana"/>
                <a:cs typeface="Verdana"/>
              </a:rPr>
              <a:t>(</a:t>
            </a:r>
            <a:r>
              <a:rPr sz="2500" spc="-145" dirty="0">
                <a:latin typeface="Verdana"/>
                <a:cs typeface="Verdana"/>
                <a:hlinkClick r:id="rId4"/>
              </a:rPr>
              <a:t>from</a:t>
            </a:r>
            <a:r>
              <a:rPr sz="2500" spc="-135" dirty="0">
                <a:latin typeface="Verdana"/>
                <a:cs typeface="Verdana"/>
                <a:hlinkClick r:id="rId4"/>
              </a:rPr>
              <a:t> </a:t>
            </a:r>
            <a:r>
              <a:rPr sz="2500" spc="-50" dirty="0">
                <a:latin typeface="Verdana"/>
                <a:cs typeface="Verdana"/>
                <a:hlinkClick r:id="rId4"/>
              </a:rPr>
              <a:t>the</a:t>
            </a:r>
            <a:r>
              <a:rPr sz="2500" spc="-135" dirty="0">
                <a:latin typeface="Verdana"/>
                <a:cs typeface="Verdana"/>
              </a:rPr>
              <a:t> </a:t>
            </a:r>
            <a:r>
              <a:rPr sz="2500" u="heavy" spc="-35" dirty="0">
                <a:uFill>
                  <a:solidFill>
                    <a:srgbClr val="000000"/>
                  </a:solidFill>
                </a:uFill>
                <a:latin typeface="Verdana"/>
                <a:cs typeface="Verdana"/>
                <a:hlinkClick r:id="rId4"/>
              </a:rPr>
              <a:t>Delegation</a:t>
            </a:r>
            <a:r>
              <a:rPr sz="2500" u="heavy" spc="-135" dirty="0">
                <a:uFill>
                  <a:solidFill>
                    <a:srgbClr val="000000"/>
                  </a:solidFill>
                </a:uFill>
                <a:latin typeface="Verdana"/>
                <a:cs typeface="Verdana"/>
                <a:hlinkClick r:id="rId4"/>
              </a:rPr>
              <a:t> </a:t>
            </a:r>
            <a:r>
              <a:rPr sz="2500" u="heavy" dirty="0">
                <a:uFill>
                  <a:solidFill>
                    <a:srgbClr val="000000"/>
                  </a:solidFill>
                </a:uFill>
                <a:latin typeface="Verdana"/>
                <a:cs typeface="Verdana"/>
                <a:hlinkClick r:id="rId4"/>
              </a:rPr>
              <a:t>sheet</a:t>
            </a:r>
            <a:r>
              <a:rPr sz="2500" u="heavy" spc="-130" dirty="0">
                <a:uFill>
                  <a:solidFill>
                    <a:srgbClr val="000000"/>
                  </a:solidFill>
                </a:uFill>
                <a:latin typeface="Verdana"/>
                <a:cs typeface="Verdana"/>
              </a:rPr>
              <a:t> </a:t>
            </a:r>
            <a:r>
              <a:rPr sz="2500" spc="-229" dirty="0">
                <a:latin typeface="Verdana"/>
                <a:cs typeface="Verdana"/>
              </a:rPr>
              <a:t>–</a:t>
            </a:r>
            <a:r>
              <a:rPr sz="2500" spc="-135" dirty="0">
                <a:latin typeface="Verdana"/>
                <a:cs typeface="Verdana"/>
              </a:rPr>
              <a:t> </a:t>
            </a:r>
            <a:r>
              <a:rPr sz="2500" spc="-114" dirty="0">
                <a:latin typeface="Verdana"/>
                <a:cs typeface="Verdana"/>
              </a:rPr>
              <a:t>Tap</a:t>
            </a:r>
            <a:r>
              <a:rPr sz="2500" spc="-135" dirty="0">
                <a:latin typeface="Verdana"/>
                <a:cs typeface="Verdana"/>
              </a:rPr>
              <a:t> </a:t>
            </a:r>
            <a:r>
              <a:rPr sz="2500" spc="70" dirty="0">
                <a:latin typeface="Verdana"/>
                <a:cs typeface="Verdana"/>
              </a:rPr>
              <a:t>Messages</a:t>
            </a:r>
            <a:r>
              <a:rPr sz="2500" spc="-130" dirty="0">
                <a:latin typeface="Verdana"/>
                <a:cs typeface="Verdana"/>
              </a:rPr>
              <a:t> </a:t>
            </a:r>
            <a:r>
              <a:rPr sz="2500" spc="-10" dirty="0">
                <a:latin typeface="Verdana"/>
                <a:cs typeface="Verdana"/>
              </a:rPr>
              <a:t>Assigned). </a:t>
            </a:r>
            <a:r>
              <a:rPr sz="2500" spc="-35" dirty="0">
                <a:latin typeface="Verdana"/>
                <a:cs typeface="Verdana"/>
              </a:rPr>
              <a:t>Conversion</a:t>
            </a:r>
            <a:r>
              <a:rPr sz="2500" spc="-145" dirty="0">
                <a:latin typeface="Verdana"/>
                <a:cs typeface="Verdana"/>
              </a:rPr>
              <a:t> </a:t>
            </a:r>
            <a:r>
              <a:rPr sz="2500" spc="-80" dirty="0">
                <a:latin typeface="Verdana"/>
                <a:cs typeface="Verdana"/>
              </a:rPr>
              <a:t>rate</a:t>
            </a:r>
            <a:r>
              <a:rPr sz="2500" spc="-145" dirty="0">
                <a:latin typeface="Verdana"/>
                <a:cs typeface="Verdana"/>
              </a:rPr>
              <a:t> </a:t>
            </a:r>
            <a:r>
              <a:rPr sz="2500" spc="-80" dirty="0">
                <a:latin typeface="Verdana"/>
                <a:cs typeface="Verdana"/>
              </a:rPr>
              <a:t>from</a:t>
            </a:r>
            <a:r>
              <a:rPr sz="2500" spc="-145" dirty="0">
                <a:latin typeface="Verdana"/>
                <a:cs typeface="Verdana"/>
              </a:rPr>
              <a:t> </a:t>
            </a:r>
            <a:r>
              <a:rPr sz="2500" spc="-50" dirty="0">
                <a:latin typeface="Verdana"/>
                <a:cs typeface="Verdana"/>
              </a:rPr>
              <a:t>the</a:t>
            </a:r>
            <a:r>
              <a:rPr sz="2500" spc="-145" dirty="0">
                <a:latin typeface="Verdana"/>
                <a:cs typeface="Verdana"/>
              </a:rPr>
              <a:t> </a:t>
            </a:r>
            <a:r>
              <a:rPr sz="2500" spc="-20" dirty="0">
                <a:latin typeface="Verdana"/>
                <a:cs typeface="Verdana"/>
              </a:rPr>
              <a:t>Orders</a:t>
            </a:r>
            <a:r>
              <a:rPr sz="2500" spc="-145" dirty="0">
                <a:latin typeface="Verdana"/>
                <a:cs typeface="Verdana"/>
              </a:rPr>
              <a:t> </a:t>
            </a:r>
            <a:r>
              <a:rPr sz="2500" spc="-114" dirty="0">
                <a:latin typeface="Verdana"/>
                <a:cs typeface="Verdana"/>
              </a:rPr>
              <a:t>Tab</a:t>
            </a:r>
            <a:r>
              <a:rPr sz="2500" spc="-145" dirty="0">
                <a:latin typeface="Verdana"/>
                <a:cs typeface="Verdana"/>
              </a:rPr>
              <a:t> </a:t>
            </a:r>
            <a:r>
              <a:rPr sz="2500" spc="-140" dirty="0">
                <a:latin typeface="Verdana"/>
                <a:cs typeface="Verdana"/>
              </a:rPr>
              <a:t>in</a:t>
            </a:r>
            <a:r>
              <a:rPr sz="2500" spc="-145" dirty="0">
                <a:latin typeface="Verdana"/>
                <a:cs typeface="Verdana"/>
              </a:rPr>
              <a:t> </a:t>
            </a:r>
            <a:r>
              <a:rPr sz="2500" spc="-50" dirty="0">
                <a:latin typeface="Verdana"/>
                <a:cs typeface="Verdana"/>
              </a:rPr>
              <a:t>the</a:t>
            </a:r>
            <a:r>
              <a:rPr sz="2500" spc="-145" dirty="0">
                <a:latin typeface="Verdana"/>
                <a:cs typeface="Verdana"/>
              </a:rPr>
              <a:t> </a:t>
            </a:r>
            <a:r>
              <a:rPr sz="2500" dirty="0">
                <a:latin typeface="Verdana"/>
                <a:cs typeface="Verdana"/>
              </a:rPr>
              <a:t>Social</a:t>
            </a:r>
            <a:r>
              <a:rPr sz="2500" spc="-145" dirty="0">
                <a:latin typeface="Verdana"/>
                <a:cs typeface="Verdana"/>
              </a:rPr>
              <a:t> </a:t>
            </a:r>
            <a:r>
              <a:rPr sz="2500" dirty="0">
                <a:latin typeface="Verdana"/>
                <a:cs typeface="Verdana"/>
              </a:rPr>
              <a:t>Media</a:t>
            </a:r>
            <a:r>
              <a:rPr sz="2500" spc="-145" dirty="0">
                <a:latin typeface="Verdana"/>
                <a:cs typeface="Verdana"/>
              </a:rPr>
              <a:t> </a:t>
            </a:r>
            <a:r>
              <a:rPr sz="2500" spc="-10" dirty="0">
                <a:latin typeface="Verdana"/>
                <a:cs typeface="Verdana"/>
              </a:rPr>
              <a:t>Sheet.</a:t>
            </a:r>
            <a:endParaRPr sz="2500" dirty="0">
              <a:latin typeface="Verdana"/>
              <a:cs typeface="Verdana"/>
            </a:endParaRPr>
          </a:p>
          <a:p>
            <a:pPr marL="556895">
              <a:lnSpc>
                <a:spcPct val="100000"/>
              </a:lnSpc>
              <a:spcBef>
                <a:spcPts val="1950"/>
              </a:spcBef>
            </a:pPr>
            <a:r>
              <a:rPr sz="2500" dirty="0">
                <a:latin typeface="Verdana"/>
                <a:cs typeface="Verdana"/>
              </a:rPr>
              <a:t>Response</a:t>
            </a:r>
            <a:r>
              <a:rPr sz="2500" spc="-75" dirty="0">
                <a:latin typeface="Verdana"/>
                <a:cs typeface="Verdana"/>
              </a:rPr>
              <a:t> </a:t>
            </a:r>
            <a:r>
              <a:rPr sz="2500" spc="-80" dirty="0">
                <a:latin typeface="Verdana"/>
                <a:cs typeface="Verdana"/>
              </a:rPr>
              <a:t>time</a:t>
            </a:r>
            <a:r>
              <a:rPr sz="2500" spc="-70" dirty="0">
                <a:latin typeface="Verdana"/>
                <a:cs typeface="Verdana"/>
              </a:rPr>
              <a:t> and </a:t>
            </a:r>
            <a:r>
              <a:rPr sz="2500" dirty="0">
                <a:latin typeface="Verdana"/>
                <a:cs typeface="Verdana"/>
              </a:rPr>
              <a:t>response</a:t>
            </a:r>
            <a:r>
              <a:rPr sz="2500" spc="-70" dirty="0">
                <a:latin typeface="Verdana"/>
                <a:cs typeface="Verdana"/>
              </a:rPr>
              <a:t> </a:t>
            </a:r>
            <a:r>
              <a:rPr sz="2500" dirty="0">
                <a:latin typeface="Verdana"/>
                <a:cs typeface="Verdana"/>
              </a:rPr>
              <a:t>messages</a:t>
            </a:r>
            <a:r>
              <a:rPr sz="2500" spc="-75" dirty="0">
                <a:latin typeface="Verdana"/>
                <a:cs typeface="Verdana"/>
              </a:rPr>
              <a:t> </a:t>
            </a:r>
            <a:r>
              <a:rPr sz="2500" spc="-125" dirty="0">
                <a:latin typeface="Verdana"/>
                <a:cs typeface="Verdana"/>
              </a:rPr>
              <a:t>(data</a:t>
            </a:r>
            <a:r>
              <a:rPr sz="2500" spc="-70" dirty="0">
                <a:latin typeface="Verdana"/>
                <a:cs typeface="Verdana"/>
              </a:rPr>
              <a:t> </a:t>
            </a:r>
            <a:r>
              <a:rPr sz="2500" spc="-80" dirty="0">
                <a:latin typeface="Verdana"/>
                <a:cs typeface="Verdana"/>
              </a:rPr>
              <a:t>from</a:t>
            </a:r>
            <a:r>
              <a:rPr sz="2500" spc="-70" dirty="0">
                <a:latin typeface="Verdana"/>
                <a:cs typeface="Verdana"/>
              </a:rPr>
              <a:t> </a:t>
            </a:r>
            <a:r>
              <a:rPr sz="2500" spc="-10" dirty="0">
                <a:latin typeface="Verdana"/>
                <a:cs typeface="Verdana"/>
              </a:rPr>
              <a:t>Meta).</a:t>
            </a:r>
            <a:endParaRPr sz="2500" dirty="0">
              <a:latin typeface="Verdana"/>
              <a:cs typeface="Verdana"/>
            </a:endParaRPr>
          </a:p>
          <a:p>
            <a:pPr marL="386080">
              <a:lnSpc>
                <a:spcPct val="100000"/>
              </a:lnSpc>
              <a:spcBef>
                <a:spcPts val="1750"/>
              </a:spcBef>
            </a:pPr>
            <a:r>
              <a:rPr sz="2700" dirty="0">
                <a:latin typeface="Cambria"/>
                <a:cs typeface="Cambria"/>
              </a:rPr>
              <a:t>Orders</a:t>
            </a:r>
            <a:r>
              <a:rPr sz="2700" spc="215" dirty="0">
                <a:latin typeface="Cambria"/>
                <a:cs typeface="Cambria"/>
              </a:rPr>
              <a:t> </a:t>
            </a:r>
            <a:r>
              <a:rPr sz="2700" spc="-10" dirty="0">
                <a:latin typeface="Cambria"/>
                <a:cs typeface="Cambria"/>
              </a:rPr>
              <a:t>statistics:</a:t>
            </a:r>
            <a:endParaRPr sz="2700" dirty="0">
              <a:latin typeface="Cambria"/>
              <a:cs typeface="Cambria"/>
            </a:endParaRPr>
          </a:p>
          <a:p>
            <a:pPr marL="556895">
              <a:lnSpc>
                <a:spcPct val="100000"/>
              </a:lnSpc>
              <a:spcBef>
                <a:spcPts val="2135"/>
              </a:spcBef>
            </a:pPr>
            <a:r>
              <a:rPr sz="2500" spc="-80" dirty="0">
                <a:latin typeface="Verdana"/>
                <a:cs typeface="Verdana"/>
              </a:rPr>
              <a:t>Number</a:t>
            </a:r>
            <a:r>
              <a:rPr sz="2500" spc="-120" dirty="0">
                <a:latin typeface="Verdana"/>
                <a:cs typeface="Verdana"/>
              </a:rPr>
              <a:t> </a:t>
            </a:r>
            <a:r>
              <a:rPr sz="2500" dirty="0">
                <a:latin typeface="Verdana"/>
                <a:cs typeface="Verdana"/>
              </a:rPr>
              <a:t>of</a:t>
            </a:r>
            <a:r>
              <a:rPr sz="2500" spc="-105" dirty="0">
                <a:latin typeface="Verdana"/>
                <a:cs typeface="Verdana"/>
              </a:rPr>
              <a:t> </a:t>
            </a:r>
            <a:r>
              <a:rPr sz="2500" spc="-50" dirty="0">
                <a:latin typeface="Verdana"/>
                <a:cs typeface="Verdana"/>
              </a:rPr>
              <a:t>confirmed,</a:t>
            </a:r>
            <a:r>
              <a:rPr sz="2500" spc="-105" dirty="0">
                <a:latin typeface="Verdana"/>
                <a:cs typeface="Verdana"/>
              </a:rPr>
              <a:t> </a:t>
            </a:r>
            <a:r>
              <a:rPr sz="2500" spc="-65" dirty="0">
                <a:latin typeface="Verdana"/>
                <a:cs typeface="Verdana"/>
              </a:rPr>
              <a:t>pending,</a:t>
            </a:r>
            <a:r>
              <a:rPr sz="2500" spc="-110" dirty="0">
                <a:latin typeface="Verdana"/>
                <a:cs typeface="Verdana"/>
              </a:rPr>
              <a:t> </a:t>
            </a:r>
            <a:r>
              <a:rPr sz="2500" spc="-70" dirty="0">
                <a:latin typeface="Verdana"/>
                <a:cs typeface="Verdana"/>
              </a:rPr>
              <a:t>and</a:t>
            </a:r>
            <a:r>
              <a:rPr sz="2500" spc="-105" dirty="0">
                <a:latin typeface="Verdana"/>
                <a:cs typeface="Verdana"/>
              </a:rPr>
              <a:t> </a:t>
            </a:r>
            <a:r>
              <a:rPr sz="2500" dirty="0">
                <a:latin typeface="Verdana"/>
                <a:cs typeface="Verdana"/>
              </a:rPr>
              <a:t>canceled</a:t>
            </a:r>
            <a:r>
              <a:rPr sz="2500" spc="-105" dirty="0">
                <a:latin typeface="Verdana"/>
                <a:cs typeface="Verdana"/>
              </a:rPr>
              <a:t> </a:t>
            </a:r>
            <a:r>
              <a:rPr sz="2500" spc="-55" dirty="0">
                <a:latin typeface="Verdana"/>
                <a:cs typeface="Verdana"/>
              </a:rPr>
              <a:t>orders,</a:t>
            </a:r>
            <a:r>
              <a:rPr sz="2500" spc="-110" dirty="0">
                <a:latin typeface="Verdana"/>
                <a:cs typeface="Verdana"/>
              </a:rPr>
              <a:t> </a:t>
            </a:r>
            <a:r>
              <a:rPr sz="2500" spc="-70" dirty="0">
                <a:latin typeface="Verdana"/>
                <a:cs typeface="Verdana"/>
              </a:rPr>
              <a:t>and</a:t>
            </a:r>
            <a:r>
              <a:rPr sz="2500" spc="-105" dirty="0">
                <a:latin typeface="Verdana"/>
                <a:cs typeface="Verdana"/>
              </a:rPr>
              <a:t> </a:t>
            </a:r>
            <a:r>
              <a:rPr sz="2500" spc="-90" dirty="0">
                <a:latin typeface="Verdana"/>
                <a:cs typeface="Verdana"/>
              </a:rPr>
              <a:t>their</a:t>
            </a:r>
            <a:r>
              <a:rPr sz="2500" spc="-105" dirty="0">
                <a:latin typeface="Verdana"/>
                <a:cs typeface="Verdana"/>
              </a:rPr>
              <a:t> </a:t>
            </a:r>
            <a:r>
              <a:rPr sz="2500" spc="-10" dirty="0">
                <a:latin typeface="Verdana"/>
                <a:cs typeface="Verdana"/>
              </a:rPr>
              <a:t>percentages.</a:t>
            </a:r>
            <a:endParaRPr sz="2500" dirty="0">
              <a:latin typeface="Verdana"/>
              <a:cs typeface="Verdana"/>
            </a:endParaRPr>
          </a:p>
          <a:p>
            <a:pPr marL="386080">
              <a:lnSpc>
                <a:spcPct val="100000"/>
              </a:lnSpc>
              <a:spcBef>
                <a:spcPts val="1750"/>
              </a:spcBef>
            </a:pPr>
            <a:r>
              <a:rPr sz="2700" dirty="0">
                <a:latin typeface="Cambria"/>
                <a:cs typeface="Cambria"/>
              </a:rPr>
              <a:t>Delight</a:t>
            </a:r>
            <a:r>
              <a:rPr sz="2700" spc="165" dirty="0">
                <a:latin typeface="Cambria"/>
                <a:cs typeface="Cambria"/>
              </a:rPr>
              <a:t> </a:t>
            </a:r>
            <a:r>
              <a:rPr sz="2700" spc="-10" dirty="0">
                <a:latin typeface="Cambria"/>
                <a:cs typeface="Cambria"/>
              </a:rPr>
              <a:t>messages:</a:t>
            </a:r>
            <a:endParaRPr sz="2700" dirty="0">
              <a:latin typeface="Cambria"/>
              <a:cs typeface="Cambria"/>
            </a:endParaRPr>
          </a:p>
          <a:p>
            <a:pPr marL="556895">
              <a:lnSpc>
                <a:spcPct val="100000"/>
              </a:lnSpc>
              <a:spcBef>
                <a:spcPts val="2135"/>
              </a:spcBef>
            </a:pPr>
            <a:r>
              <a:rPr sz="2500" spc="-80" dirty="0">
                <a:latin typeface="Verdana"/>
                <a:cs typeface="Verdana"/>
              </a:rPr>
              <a:t>Number</a:t>
            </a:r>
            <a:r>
              <a:rPr sz="2500" spc="-135" dirty="0">
                <a:latin typeface="Verdana"/>
                <a:cs typeface="Verdana"/>
              </a:rPr>
              <a:t> </a:t>
            </a:r>
            <a:r>
              <a:rPr sz="2500" dirty="0">
                <a:latin typeface="Verdana"/>
                <a:cs typeface="Verdana"/>
              </a:rPr>
              <a:t>of</a:t>
            </a:r>
            <a:r>
              <a:rPr sz="2500" spc="-135" dirty="0">
                <a:latin typeface="Verdana"/>
                <a:cs typeface="Verdana"/>
              </a:rPr>
              <a:t> </a:t>
            </a:r>
            <a:r>
              <a:rPr sz="2500" dirty="0">
                <a:latin typeface="Verdana"/>
                <a:cs typeface="Verdana"/>
              </a:rPr>
              <a:t>messages</a:t>
            </a:r>
            <a:r>
              <a:rPr sz="2500" spc="-130" dirty="0">
                <a:latin typeface="Verdana"/>
                <a:cs typeface="Verdana"/>
              </a:rPr>
              <a:t> </a:t>
            </a:r>
            <a:r>
              <a:rPr sz="2500" spc="-30" dirty="0">
                <a:latin typeface="Verdana"/>
                <a:cs typeface="Verdana"/>
              </a:rPr>
              <a:t>deleted,</a:t>
            </a:r>
            <a:r>
              <a:rPr sz="2500" spc="-135" dirty="0">
                <a:latin typeface="Verdana"/>
                <a:cs typeface="Verdana"/>
              </a:rPr>
              <a:t> </a:t>
            </a:r>
            <a:r>
              <a:rPr sz="2500" spc="-90" dirty="0">
                <a:latin typeface="Verdana"/>
                <a:cs typeface="Verdana"/>
              </a:rPr>
              <a:t>their</a:t>
            </a:r>
            <a:r>
              <a:rPr sz="2500" spc="-135" dirty="0">
                <a:latin typeface="Verdana"/>
                <a:cs typeface="Verdana"/>
              </a:rPr>
              <a:t> </a:t>
            </a:r>
            <a:r>
              <a:rPr sz="2500" spc="-30" dirty="0">
                <a:latin typeface="Verdana"/>
                <a:cs typeface="Verdana"/>
              </a:rPr>
              <a:t>status</a:t>
            </a:r>
            <a:r>
              <a:rPr sz="2500" spc="-130" dirty="0">
                <a:latin typeface="Verdana"/>
                <a:cs typeface="Verdana"/>
              </a:rPr>
              <a:t> </a:t>
            </a:r>
            <a:r>
              <a:rPr sz="2500" dirty="0">
                <a:latin typeface="Verdana"/>
                <a:cs typeface="Verdana"/>
              </a:rPr>
              <a:t>(closed</a:t>
            </a:r>
            <a:r>
              <a:rPr sz="2500" spc="-135" dirty="0">
                <a:latin typeface="Verdana"/>
                <a:cs typeface="Verdana"/>
              </a:rPr>
              <a:t> </a:t>
            </a:r>
            <a:r>
              <a:rPr sz="2500" spc="-20" dirty="0">
                <a:latin typeface="Verdana"/>
                <a:cs typeface="Verdana"/>
              </a:rPr>
              <a:t>or</a:t>
            </a:r>
            <a:r>
              <a:rPr sz="2500" spc="-130" dirty="0">
                <a:latin typeface="Verdana"/>
                <a:cs typeface="Verdana"/>
              </a:rPr>
              <a:t> </a:t>
            </a:r>
            <a:r>
              <a:rPr sz="2500" spc="-110" dirty="0">
                <a:latin typeface="Verdana"/>
                <a:cs typeface="Verdana"/>
              </a:rPr>
              <a:t>open),</a:t>
            </a:r>
            <a:r>
              <a:rPr sz="2500" spc="-135" dirty="0">
                <a:latin typeface="Verdana"/>
                <a:cs typeface="Verdana"/>
              </a:rPr>
              <a:t> </a:t>
            </a:r>
            <a:r>
              <a:rPr sz="2500" spc="-70" dirty="0">
                <a:latin typeface="Verdana"/>
                <a:cs typeface="Verdana"/>
              </a:rPr>
              <a:t>and</a:t>
            </a:r>
            <a:r>
              <a:rPr sz="2500" spc="-135" dirty="0">
                <a:latin typeface="Verdana"/>
                <a:cs typeface="Verdana"/>
              </a:rPr>
              <a:t> </a:t>
            </a:r>
            <a:r>
              <a:rPr sz="2500" dirty="0">
                <a:latin typeface="Verdana"/>
                <a:cs typeface="Verdana"/>
              </a:rPr>
              <a:t>response</a:t>
            </a:r>
            <a:r>
              <a:rPr sz="2500" spc="-130" dirty="0">
                <a:latin typeface="Verdana"/>
                <a:cs typeface="Verdana"/>
              </a:rPr>
              <a:t> </a:t>
            </a:r>
            <a:r>
              <a:rPr sz="2500" spc="-80" dirty="0">
                <a:latin typeface="Verdana"/>
                <a:cs typeface="Verdana"/>
              </a:rPr>
              <a:t>time</a:t>
            </a:r>
            <a:r>
              <a:rPr sz="2500" spc="-135" dirty="0">
                <a:latin typeface="Verdana"/>
                <a:cs typeface="Verdana"/>
              </a:rPr>
              <a:t> </a:t>
            </a:r>
            <a:r>
              <a:rPr sz="2500" spc="-80" dirty="0">
                <a:latin typeface="Verdana"/>
                <a:cs typeface="Verdana"/>
              </a:rPr>
              <a:t>from</a:t>
            </a:r>
            <a:r>
              <a:rPr sz="2500" spc="-130" dirty="0">
                <a:latin typeface="Verdana"/>
                <a:cs typeface="Verdana"/>
              </a:rPr>
              <a:t> </a:t>
            </a:r>
            <a:r>
              <a:rPr sz="2500" spc="-90" dirty="0">
                <a:latin typeface="Verdana"/>
                <a:cs typeface="Verdana"/>
              </a:rPr>
              <a:t>entry</a:t>
            </a:r>
            <a:r>
              <a:rPr sz="2500" spc="-135" dirty="0">
                <a:latin typeface="Verdana"/>
                <a:cs typeface="Verdana"/>
              </a:rPr>
              <a:t> </a:t>
            </a:r>
            <a:r>
              <a:rPr sz="2500" dirty="0">
                <a:latin typeface="Verdana"/>
                <a:cs typeface="Verdana"/>
              </a:rPr>
              <a:t>to</a:t>
            </a:r>
            <a:r>
              <a:rPr sz="2500" spc="-135" dirty="0">
                <a:latin typeface="Verdana"/>
                <a:cs typeface="Verdana"/>
              </a:rPr>
              <a:t> </a:t>
            </a:r>
            <a:r>
              <a:rPr sz="2500" spc="-10" dirty="0">
                <a:latin typeface="Verdana"/>
                <a:cs typeface="Verdana"/>
              </a:rPr>
              <a:t>reply.</a:t>
            </a:r>
            <a:endParaRPr sz="2500" dirty="0">
              <a:latin typeface="Verdana"/>
              <a:cs typeface="Verdan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44109" y="834895"/>
            <a:ext cx="17908270" cy="9175750"/>
            <a:chOff x="144109" y="834895"/>
            <a:chExt cx="17908270" cy="9175750"/>
          </a:xfrm>
        </p:grpSpPr>
        <p:pic>
          <p:nvPicPr>
            <p:cNvPr id="3" name="object 3"/>
            <p:cNvPicPr/>
            <p:nvPr/>
          </p:nvPicPr>
          <p:blipFill>
            <a:blip r:embed="rId2" cstate="print"/>
            <a:stretch>
              <a:fillRect/>
            </a:stretch>
          </p:blipFill>
          <p:spPr>
            <a:xfrm>
              <a:off x="144109" y="834895"/>
              <a:ext cx="11296649" cy="4305299"/>
            </a:xfrm>
            <a:prstGeom prst="rect">
              <a:avLst/>
            </a:prstGeom>
          </p:spPr>
        </p:pic>
        <p:pic>
          <p:nvPicPr>
            <p:cNvPr id="4" name="object 4"/>
            <p:cNvPicPr/>
            <p:nvPr/>
          </p:nvPicPr>
          <p:blipFill>
            <a:blip r:embed="rId3" cstate="print"/>
            <a:stretch>
              <a:fillRect/>
            </a:stretch>
          </p:blipFill>
          <p:spPr>
            <a:xfrm>
              <a:off x="6755638" y="4019033"/>
              <a:ext cx="11296648" cy="5991224"/>
            </a:xfrm>
            <a:prstGeom prst="rect">
              <a:avLst/>
            </a:prstGeom>
          </p:spPr>
        </p:pic>
      </p:grpSp>
      <p:sp>
        <p:nvSpPr>
          <p:cNvPr id="5" name="object 5"/>
          <p:cNvSpPr txBox="1">
            <a:spLocks noGrp="1"/>
          </p:cNvSpPr>
          <p:nvPr>
            <p:ph type="title"/>
          </p:nvPr>
        </p:nvSpPr>
        <p:spPr>
          <a:prstGeom prst="rect">
            <a:avLst/>
          </a:prstGeom>
        </p:spPr>
        <p:txBody>
          <a:bodyPr vert="horz" wrap="square" lIns="0" tIns="137292" rIns="0" bIns="0" rtlCol="0">
            <a:spAutoFit/>
          </a:bodyPr>
          <a:lstStyle/>
          <a:p>
            <a:pPr marL="161925">
              <a:lnSpc>
                <a:spcPct val="100000"/>
              </a:lnSpc>
              <a:spcBef>
                <a:spcPts val="100"/>
              </a:spcBef>
            </a:pPr>
            <a:r>
              <a:rPr sz="3000" dirty="0">
                <a:latin typeface="Cambria"/>
                <a:cs typeface="Cambria"/>
              </a:rPr>
              <a:t>From</a:t>
            </a:r>
            <a:r>
              <a:rPr sz="3000" spc="50" dirty="0">
                <a:latin typeface="Cambria"/>
                <a:cs typeface="Cambria"/>
              </a:rPr>
              <a:t> </a:t>
            </a:r>
            <a:r>
              <a:rPr sz="3000" spc="-20" dirty="0">
                <a:latin typeface="Cambria"/>
                <a:cs typeface="Cambria"/>
              </a:rPr>
              <a:t>Meta:</a:t>
            </a:r>
            <a:endParaRPr sz="3000" dirty="0">
              <a:latin typeface="Cambria"/>
              <a:cs typeface="Cambria"/>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52062" y="2477197"/>
            <a:ext cx="3286124" cy="6353174"/>
          </a:xfrm>
          <a:prstGeom prst="rect">
            <a:avLst/>
          </a:prstGeom>
        </p:spPr>
      </p:pic>
      <p:pic>
        <p:nvPicPr>
          <p:cNvPr id="3" name="object 3"/>
          <p:cNvPicPr/>
          <p:nvPr/>
        </p:nvPicPr>
        <p:blipFill>
          <a:blip r:embed="rId3" cstate="print"/>
          <a:stretch>
            <a:fillRect/>
          </a:stretch>
        </p:blipFill>
        <p:spPr>
          <a:xfrm>
            <a:off x="8936166" y="221989"/>
            <a:ext cx="9351833" cy="5200649"/>
          </a:xfrm>
          <a:prstGeom prst="rect">
            <a:avLst/>
          </a:prstGeom>
        </p:spPr>
      </p:pic>
      <p:pic>
        <p:nvPicPr>
          <p:cNvPr id="4" name="object 4"/>
          <p:cNvPicPr/>
          <p:nvPr/>
        </p:nvPicPr>
        <p:blipFill>
          <a:blip r:embed="rId4" cstate="print"/>
          <a:stretch>
            <a:fillRect/>
          </a:stretch>
        </p:blipFill>
        <p:spPr>
          <a:xfrm>
            <a:off x="3959887" y="5655676"/>
            <a:ext cx="6686549" cy="4448174"/>
          </a:xfrm>
          <a:prstGeom prst="rect">
            <a:avLst/>
          </a:prstGeom>
        </p:spPr>
      </p:pic>
      <p:pic>
        <p:nvPicPr>
          <p:cNvPr id="5" name="object 5"/>
          <p:cNvPicPr/>
          <p:nvPr/>
        </p:nvPicPr>
        <p:blipFill>
          <a:blip r:embed="rId5" cstate="print"/>
          <a:stretch>
            <a:fillRect/>
          </a:stretch>
        </p:blipFill>
        <p:spPr>
          <a:xfrm>
            <a:off x="11009600" y="5655676"/>
            <a:ext cx="7096124" cy="4162424"/>
          </a:xfrm>
          <a:prstGeom prst="rect">
            <a:avLst/>
          </a:prstGeom>
        </p:spPr>
      </p:pic>
      <p:sp>
        <p:nvSpPr>
          <p:cNvPr id="6" name="object 6"/>
          <p:cNvSpPr txBox="1">
            <a:spLocks noGrp="1"/>
          </p:cNvSpPr>
          <p:nvPr>
            <p:ph type="title"/>
          </p:nvPr>
        </p:nvSpPr>
        <p:spPr>
          <a:xfrm>
            <a:off x="239362" y="180714"/>
            <a:ext cx="2324735" cy="482600"/>
          </a:xfrm>
          <a:prstGeom prst="rect">
            <a:avLst/>
          </a:prstGeom>
        </p:spPr>
        <p:txBody>
          <a:bodyPr vert="horz" wrap="square" lIns="0" tIns="12700" rIns="0" bIns="0" rtlCol="0">
            <a:spAutoFit/>
          </a:bodyPr>
          <a:lstStyle/>
          <a:p>
            <a:pPr marL="12700">
              <a:lnSpc>
                <a:spcPct val="100000"/>
              </a:lnSpc>
              <a:spcBef>
                <a:spcPts val="100"/>
              </a:spcBef>
            </a:pPr>
            <a:r>
              <a:rPr sz="3000" dirty="0">
                <a:latin typeface="Cambria"/>
                <a:cs typeface="Cambria"/>
              </a:rPr>
              <a:t>From</a:t>
            </a:r>
            <a:r>
              <a:rPr sz="3000" spc="50" dirty="0">
                <a:latin typeface="Cambria"/>
                <a:cs typeface="Cambria"/>
              </a:rPr>
              <a:t> </a:t>
            </a:r>
            <a:r>
              <a:rPr sz="3000" spc="-10" dirty="0">
                <a:latin typeface="Cambria"/>
                <a:cs typeface="Cambria"/>
              </a:rPr>
              <a:t>Delight:</a:t>
            </a:r>
            <a:endParaRPr sz="3000" dirty="0">
              <a:latin typeface="Cambria"/>
              <a:cs typeface="Cambria"/>
            </a:endParaRPr>
          </a:p>
        </p:txBody>
      </p:sp>
      <p:sp>
        <p:nvSpPr>
          <p:cNvPr id="7" name="object 7"/>
          <p:cNvSpPr txBox="1"/>
          <p:nvPr/>
        </p:nvSpPr>
        <p:spPr>
          <a:xfrm>
            <a:off x="239362" y="870638"/>
            <a:ext cx="8418830" cy="1465580"/>
          </a:xfrm>
          <a:prstGeom prst="rect">
            <a:avLst/>
          </a:prstGeom>
        </p:spPr>
        <p:txBody>
          <a:bodyPr vert="horz" wrap="square" lIns="0" tIns="81280" rIns="0" bIns="0" rtlCol="0">
            <a:spAutoFit/>
          </a:bodyPr>
          <a:lstStyle/>
          <a:p>
            <a:pPr marL="12700" marR="5080">
              <a:lnSpc>
                <a:spcPts val="2700"/>
              </a:lnSpc>
              <a:spcBef>
                <a:spcPts val="640"/>
              </a:spcBef>
            </a:pPr>
            <a:r>
              <a:rPr sz="2700" spc="80" dirty="0">
                <a:latin typeface="Verdana"/>
                <a:cs typeface="Verdana"/>
              </a:rPr>
              <a:t>We</a:t>
            </a:r>
            <a:r>
              <a:rPr sz="2700" spc="-175" dirty="0">
                <a:latin typeface="Verdana"/>
                <a:cs typeface="Verdana"/>
              </a:rPr>
              <a:t> </a:t>
            </a:r>
            <a:r>
              <a:rPr sz="2700" spc="-55" dirty="0">
                <a:latin typeface="Verdana"/>
                <a:cs typeface="Verdana"/>
              </a:rPr>
              <a:t>export</a:t>
            </a:r>
            <a:r>
              <a:rPr sz="2700" spc="-175" dirty="0">
                <a:latin typeface="Verdana"/>
                <a:cs typeface="Verdana"/>
              </a:rPr>
              <a:t> </a:t>
            </a:r>
            <a:r>
              <a:rPr sz="2700" spc="-70" dirty="0">
                <a:latin typeface="Verdana"/>
                <a:cs typeface="Verdana"/>
              </a:rPr>
              <a:t>the</a:t>
            </a:r>
            <a:r>
              <a:rPr sz="2700" spc="-170" dirty="0">
                <a:latin typeface="Verdana"/>
                <a:cs typeface="Verdana"/>
              </a:rPr>
              <a:t> </a:t>
            </a:r>
            <a:r>
              <a:rPr sz="2700" spc="-70" dirty="0">
                <a:latin typeface="Verdana"/>
                <a:cs typeface="Verdana"/>
              </a:rPr>
              <a:t>data</a:t>
            </a:r>
            <a:r>
              <a:rPr sz="2700" spc="-175" dirty="0">
                <a:latin typeface="Verdana"/>
                <a:cs typeface="Verdana"/>
              </a:rPr>
              <a:t> </a:t>
            </a:r>
            <a:r>
              <a:rPr sz="2700" spc="-100" dirty="0">
                <a:latin typeface="Verdana"/>
                <a:cs typeface="Verdana"/>
              </a:rPr>
              <a:t>from</a:t>
            </a:r>
            <a:r>
              <a:rPr sz="2700" spc="-175" dirty="0">
                <a:latin typeface="Verdana"/>
                <a:cs typeface="Verdana"/>
              </a:rPr>
              <a:t> </a:t>
            </a:r>
            <a:r>
              <a:rPr sz="2700" spc="-90" dirty="0">
                <a:latin typeface="Verdana"/>
                <a:cs typeface="Verdana"/>
              </a:rPr>
              <a:t>Delight,</a:t>
            </a:r>
            <a:r>
              <a:rPr sz="2700" spc="-170" dirty="0">
                <a:latin typeface="Verdana"/>
                <a:cs typeface="Verdana"/>
              </a:rPr>
              <a:t> </a:t>
            </a:r>
            <a:r>
              <a:rPr sz="2700" spc="-60" dirty="0">
                <a:latin typeface="Verdana"/>
                <a:cs typeface="Verdana"/>
              </a:rPr>
              <a:t>which</a:t>
            </a:r>
            <a:r>
              <a:rPr sz="2700" spc="-175" dirty="0">
                <a:latin typeface="Verdana"/>
                <a:cs typeface="Verdana"/>
              </a:rPr>
              <a:t> </a:t>
            </a:r>
            <a:r>
              <a:rPr sz="2700" dirty="0">
                <a:latin typeface="Verdana"/>
                <a:cs typeface="Verdana"/>
              </a:rPr>
              <a:t>is</a:t>
            </a:r>
            <a:r>
              <a:rPr sz="2700" spc="-170" dirty="0">
                <a:latin typeface="Verdana"/>
                <a:cs typeface="Verdana"/>
              </a:rPr>
              <a:t> </a:t>
            </a:r>
            <a:r>
              <a:rPr sz="2700" spc="-10" dirty="0">
                <a:latin typeface="Verdana"/>
                <a:cs typeface="Verdana"/>
              </a:rPr>
              <a:t>received </a:t>
            </a:r>
            <a:r>
              <a:rPr sz="2700" spc="-145" dirty="0">
                <a:latin typeface="Verdana"/>
                <a:cs typeface="Verdana"/>
              </a:rPr>
              <a:t>via</a:t>
            </a:r>
            <a:r>
              <a:rPr sz="2700" spc="-180" dirty="0">
                <a:latin typeface="Verdana"/>
                <a:cs typeface="Verdana"/>
              </a:rPr>
              <a:t> </a:t>
            </a:r>
            <a:r>
              <a:rPr sz="2700" spc="-100" dirty="0">
                <a:latin typeface="Verdana"/>
                <a:cs typeface="Verdana"/>
              </a:rPr>
              <a:t>email,</a:t>
            </a:r>
            <a:r>
              <a:rPr sz="2700" spc="-180" dirty="0">
                <a:latin typeface="Verdana"/>
                <a:cs typeface="Verdana"/>
              </a:rPr>
              <a:t> </a:t>
            </a:r>
            <a:r>
              <a:rPr sz="2700" spc="-110" dirty="0">
                <a:latin typeface="Verdana"/>
                <a:cs typeface="Verdana"/>
              </a:rPr>
              <a:t>into</a:t>
            </a:r>
            <a:r>
              <a:rPr sz="2700" spc="-180" dirty="0">
                <a:latin typeface="Verdana"/>
                <a:cs typeface="Verdana"/>
              </a:rPr>
              <a:t> </a:t>
            </a:r>
            <a:r>
              <a:rPr sz="2700" spc="-90" dirty="0">
                <a:latin typeface="Verdana"/>
                <a:cs typeface="Verdana"/>
              </a:rPr>
              <a:t>a</a:t>
            </a:r>
            <a:r>
              <a:rPr sz="2700" spc="-180" dirty="0">
                <a:latin typeface="Verdana"/>
                <a:cs typeface="Verdana"/>
              </a:rPr>
              <a:t> </a:t>
            </a:r>
            <a:r>
              <a:rPr sz="2700" spc="-10" dirty="0">
                <a:latin typeface="Verdana"/>
                <a:cs typeface="Verdana"/>
              </a:rPr>
              <a:t>sheet</a:t>
            </a:r>
            <a:r>
              <a:rPr sz="2700" spc="-180" dirty="0">
                <a:latin typeface="Verdana"/>
                <a:cs typeface="Verdana"/>
              </a:rPr>
              <a:t> </a:t>
            </a:r>
            <a:r>
              <a:rPr sz="2700" spc="-85" dirty="0">
                <a:latin typeface="Verdana"/>
                <a:cs typeface="Verdana"/>
              </a:rPr>
              <a:t>and</a:t>
            </a:r>
            <a:r>
              <a:rPr sz="2700" spc="-180" dirty="0">
                <a:latin typeface="Verdana"/>
                <a:cs typeface="Verdana"/>
              </a:rPr>
              <a:t> </a:t>
            </a:r>
            <a:r>
              <a:rPr sz="2700" spc="-70" dirty="0">
                <a:latin typeface="Verdana"/>
                <a:cs typeface="Verdana"/>
              </a:rPr>
              <a:t>filter</a:t>
            </a:r>
            <a:r>
              <a:rPr sz="2700" spc="-180" dirty="0">
                <a:latin typeface="Verdana"/>
                <a:cs typeface="Verdana"/>
              </a:rPr>
              <a:t> </a:t>
            </a:r>
            <a:r>
              <a:rPr sz="2700" spc="-65" dirty="0">
                <a:latin typeface="Verdana"/>
                <a:cs typeface="Verdana"/>
              </a:rPr>
              <a:t>by</a:t>
            </a:r>
            <a:r>
              <a:rPr sz="2700" spc="-180" dirty="0">
                <a:latin typeface="Verdana"/>
                <a:cs typeface="Verdana"/>
              </a:rPr>
              <a:t> </a:t>
            </a:r>
            <a:r>
              <a:rPr sz="2700" spc="-40" dirty="0">
                <a:latin typeface="Verdana"/>
                <a:cs typeface="Verdana"/>
              </a:rPr>
              <a:t>phone</a:t>
            </a:r>
            <a:r>
              <a:rPr sz="2700" spc="-180" dirty="0">
                <a:latin typeface="Verdana"/>
                <a:cs typeface="Verdana"/>
              </a:rPr>
              <a:t> </a:t>
            </a:r>
            <a:r>
              <a:rPr sz="2700" spc="-10" dirty="0">
                <a:latin typeface="Verdana"/>
                <a:cs typeface="Verdana"/>
              </a:rPr>
              <a:t>number </a:t>
            </a:r>
            <a:r>
              <a:rPr sz="2700" spc="-60" dirty="0">
                <a:latin typeface="Verdana"/>
                <a:cs typeface="Verdana"/>
              </a:rPr>
              <a:t>only</a:t>
            </a:r>
            <a:r>
              <a:rPr sz="2700" spc="-175" dirty="0">
                <a:latin typeface="Verdana"/>
                <a:cs typeface="Verdana"/>
              </a:rPr>
              <a:t> </a:t>
            </a:r>
            <a:r>
              <a:rPr sz="2700" spc="-20" dirty="0">
                <a:latin typeface="Verdana"/>
                <a:cs typeface="Verdana"/>
              </a:rPr>
              <a:t>to</a:t>
            </a:r>
            <a:r>
              <a:rPr sz="2700" spc="-170" dirty="0">
                <a:latin typeface="Verdana"/>
                <a:cs typeface="Verdana"/>
              </a:rPr>
              <a:t> </a:t>
            </a:r>
            <a:r>
              <a:rPr sz="2700" spc="-80" dirty="0">
                <a:latin typeface="Verdana"/>
                <a:cs typeface="Verdana"/>
              </a:rPr>
              <a:t>determine</a:t>
            </a:r>
            <a:r>
              <a:rPr sz="2700" spc="-170" dirty="0">
                <a:latin typeface="Verdana"/>
                <a:cs typeface="Verdana"/>
              </a:rPr>
              <a:t> </a:t>
            </a:r>
            <a:r>
              <a:rPr sz="2700" spc="-70" dirty="0">
                <a:latin typeface="Verdana"/>
                <a:cs typeface="Verdana"/>
              </a:rPr>
              <a:t>the</a:t>
            </a:r>
            <a:r>
              <a:rPr sz="2700" spc="-170" dirty="0">
                <a:latin typeface="Verdana"/>
                <a:cs typeface="Verdana"/>
              </a:rPr>
              <a:t> </a:t>
            </a:r>
            <a:r>
              <a:rPr sz="2700" spc="-55" dirty="0">
                <a:latin typeface="Verdana"/>
                <a:cs typeface="Verdana"/>
              </a:rPr>
              <a:t>total</a:t>
            </a:r>
            <a:r>
              <a:rPr sz="2700" spc="-175" dirty="0">
                <a:latin typeface="Verdana"/>
                <a:cs typeface="Verdana"/>
              </a:rPr>
              <a:t> </a:t>
            </a:r>
            <a:r>
              <a:rPr sz="2700" spc="-110" dirty="0">
                <a:latin typeface="Verdana"/>
                <a:cs typeface="Verdana"/>
              </a:rPr>
              <a:t>number</a:t>
            </a:r>
            <a:r>
              <a:rPr sz="2700" spc="-170" dirty="0">
                <a:latin typeface="Verdana"/>
                <a:cs typeface="Verdana"/>
              </a:rPr>
              <a:t> </a:t>
            </a:r>
            <a:r>
              <a:rPr sz="2700" dirty="0">
                <a:latin typeface="Verdana"/>
                <a:cs typeface="Verdana"/>
              </a:rPr>
              <a:t>of</a:t>
            </a:r>
            <a:r>
              <a:rPr sz="2700" spc="-170" dirty="0">
                <a:latin typeface="Verdana"/>
                <a:cs typeface="Verdana"/>
              </a:rPr>
              <a:t> </a:t>
            </a:r>
            <a:r>
              <a:rPr sz="2700" spc="-10" dirty="0">
                <a:latin typeface="Verdana"/>
                <a:cs typeface="Verdana"/>
              </a:rPr>
              <a:t>messages </a:t>
            </a:r>
            <a:r>
              <a:rPr sz="2700" spc="-20" dirty="0">
                <a:latin typeface="Verdana"/>
                <a:cs typeface="Verdana"/>
              </a:rPr>
              <a:t>received</a:t>
            </a:r>
            <a:r>
              <a:rPr sz="2700" spc="-175" dirty="0">
                <a:latin typeface="Verdana"/>
                <a:cs typeface="Verdana"/>
              </a:rPr>
              <a:t> </a:t>
            </a:r>
            <a:r>
              <a:rPr sz="2700" spc="-50" dirty="0">
                <a:latin typeface="Verdana"/>
                <a:cs typeface="Verdana"/>
              </a:rPr>
              <a:t>on</a:t>
            </a:r>
            <a:r>
              <a:rPr sz="2700" spc="-170" dirty="0">
                <a:latin typeface="Verdana"/>
                <a:cs typeface="Verdana"/>
              </a:rPr>
              <a:t> </a:t>
            </a:r>
            <a:r>
              <a:rPr sz="2700" spc="-10" dirty="0">
                <a:latin typeface="Verdana"/>
                <a:cs typeface="Verdana"/>
              </a:rPr>
              <a:t>WhatsApp.</a:t>
            </a:r>
            <a:endParaRPr sz="2700" dirty="0">
              <a:latin typeface="Verdana"/>
              <a:cs typeface="Verdan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743787" y="4919507"/>
            <a:ext cx="4109401" cy="5367492"/>
          </a:xfrm>
          <a:prstGeom prst="rect">
            <a:avLst/>
          </a:prstGeom>
        </p:spPr>
      </p:pic>
      <p:sp>
        <p:nvSpPr>
          <p:cNvPr id="3" name="object 3"/>
          <p:cNvSpPr txBox="1">
            <a:spLocks noGrp="1"/>
          </p:cNvSpPr>
          <p:nvPr>
            <p:ph type="title"/>
          </p:nvPr>
        </p:nvSpPr>
        <p:spPr>
          <a:xfrm>
            <a:off x="291778" y="339725"/>
            <a:ext cx="2446655" cy="482600"/>
          </a:xfrm>
          <a:prstGeom prst="rect">
            <a:avLst/>
          </a:prstGeom>
        </p:spPr>
        <p:txBody>
          <a:bodyPr vert="horz" wrap="square" lIns="0" tIns="12700" rIns="0" bIns="0" rtlCol="0">
            <a:spAutoFit/>
          </a:bodyPr>
          <a:lstStyle/>
          <a:p>
            <a:pPr marL="12700">
              <a:lnSpc>
                <a:spcPct val="100000"/>
              </a:lnSpc>
              <a:spcBef>
                <a:spcPts val="100"/>
              </a:spcBef>
            </a:pPr>
            <a:r>
              <a:rPr sz="3000" dirty="0">
                <a:solidFill>
                  <a:schemeClr val="accent6">
                    <a:lumMod val="50000"/>
                  </a:schemeClr>
                </a:solidFill>
                <a:latin typeface="Cambria"/>
                <a:cs typeface="Cambria"/>
              </a:rPr>
              <a:t>Field</a:t>
            </a:r>
            <a:r>
              <a:rPr sz="3000" spc="20" dirty="0">
                <a:solidFill>
                  <a:schemeClr val="accent6">
                    <a:lumMod val="50000"/>
                  </a:schemeClr>
                </a:solidFill>
                <a:latin typeface="Cambria"/>
                <a:cs typeface="Cambria"/>
              </a:rPr>
              <a:t> </a:t>
            </a:r>
            <a:r>
              <a:rPr sz="3000" spc="-10" dirty="0">
                <a:solidFill>
                  <a:schemeClr val="accent6">
                    <a:lumMod val="50000"/>
                  </a:schemeClr>
                </a:solidFill>
                <a:latin typeface="Cambria"/>
                <a:cs typeface="Cambria"/>
              </a:rPr>
              <a:t>Delivery:</a:t>
            </a:r>
            <a:endParaRPr sz="3000" dirty="0">
              <a:solidFill>
                <a:schemeClr val="accent6">
                  <a:lumMod val="50000"/>
                </a:schemeClr>
              </a:solidFill>
              <a:latin typeface="Cambria"/>
              <a:cs typeface="Cambria"/>
            </a:endParaRPr>
          </a:p>
        </p:txBody>
      </p:sp>
      <p:pic>
        <p:nvPicPr>
          <p:cNvPr id="4" name="object 4"/>
          <p:cNvPicPr/>
          <p:nvPr/>
        </p:nvPicPr>
        <p:blipFill>
          <a:blip r:embed="rId3" cstate="print"/>
          <a:stretch>
            <a:fillRect/>
          </a:stretch>
        </p:blipFill>
        <p:spPr>
          <a:xfrm>
            <a:off x="590228" y="3095625"/>
            <a:ext cx="114300" cy="114299"/>
          </a:xfrm>
          <a:prstGeom prst="rect">
            <a:avLst/>
          </a:prstGeom>
        </p:spPr>
      </p:pic>
      <p:pic>
        <p:nvPicPr>
          <p:cNvPr id="5" name="object 5"/>
          <p:cNvPicPr/>
          <p:nvPr/>
        </p:nvPicPr>
        <p:blipFill>
          <a:blip r:embed="rId3" cstate="print"/>
          <a:stretch>
            <a:fillRect/>
          </a:stretch>
        </p:blipFill>
        <p:spPr>
          <a:xfrm>
            <a:off x="590228" y="4505324"/>
            <a:ext cx="114300" cy="114299"/>
          </a:xfrm>
          <a:prstGeom prst="rect">
            <a:avLst/>
          </a:prstGeom>
        </p:spPr>
      </p:pic>
      <p:sp>
        <p:nvSpPr>
          <p:cNvPr id="6" name="object 6"/>
          <p:cNvSpPr txBox="1"/>
          <p:nvPr/>
        </p:nvSpPr>
        <p:spPr>
          <a:xfrm>
            <a:off x="291778" y="1232869"/>
            <a:ext cx="17261205" cy="3583032"/>
          </a:xfrm>
          <a:prstGeom prst="rect">
            <a:avLst/>
          </a:prstGeom>
        </p:spPr>
        <p:txBody>
          <a:bodyPr vert="horz" wrap="square" lIns="0" tIns="81280" rIns="0" bIns="0" rtlCol="0">
            <a:spAutoFit/>
          </a:bodyPr>
          <a:lstStyle/>
          <a:p>
            <a:pPr marL="12700" marR="441325">
              <a:lnSpc>
                <a:spcPts val="2700"/>
              </a:lnSpc>
              <a:spcBef>
                <a:spcPts val="640"/>
              </a:spcBef>
            </a:pPr>
            <a:r>
              <a:rPr sz="2500" spc="-105" dirty="0">
                <a:latin typeface="Verdana"/>
                <a:cs typeface="Verdana"/>
              </a:rPr>
              <a:t>From</a:t>
            </a:r>
            <a:r>
              <a:rPr sz="2500" spc="-180" dirty="0">
                <a:latin typeface="Verdana"/>
                <a:cs typeface="Verdana"/>
              </a:rPr>
              <a:t> </a:t>
            </a:r>
            <a:r>
              <a:rPr sz="2500" spc="-70" dirty="0">
                <a:latin typeface="Verdana"/>
                <a:cs typeface="Verdana"/>
              </a:rPr>
              <a:t>the</a:t>
            </a:r>
            <a:r>
              <a:rPr sz="2500" spc="-180" dirty="0">
                <a:latin typeface="Verdana"/>
                <a:cs typeface="Verdana"/>
              </a:rPr>
              <a:t> </a:t>
            </a:r>
            <a:r>
              <a:rPr sz="2500" spc="-50" dirty="0">
                <a:latin typeface="Verdana"/>
                <a:cs typeface="Verdana"/>
              </a:rPr>
              <a:t>Pending</a:t>
            </a:r>
            <a:r>
              <a:rPr sz="2500" spc="-180" dirty="0">
                <a:latin typeface="Verdana"/>
                <a:cs typeface="Verdana"/>
              </a:rPr>
              <a:t> </a:t>
            </a:r>
            <a:r>
              <a:rPr sz="2500" spc="-40" dirty="0">
                <a:latin typeface="Verdana"/>
                <a:cs typeface="Verdana"/>
              </a:rPr>
              <a:t>Orders</a:t>
            </a:r>
            <a:r>
              <a:rPr sz="2500" spc="-180" dirty="0">
                <a:latin typeface="Verdana"/>
                <a:cs typeface="Verdana"/>
              </a:rPr>
              <a:t> </a:t>
            </a:r>
            <a:r>
              <a:rPr sz="2500" spc="-10" dirty="0">
                <a:latin typeface="Verdana"/>
                <a:cs typeface="Verdana"/>
              </a:rPr>
              <a:t>sheet</a:t>
            </a:r>
            <a:r>
              <a:rPr sz="2500" spc="-175" dirty="0">
                <a:latin typeface="Verdana"/>
                <a:cs typeface="Verdana"/>
              </a:rPr>
              <a:t> </a:t>
            </a:r>
            <a:r>
              <a:rPr sz="2500" dirty="0">
                <a:latin typeface="Verdana"/>
                <a:cs typeface="Verdana"/>
              </a:rPr>
              <a:t>Field</a:t>
            </a:r>
            <a:r>
              <a:rPr sz="2500" spc="-180" dirty="0">
                <a:latin typeface="Verdana"/>
                <a:cs typeface="Verdana"/>
              </a:rPr>
              <a:t> </a:t>
            </a:r>
            <a:r>
              <a:rPr sz="2500" spc="-75" dirty="0">
                <a:latin typeface="Verdana"/>
                <a:cs typeface="Verdana"/>
              </a:rPr>
              <a:t>Delivery</a:t>
            </a:r>
            <a:r>
              <a:rPr sz="2500" spc="-180" dirty="0">
                <a:latin typeface="Verdana"/>
                <a:cs typeface="Verdana"/>
              </a:rPr>
              <a:t> </a:t>
            </a:r>
            <a:r>
              <a:rPr sz="2500" spc="-60" dirty="0">
                <a:latin typeface="Verdana"/>
                <a:cs typeface="Verdana"/>
              </a:rPr>
              <a:t>tab</a:t>
            </a:r>
            <a:r>
              <a:rPr sz="2500" spc="-180" dirty="0">
                <a:latin typeface="Verdana"/>
                <a:cs typeface="Verdana"/>
              </a:rPr>
              <a:t> </a:t>
            </a:r>
            <a:r>
              <a:rPr sz="2500" spc="-270" dirty="0">
                <a:latin typeface="Verdana"/>
                <a:cs typeface="Verdana"/>
              </a:rPr>
              <a:t>,</a:t>
            </a:r>
            <a:r>
              <a:rPr sz="2500" spc="-175" dirty="0">
                <a:latin typeface="Verdana"/>
                <a:cs typeface="Verdana"/>
              </a:rPr>
              <a:t> </a:t>
            </a:r>
            <a:r>
              <a:rPr sz="2500" spc="-65" dirty="0">
                <a:latin typeface="Verdana"/>
                <a:cs typeface="Verdana"/>
              </a:rPr>
              <a:t>track</a:t>
            </a:r>
            <a:r>
              <a:rPr sz="2500" spc="-180" dirty="0">
                <a:latin typeface="Verdana"/>
                <a:cs typeface="Verdana"/>
              </a:rPr>
              <a:t> </a:t>
            </a:r>
            <a:r>
              <a:rPr sz="2500" spc="-25" dirty="0">
                <a:latin typeface="Verdana"/>
                <a:cs typeface="Verdana"/>
              </a:rPr>
              <a:t>how</a:t>
            </a:r>
            <a:r>
              <a:rPr sz="2500" spc="-180" dirty="0">
                <a:latin typeface="Verdana"/>
                <a:cs typeface="Verdana"/>
              </a:rPr>
              <a:t> </a:t>
            </a:r>
            <a:r>
              <a:rPr sz="2500" spc="-155" dirty="0">
                <a:latin typeface="Verdana"/>
                <a:cs typeface="Verdana"/>
              </a:rPr>
              <a:t>many</a:t>
            </a:r>
            <a:r>
              <a:rPr sz="2500" spc="-180" dirty="0">
                <a:latin typeface="Verdana"/>
                <a:cs typeface="Verdana"/>
              </a:rPr>
              <a:t> </a:t>
            </a:r>
            <a:r>
              <a:rPr sz="2500" spc="-35" dirty="0">
                <a:latin typeface="Verdana"/>
                <a:cs typeface="Verdana"/>
              </a:rPr>
              <a:t>orders</a:t>
            </a:r>
            <a:r>
              <a:rPr sz="2500" spc="-175" dirty="0">
                <a:latin typeface="Verdana"/>
                <a:cs typeface="Verdana"/>
              </a:rPr>
              <a:t> </a:t>
            </a:r>
            <a:r>
              <a:rPr sz="2500" spc="-10" dirty="0">
                <a:latin typeface="Verdana"/>
                <a:cs typeface="Verdana"/>
              </a:rPr>
              <a:t>were</a:t>
            </a:r>
            <a:r>
              <a:rPr sz="2500" spc="-180" dirty="0">
                <a:latin typeface="Verdana"/>
                <a:cs typeface="Verdana"/>
              </a:rPr>
              <a:t> </a:t>
            </a:r>
            <a:r>
              <a:rPr sz="2500" dirty="0">
                <a:latin typeface="Verdana"/>
                <a:cs typeface="Verdana"/>
              </a:rPr>
              <a:t>processed,</a:t>
            </a:r>
            <a:r>
              <a:rPr sz="2500" spc="-180" dirty="0">
                <a:latin typeface="Verdana"/>
                <a:cs typeface="Verdana"/>
              </a:rPr>
              <a:t> </a:t>
            </a:r>
            <a:r>
              <a:rPr sz="2500" spc="-10" dirty="0">
                <a:latin typeface="Verdana"/>
                <a:cs typeface="Verdana"/>
              </a:rPr>
              <a:t>customer </a:t>
            </a:r>
            <a:r>
              <a:rPr sz="2500" spc="-20" dirty="0">
                <a:latin typeface="Verdana"/>
                <a:cs typeface="Verdana"/>
              </a:rPr>
              <a:t>responses,</a:t>
            </a:r>
            <a:r>
              <a:rPr sz="2500" spc="-180" dirty="0">
                <a:latin typeface="Verdana"/>
                <a:cs typeface="Verdana"/>
              </a:rPr>
              <a:t> </a:t>
            </a:r>
            <a:r>
              <a:rPr sz="2500" spc="-30" dirty="0">
                <a:latin typeface="Verdana"/>
                <a:cs typeface="Verdana"/>
              </a:rPr>
              <a:t>outcomes,</a:t>
            </a:r>
            <a:r>
              <a:rPr sz="2500" spc="-175" dirty="0">
                <a:latin typeface="Verdana"/>
                <a:cs typeface="Verdana"/>
              </a:rPr>
              <a:t> </a:t>
            </a:r>
            <a:r>
              <a:rPr sz="2500" spc="-85" dirty="0">
                <a:latin typeface="Verdana"/>
                <a:cs typeface="Verdana"/>
              </a:rPr>
              <a:t>and</a:t>
            </a:r>
            <a:r>
              <a:rPr sz="2500" spc="-175" dirty="0">
                <a:latin typeface="Verdana"/>
                <a:cs typeface="Verdana"/>
              </a:rPr>
              <a:t> </a:t>
            </a:r>
            <a:r>
              <a:rPr sz="2500" spc="-25" dirty="0">
                <a:latin typeface="Verdana"/>
                <a:cs typeface="Verdana"/>
              </a:rPr>
              <a:t>how</a:t>
            </a:r>
            <a:r>
              <a:rPr sz="2500" spc="-175" dirty="0">
                <a:latin typeface="Verdana"/>
                <a:cs typeface="Verdana"/>
              </a:rPr>
              <a:t> </a:t>
            </a:r>
            <a:r>
              <a:rPr sz="2500" spc="-155" dirty="0">
                <a:latin typeface="Verdana"/>
                <a:cs typeface="Verdana"/>
              </a:rPr>
              <a:t>many</a:t>
            </a:r>
            <a:r>
              <a:rPr sz="2500" spc="-175" dirty="0">
                <a:latin typeface="Verdana"/>
                <a:cs typeface="Verdana"/>
              </a:rPr>
              <a:t> </a:t>
            </a:r>
            <a:r>
              <a:rPr sz="2500" spc="-20" dirty="0">
                <a:latin typeface="Verdana"/>
                <a:cs typeface="Verdana"/>
              </a:rPr>
              <a:t>customers</a:t>
            </a:r>
            <a:r>
              <a:rPr sz="2500" spc="-180" dirty="0">
                <a:latin typeface="Verdana"/>
                <a:cs typeface="Verdana"/>
              </a:rPr>
              <a:t> </a:t>
            </a:r>
            <a:r>
              <a:rPr sz="2500" spc="-25" dirty="0">
                <a:latin typeface="Verdana"/>
                <a:cs typeface="Verdana"/>
              </a:rPr>
              <a:t>did</a:t>
            </a:r>
            <a:r>
              <a:rPr sz="2500" spc="-175" dirty="0">
                <a:latin typeface="Verdana"/>
                <a:cs typeface="Verdana"/>
              </a:rPr>
              <a:t> </a:t>
            </a:r>
            <a:r>
              <a:rPr sz="2500" spc="-85" dirty="0">
                <a:latin typeface="Verdana"/>
                <a:cs typeface="Verdana"/>
              </a:rPr>
              <a:t>not</a:t>
            </a:r>
            <a:r>
              <a:rPr sz="2500" spc="-175" dirty="0">
                <a:latin typeface="Verdana"/>
                <a:cs typeface="Verdana"/>
              </a:rPr>
              <a:t> </a:t>
            </a:r>
            <a:r>
              <a:rPr sz="2500" spc="-10" dirty="0">
                <a:latin typeface="Verdana"/>
                <a:cs typeface="Verdana"/>
              </a:rPr>
              <a:t>respond.</a:t>
            </a:r>
            <a:endParaRPr sz="2500" dirty="0">
              <a:latin typeface="Verdana"/>
              <a:cs typeface="Verdana"/>
            </a:endParaRPr>
          </a:p>
          <a:p>
            <a:pPr marL="12700">
              <a:lnSpc>
                <a:spcPct val="100000"/>
              </a:lnSpc>
              <a:spcBef>
                <a:spcPts val="2010"/>
              </a:spcBef>
            </a:pPr>
            <a:r>
              <a:rPr sz="2500" dirty="0">
                <a:latin typeface="Cambria"/>
                <a:cs typeface="Cambria"/>
              </a:rPr>
              <a:t>Field</a:t>
            </a:r>
            <a:r>
              <a:rPr sz="2500" spc="20" dirty="0">
                <a:latin typeface="Cambria"/>
                <a:cs typeface="Cambria"/>
              </a:rPr>
              <a:t> </a:t>
            </a:r>
            <a:r>
              <a:rPr sz="2500" spc="45" dirty="0">
                <a:latin typeface="Cambria"/>
                <a:cs typeface="Cambria"/>
              </a:rPr>
              <a:t>Payment:</a:t>
            </a:r>
            <a:endParaRPr sz="2500" dirty="0">
              <a:latin typeface="Cambria"/>
              <a:cs typeface="Cambria"/>
            </a:endParaRPr>
          </a:p>
          <a:p>
            <a:pPr marL="594995" marR="5080">
              <a:lnSpc>
                <a:spcPts val="2700"/>
              </a:lnSpc>
              <a:spcBef>
                <a:spcPts val="3090"/>
              </a:spcBef>
            </a:pPr>
            <a:r>
              <a:rPr sz="2500" spc="-105" dirty="0">
                <a:latin typeface="Verdana"/>
                <a:cs typeface="Verdana"/>
              </a:rPr>
              <a:t>From</a:t>
            </a:r>
            <a:r>
              <a:rPr sz="2500" spc="-185" dirty="0">
                <a:latin typeface="Verdana"/>
                <a:cs typeface="Verdana"/>
              </a:rPr>
              <a:t> </a:t>
            </a:r>
            <a:r>
              <a:rPr sz="2500" spc="-70" dirty="0">
                <a:latin typeface="Verdana"/>
                <a:cs typeface="Verdana"/>
              </a:rPr>
              <a:t>the</a:t>
            </a:r>
            <a:r>
              <a:rPr sz="2500" spc="-180" dirty="0">
                <a:latin typeface="Verdana"/>
                <a:cs typeface="Verdana"/>
              </a:rPr>
              <a:t> </a:t>
            </a:r>
            <a:r>
              <a:rPr sz="2500" spc="-50" dirty="0">
                <a:latin typeface="Verdana"/>
                <a:cs typeface="Verdana"/>
              </a:rPr>
              <a:t>Pending</a:t>
            </a:r>
            <a:r>
              <a:rPr sz="2500" spc="-180" dirty="0">
                <a:latin typeface="Verdana"/>
                <a:cs typeface="Verdana"/>
              </a:rPr>
              <a:t> </a:t>
            </a:r>
            <a:r>
              <a:rPr sz="2500" spc="-40" dirty="0">
                <a:latin typeface="Verdana"/>
                <a:cs typeface="Verdana"/>
              </a:rPr>
              <a:t>Orders</a:t>
            </a:r>
            <a:r>
              <a:rPr sz="2500" spc="-180" dirty="0">
                <a:latin typeface="Verdana"/>
                <a:cs typeface="Verdana"/>
              </a:rPr>
              <a:t> </a:t>
            </a:r>
            <a:r>
              <a:rPr sz="2500" spc="-10" dirty="0">
                <a:latin typeface="Verdana"/>
                <a:cs typeface="Verdana"/>
              </a:rPr>
              <a:t>sheet</a:t>
            </a:r>
            <a:r>
              <a:rPr sz="2500" spc="-180" dirty="0">
                <a:latin typeface="Verdana"/>
                <a:cs typeface="Verdana"/>
              </a:rPr>
              <a:t> </a:t>
            </a:r>
            <a:r>
              <a:rPr sz="2500" dirty="0">
                <a:latin typeface="Verdana"/>
                <a:cs typeface="Verdana"/>
              </a:rPr>
              <a:t>Field</a:t>
            </a:r>
            <a:r>
              <a:rPr sz="2500" spc="-185" dirty="0">
                <a:latin typeface="Verdana"/>
                <a:cs typeface="Verdana"/>
              </a:rPr>
              <a:t> </a:t>
            </a:r>
            <a:r>
              <a:rPr sz="2500" spc="-100" dirty="0">
                <a:latin typeface="Verdana"/>
                <a:cs typeface="Verdana"/>
              </a:rPr>
              <a:t>Payment</a:t>
            </a:r>
            <a:r>
              <a:rPr sz="2500" spc="-180" dirty="0">
                <a:latin typeface="Verdana"/>
                <a:cs typeface="Verdana"/>
              </a:rPr>
              <a:t> </a:t>
            </a:r>
            <a:r>
              <a:rPr sz="2500" spc="-114" dirty="0">
                <a:latin typeface="Verdana"/>
                <a:cs typeface="Verdana"/>
              </a:rPr>
              <a:t>tap,</a:t>
            </a:r>
            <a:r>
              <a:rPr sz="2500" spc="-180" dirty="0">
                <a:latin typeface="Verdana"/>
                <a:cs typeface="Verdana"/>
              </a:rPr>
              <a:t> </a:t>
            </a:r>
            <a:r>
              <a:rPr sz="2500" spc="-30" dirty="0">
                <a:latin typeface="Verdana"/>
                <a:cs typeface="Verdana"/>
              </a:rPr>
              <a:t>same</a:t>
            </a:r>
            <a:r>
              <a:rPr sz="2500" spc="-180" dirty="0">
                <a:latin typeface="Verdana"/>
                <a:cs typeface="Verdana"/>
              </a:rPr>
              <a:t> </a:t>
            </a:r>
            <a:r>
              <a:rPr sz="2500" dirty="0">
                <a:latin typeface="Verdana"/>
                <a:cs typeface="Verdana"/>
              </a:rPr>
              <a:t>as</a:t>
            </a:r>
            <a:r>
              <a:rPr sz="2500" spc="-180" dirty="0">
                <a:latin typeface="Verdana"/>
                <a:cs typeface="Verdana"/>
              </a:rPr>
              <a:t> </a:t>
            </a:r>
            <a:r>
              <a:rPr sz="2500" spc="-20" dirty="0">
                <a:latin typeface="Verdana"/>
                <a:cs typeface="Verdana"/>
              </a:rPr>
              <a:t>field</a:t>
            </a:r>
            <a:r>
              <a:rPr sz="2500" spc="-185" dirty="0">
                <a:latin typeface="Verdana"/>
                <a:cs typeface="Verdana"/>
              </a:rPr>
              <a:t> </a:t>
            </a:r>
            <a:r>
              <a:rPr sz="2500" spc="-140" dirty="0">
                <a:latin typeface="Verdana"/>
                <a:cs typeface="Verdana"/>
              </a:rPr>
              <a:t>delivery:</a:t>
            </a:r>
            <a:r>
              <a:rPr sz="2500" spc="-180" dirty="0">
                <a:latin typeface="Verdana"/>
                <a:cs typeface="Verdana"/>
              </a:rPr>
              <a:t> </a:t>
            </a:r>
            <a:r>
              <a:rPr sz="2500" spc="-65" dirty="0">
                <a:latin typeface="Verdana"/>
                <a:cs typeface="Verdana"/>
              </a:rPr>
              <a:t>track</a:t>
            </a:r>
            <a:r>
              <a:rPr sz="2500" spc="-180" dirty="0">
                <a:latin typeface="Verdana"/>
                <a:cs typeface="Verdana"/>
              </a:rPr>
              <a:t> </a:t>
            </a:r>
            <a:r>
              <a:rPr sz="2500" spc="-30" dirty="0">
                <a:latin typeface="Verdana"/>
                <a:cs typeface="Verdana"/>
              </a:rPr>
              <a:t>customer</a:t>
            </a:r>
            <a:r>
              <a:rPr sz="2500" spc="-180" dirty="0">
                <a:latin typeface="Verdana"/>
                <a:cs typeface="Verdana"/>
              </a:rPr>
              <a:t> </a:t>
            </a:r>
            <a:r>
              <a:rPr sz="2500" spc="-10" dirty="0">
                <a:latin typeface="Verdana"/>
                <a:cs typeface="Verdana"/>
              </a:rPr>
              <a:t>responses, outcomes.</a:t>
            </a:r>
            <a:endParaRPr sz="2500" dirty="0">
              <a:latin typeface="Verdana"/>
              <a:cs typeface="Verdana"/>
            </a:endParaRPr>
          </a:p>
          <a:p>
            <a:pPr marL="95885">
              <a:lnSpc>
                <a:spcPts val="3375"/>
              </a:lnSpc>
              <a:spcBef>
                <a:spcPts val="2010"/>
              </a:spcBef>
            </a:pPr>
            <a:r>
              <a:rPr sz="2500" spc="40" dirty="0">
                <a:latin typeface="Cambria"/>
                <a:cs typeface="Cambria"/>
              </a:rPr>
              <a:t>Feedback:</a:t>
            </a:r>
            <a:endParaRPr sz="2500" dirty="0">
              <a:latin typeface="Cambria"/>
              <a:cs typeface="Cambria"/>
            </a:endParaRPr>
          </a:p>
          <a:p>
            <a:pPr marL="594995">
              <a:lnSpc>
                <a:spcPts val="3015"/>
              </a:lnSpc>
            </a:pPr>
            <a:r>
              <a:rPr sz="2500" spc="55" dirty="0">
                <a:latin typeface="Verdana"/>
                <a:cs typeface="Verdana"/>
              </a:rPr>
              <a:t>Process</a:t>
            </a:r>
            <a:r>
              <a:rPr sz="2500" spc="-160" dirty="0">
                <a:latin typeface="Verdana"/>
                <a:cs typeface="Verdana"/>
              </a:rPr>
              <a:t> </a:t>
            </a:r>
            <a:r>
              <a:rPr sz="2500" dirty="0">
                <a:latin typeface="Verdana"/>
                <a:cs typeface="Verdana"/>
              </a:rPr>
              <a:t>feedback</a:t>
            </a:r>
            <a:r>
              <a:rPr sz="2500" spc="-160" dirty="0">
                <a:latin typeface="Verdana"/>
                <a:cs typeface="Verdana"/>
              </a:rPr>
              <a:t> </a:t>
            </a:r>
            <a:r>
              <a:rPr sz="2500" spc="-100" dirty="0">
                <a:latin typeface="Verdana"/>
                <a:cs typeface="Verdana"/>
              </a:rPr>
              <a:t>from</a:t>
            </a:r>
            <a:r>
              <a:rPr sz="2500" spc="-160" dirty="0">
                <a:latin typeface="Verdana"/>
                <a:cs typeface="Verdana"/>
              </a:rPr>
              <a:t> </a:t>
            </a:r>
            <a:r>
              <a:rPr sz="2500" dirty="0">
                <a:latin typeface="Verdana"/>
                <a:cs typeface="Verdana"/>
              </a:rPr>
              <a:t>40</a:t>
            </a:r>
            <a:r>
              <a:rPr sz="2500" spc="-160" dirty="0">
                <a:latin typeface="Verdana"/>
                <a:cs typeface="Verdana"/>
              </a:rPr>
              <a:t> </a:t>
            </a:r>
            <a:r>
              <a:rPr sz="2500" spc="-20" dirty="0">
                <a:latin typeface="Verdana"/>
                <a:cs typeface="Verdana"/>
              </a:rPr>
              <a:t>customers</a:t>
            </a:r>
            <a:r>
              <a:rPr sz="2500" spc="-160" dirty="0">
                <a:latin typeface="Verdana"/>
                <a:cs typeface="Verdana"/>
              </a:rPr>
              <a:t> </a:t>
            </a:r>
            <a:r>
              <a:rPr sz="2500" spc="-20" dirty="0">
                <a:latin typeface="Verdana"/>
                <a:cs typeface="Verdana"/>
              </a:rPr>
              <a:t>per</a:t>
            </a:r>
            <a:r>
              <a:rPr sz="2500" spc="-160" dirty="0">
                <a:latin typeface="Verdana"/>
                <a:cs typeface="Verdana"/>
              </a:rPr>
              <a:t> </a:t>
            </a:r>
            <a:r>
              <a:rPr sz="2500" spc="-120" dirty="0">
                <a:latin typeface="Verdana"/>
                <a:cs typeface="Verdana"/>
              </a:rPr>
              <a:t>day,</a:t>
            </a:r>
            <a:r>
              <a:rPr sz="2500" spc="-160" dirty="0">
                <a:latin typeface="Verdana"/>
                <a:cs typeface="Verdana"/>
              </a:rPr>
              <a:t> </a:t>
            </a:r>
            <a:r>
              <a:rPr sz="2500" spc="-40" dirty="0">
                <a:latin typeface="Verdana"/>
                <a:cs typeface="Verdana"/>
              </a:rPr>
              <a:t>recording</a:t>
            </a:r>
            <a:r>
              <a:rPr sz="2500" spc="-160" dirty="0">
                <a:latin typeface="Verdana"/>
                <a:cs typeface="Verdana"/>
              </a:rPr>
              <a:t> </a:t>
            </a:r>
            <a:r>
              <a:rPr sz="2500" spc="-70" dirty="0">
                <a:latin typeface="Verdana"/>
                <a:cs typeface="Verdana"/>
              </a:rPr>
              <a:t>the</a:t>
            </a:r>
            <a:r>
              <a:rPr sz="2500" spc="-160" dirty="0">
                <a:latin typeface="Verdana"/>
                <a:cs typeface="Verdana"/>
              </a:rPr>
              <a:t> </a:t>
            </a:r>
            <a:r>
              <a:rPr sz="2500" spc="-10" dirty="0">
                <a:latin typeface="Verdana"/>
                <a:cs typeface="Verdana"/>
              </a:rPr>
              <a:t>outcome</a:t>
            </a:r>
            <a:r>
              <a:rPr sz="2500" spc="-160" dirty="0">
                <a:latin typeface="Verdana"/>
                <a:cs typeface="Verdana"/>
              </a:rPr>
              <a:t> </a:t>
            </a:r>
            <a:r>
              <a:rPr sz="2500" spc="-50" dirty="0">
                <a:latin typeface="Verdana"/>
                <a:cs typeface="Verdana"/>
              </a:rPr>
              <a:t>for</a:t>
            </a:r>
            <a:r>
              <a:rPr sz="2500" spc="-155" dirty="0">
                <a:latin typeface="Verdana"/>
                <a:cs typeface="Verdana"/>
              </a:rPr>
              <a:t> </a:t>
            </a:r>
            <a:r>
              <a:rPr sz="2500" dirty="0">
                <a:latin typeface="Verdana"/>
                <a:cs typeface="Verdana"/>
              </a:rPr>
              <a:t>each</a:t>
            </a:r>
            <a:r>
              <a:rPr sz="2500" spc="-160" dirty="0">
                <a:latin typeface="Verdana"/>
                <a:cs typeface="Verdana"/>
              </a:rPr>
              <a:t> </a:t>
            </a:r>
            <a:r>
              <a:rPr sz="2500" spc="-10" dirty="0">
                <a:latin typeface="Verdana"/>
                <a:cs typeface="Verdana"/>
              </a:rPr>
              <a:t>customer.</a:t>
            </a:r>
            <a:endParaRPr sz="2500" dirty="0">
              <a:latin typeface="Verdana"/>
              <a:cs typeface="Verdana"/>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FBD9B-644A-221A-A445-3CA41EF8A55C}"/>
              </a:ext>
            </a:extLst>
          </p:cNvPr>
          <p:cNvSpPr>
            <a:spLocks noGrp="1"/>
          </p:cNvSpPr>
          <p:nvPr>
            <p:ph type="title"/>
          </p:nvPr>
        </p:nvSpPr>
        <p:spPr>
          <a:xfrm>
            <a:off x="131409" y="480814"/>
            <a:ext cx="18025181" cy="1246495"/>
          </a:xfrm>
        </p:spPr>
        <p:txBody>
          <a:bodyPr/>
          <a:lstStyle/>
          <a:p>
            <a:pPr marL="457200" indent="-457200">
              <a:buFont typeface="Arial" panose="020B0604020202020204" pitchFamily="34" charset="0"/>
              <a:buChar char="•"/>
            </a:pPr>
            <a:r>
              <a:rPr lang="en-US" dirty="0">
                <a:solidFill>
                  <a:schemeClr val="accent6">
                    <a:lumMod val="50000"/>
                  </a:schemeClr>
                </a:solidFill>
              </a:rPr>
              <a:t>Failed Payment overview</a:t>
            </a:r>
            <a:br>
              <a:rPr lang="en-US" dirty="0">
                <a:solidFill>
                  <a:schemeClr val="accent6">
                    <a:lumMod val="50000"/>
                  </a:schemeClr>
                </a:solidFill>
              </a:rPr>
            </a:br>
            <a:br>
              <a:rPr lang="en-US" dirty="0">
                <a:solidFill>
                  <a:schemeClr val="accent6">
                    <a:lumMod val="50000"/>
                  </a:schemeClr>
                </a:solidFill>
              </a:rPr>
            </a:br>
            <a:endParaRPr lang="en-US" dirty="0">
              <a:solidFill>
                <a:schemeClr val="accent6">
                  <a:lumMod val="50000"/>
                </a:schemeClr>
              </a:solidFill>
            </a:endParaRPr>
          </a:p>
        </p:txBody>
      </p:sp>
      <p:sp>
        <p:nvSpPr>
          <p:cNvPr id="3" name="Text Placeholder 2">
            <a:extLst>
              <a:ext uri="{FF2B5EF4-FFF2-40B4-BE49-F238E27FC236}">
                <a16:creationId xmlns:a16="http://schemas.microsoft.com/office/drawing/2014/main" id="{8E83C839-E005-F3F8-7C94-F28A92B74377}"/>
              </a:ext>
            </a:extLst>
          </p:cNvPr>
          <p:cNvSpPr>
            <a:spLocks noGrp="1"/>
          </p:cNvSpPr>
          <p:nvPr>
            <p:ph type="body" idx="1"/>
          </p:nvPr>
        </p:nvSpPr>
        <p:spPr>
          <a:xfrm>
            <a:off x="8763000" y="504428"/>
            <a:ext cx="7450455" cy="415498"/>
          </a:xfrm>
        </p:spPr>
        <p:txBody>
          <a:bodyPr/>
          <a:lstStyle/>
          <a:p>
            <a:pPr marL="457200" indent="-457200">
              <a:buFont typeface="Arial" panose="020B0604020202020204" pitchFamily="34" charset="0"/>
              <a:buChar char="•"/>
            </a:pPr>
            <a:r>
              <a:rPr lang="en-US" sz="2700" dirty="0">
                <a:solidFill>
                  <a:schemeClr val="accent6">
                    <a:lumMod val="50000"/>
                  </a:schemeClr>
                </a:solidFill>
              </a:rPr>
              <a:t>Failed Delivery overview</a:t>
            </a:r>
          </a:p>
        </p:txBody>
      </p:sp>
      <p:pic>
        <p:nvPicPr>
          <p:cNvPr id="5" name="Picture 4">
            <a:extLst>
              <a:ext uri="{FF2B5EF4-FFF2-40B4-BE49-F238E27FC236}">
                <a16:creationId xmlns:a16="http://schemas.microsoft.com/office/drawing/2014/main" id="{8290494A-9972-8AC3-2521-9CC1FE87F632}"/>
              </a:ext>
            </a:extLst>
          </p:cNvPr>
          <p:cNvPicPr>
            <a:picLocks noChangeAspect="1"/>
          </p:cNvPicPr>
          <p:nvPr/>
        </p:nvPicPr>
        <p:blipFill>
          <a:blip r:embed="rId2"/>
          <a:stretch>
            <a:fillRect/>
          </a:stretch>
        </p:blipFill>
        <p:spPr>
          <a:xfrm>
            <a:off x="228600" y="1257300"/>
            <a:ext cx="4676775" cy="6886575"/>
          </a:xfrm>
          <a:prstGeom prst="rect">
            <a:avLst/>
          </a:prstGeom>
        </p:spPr>
      </p:pic>
      <p:pic>
        <p:nvPicPr>
          <p:cNvPr id="7" name="Picture 6">
            <a:extLst>
              <a:ext uri="{FF2B5EF4-FFF2-40B4-BE49-F238E27FC236}">
                <a16:creationId xmlns:a16="http://schemas.microsoft.com/office/drawing/2014/main" id="{EC78DD22-69BD-39D7-3AB7-1CB032E5F682}"/>
              </a:ext>
            </a:extLst>
          </p:cNvPr>
          <p:cNvPicPr>
            <a:picLocks noChangeAspect="1"/>
          </p:cNvPicPr>
          <p:nvPr/>
        </p:nvPicPr>
        <p:blipFill>
          <a:blip r:embed="rId3"/>
          <a:stretch>
            <a:fillRect/>
          </a:stretch>
        </p:blipFill>
        <p:spPr>
          <a:xfrm>
            <a:off x="5791200" y="1333500"/>
            <a:ext cx="12001500" cy="4381500"/>
          </a:xfrm>
          <a:prstGeom prst="rect">
            <a:avLst/>
          </a:prstGeom>
        </p:spPr>
      </p:pic>
    </p:spTree>
    <p:extLst>
      <p:ext uri="{BB962C8B-B14F-4D97-AF65-F5344CB8AC3E}">
        <p14:creationId xmlns:p14="http://schemas.microsoft.com/office/powerpoint/2010/main" val="37206235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2768D-4E04-12E4-68C2-82F886473A62}"/>
              </a:ext>
            </a:extLst>
          </p:cNvPr>
          <p:cNvSpPr>
            <a:spLocks noGrp="1"/>
          </p:cNvSpPr>
          <p:nvPr>
            <p:ph type="title"/>
          </p:nvPr>
        </p:nvSpPr>
        <p:spPr>
          <a:xfrm>
            <a:off x="-228600" y="571500"/>
            <a:ext cx="18025181" cy="461665"/>
          </a:xfrm>
        </p:spPr>
        <p:txBody>
          <a:bodyPr/>
          <a:lstStyle/>
          <a:p>
            <a:pPr algn="ctr"/>
            <a:r>
              <a:rPr lang="en-US" sz="3000" dirty="0">
                <a:solidFill>
                  <a:schemeClr val="accent6">
                    <a:lumMod val="50000"/>
                  </a:schemeClr>
                </a:solidFill>
              </a:rPr>
              <a:t>Overview Feedback</a:t>
            </a:r>
          </a:p>
        </p:txBody>
      </p:sp>
      <p:pic>
        <p:nvPicPr>
          <p:cNvPr id="5" name="Picture 4">
            <a:extLst>
              <a:ext uri="{FF2B5EF4-FFF2-40B4-BE49-F238E27FC236}">
                <a16:creationId xmlns:a16="http://schemas.microsoft.com/office/drawing/2014/main" id="{85818B33-4D4E-33D6-C836-B3A40B3F55CD}"/>
              </a:ext>
            </a:extLst>
          </p:cNvPr>
          <p:cNvPicPr>
            <a:picLocks noChangeAspect="1"/>
          </p:cNvPicPr>
          <p:nvPr/>
        </p:nvPicPr>
        <p:blipFill>
          <a:blip r:embed="rId2"/>
          <a:stretch>
            <a:fillRect/>
          </a:stretch>
        </p:blipFill>
        <p:spPr>
          <a:xfrm>
            <a:off x="4267200" y="1790700"/>
            <a:ext cx="9753600" cy="6705599"/>
          </a:xfrm>
          <a:prstGeom prst="rect">
            <a:avLst/>
          </a:prstGeom>
        </p:spPr>
      </p:pic>
    </p:spTree>
    <p:extLst>
      <p:ext uri="{BB962C8B-B14F-4D97-AF65-F5344CB8AC3E}">
        <p14:creationId xmlns:p14="http://schemas.microsoft.com/office/powerpoint/2010/main" val="108411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4267" y="55880"/>
            <a:ext cx="12249150" cy="482600"/>
          </a:xfrm>
          <a:prstGeom prst="rect">
            <a:avLst/>
          </a:prstGeom>
        </p:spPr>
        <p:txBody>
          <a:bodyPr vert="horz" wrap="square" lIns="0" tIns="12700" rIns="0" bIns="0" rtlCol="0">
            <a:spAutoFit/>
          </a:bodyPr>
          <a:lstStyle/>
          <a:p>
            <a:pPr marL="12700">
              <a:lnSpc>
                <a:spcPct val="100000"/>
              </a:lnSpc>
              <a:spcBef>
                <a:spcPts val="100"/>
              </a:spcBef>
            </a:pPr>
            <a:r>
              <a:rPr sz="3000" spc="75" dirty="0">
                <a:solidFill>
                  <a:srgbClr val="785333"/>
                </a:solidFill>
                <a:latin typeface="Cambria"/>
                <a:cs typeface="Cambria"/>
              </a:rPr>
              <a:t>The</a:t>
            </a:r>
            <a:r>
              <a:rPr sz="3000" spc="120" dirty="0">
                <a:solidFill>
                  <a:srgbClr val="785333"/>
                </a:solidFill>
                <a:latin typeface="Cambria"/>
                <a:cs typeface="Cambria"/>
              </a:rPr>
              <a:t> </a:t>
            </a:r>
            <a:r>
              <a:rPr sz="3000" dirty="0">
                <a:solidFill>
                  <a:srgbClr val="785333"/>
                </a:solidFill>
                <a:latin typeface="Cambria"/>
                <a:cs typeface="Cambria"/>
              </a:rPr>
              <a:t>weekly</a:t>
            </a:r>
            <a:r>
              <a:rPr sz="3000" spc="120" dirty="0">
                <a:solidFill>
                  <a:srgbClr val="785333"/>
                </a:solidFill>
                <a:latin typeface="Cambria"/>
                <a:cs typeface="Cambria"/>
              </a:rPr>
              <a:t> </a:t>
            </a:r>
            <a:r>
              <a:rPr sz="3000" spc="50" dirty="0">
                <a:solidFill>
                  <a:srgbClr val="785333"/>
                </a:solidFill>
                <a:latin typeface="Cambria"/>
                <a:cs typeface="Cambria"/>
              </a:rPr>
              <a:t>tasks</a:t>
            </a:r>
            <a:r>
              <a:rPr sz="3000" spc="120" dirty="0">
                <a:solidFill>
                  <a:srgbClr val="785333"/>
                </a:solidFill>
                <a:latin typeface="Cambria"/>
                <a:cs typeface="Cambria"/>
              </a:rPr>
              <a:t> </a:t>
            </a:r>
            <a:r>
              <a:rPr sz="3000" spc="50" dirty="0">
                <a:solidFill>
                  <a:srgbClr val="785333"/>
                </a:solidFill>
                <a:latin typeface="Cambria"/>
                <a:cs typeface="Cambria"/>
              </a:rPr>
              <a:t>are</a:t>
            </a:r>
            <a:r>
              <a:rPr sz="3000" spc="125" dirty="0">
                <a:solidFill>
                  <a:srgbClr val="785333"/>
                </a:solidFill>
                <a:latin typeface="Cambria"/>
                <a:cs typeface="Cambria"/>
              </a:rPr>
              <a:t> </a:t>
            </a:r>
            <a:r>
              <a:rPr sz="3000" dirty="0">
                <a:solidFill>
                  <a:srgbClr val="785333"/>
                </a:solidFill>
                <a:latin typeface="Cambria"/>
                <a:cs typeface="Cambria"/>
              </a:rPr>
              <a:t>similar</a:t>
            </a:r>
            <a:r>
              <a:rPr sz="3000" spc="120" dirty="0">
                <a:solidFill>
                  <a:srgbClr val="785333"/>
                </a:solidFill>
                <a:latin typeface="Cambria"/>
                <a:cs typeface="Cambria"/>
              </a:rPr>
              <a:t> </a:t>
            </a:r>
            <a:r>
              <a:rPr sz="3000" dirty="0">
                <a:solidFill>
                  <a:srgbClr val="785333"/>
                </a:solidFill>
                <a:latin typeface="Cambria"/>
                <a:cs typeface="Cambria"/>
              </a:rPr>
              <a:t>to</a:t>
            </a:r>
            <a:r>
              <a:rPr sz="3000" spc="120" dirty="0">
                <a:solidFill>
                  <a:srgbClr val="785333"/>
                </a:solidFill>
                <a:latin typeface="Cambria"/>
                <a:cs typeface="Cambria"/>
              </a:rPr>
              <a:t> </a:t>
            </a:r>
            <a:r>
              <a:rPr sz="3000" spc="65" dirty="0">
                <a:solidFill>
                  <a:srgbClr val="785333"/>
                </a:solidFill>
                <a:latin typeface="Cambria"/>
                <a:cs typeface="Cambria"/>
              </a:rPr>
              <a:t>the</a:t>
            </a:r>
            <a:r>
              <a:rPr sz="3000" spc="125" dirty="0">
                <a:solidFill>
                  <a:srgbClr val="785333"/>
                </a:solidFill>
                <a:latin typeface="Cambria"/>
                <a:cs typeface="Cambria"/>
              </a:rPr>
              <a:t> </a:t>
            </a:r>
            <a:r>
              <a:rPr sz="3000" dirty="0">
                <a:solidFill>
                  <a:srgbClr val="785333"/>
                </a:solidFill>
                <a:latin typeface="Cambria"/>
                <a:cs typeface="Cambria"/>
              </a:rPr>
              <a:t>daily</a:t>
            </a:r>
            <a:r>
              <a:rPr sz="3000" spc="120" dirty="0">
                <a:solidFill>
                  <a:srgbClr val="785333"/>
                </a:solidFill>
                <a:latin typeface="Cambria"/>
                <a:cs typeface="Cambria"/>
              </a:rPr>
              <a:t> </a:t>
            </a:r>
            <a:r>
              <a:rPr sz="3000" spc="80" dirty="0">
                <a:solidFill>
                  <a:srgbClr val="785333"/>
                </a:solidFill>
                <a:latin typeface="Cambria"/>
                <a:cs typeface="Cambria"/>
              </a:rPr>
              <a:t>tasks,</a:t>
            </a:r>
            <a:r>
              <a:rPr sz="3000" spc="120" dirty="0">
                <a:solidFill>
                  <a:srgbClr val="785333"/>
                </a:solidFill>
                <a:latin typeface="Cambria"/>
                <a:cs typeface="Cambria"/>
              </a:rPr>
              <a:t> </a:t>
            </a:r>
            <a:r>
              <a:rPr sz="3000" dirty="0">
                <a:solidFill>
                  <a:srgbClr val="785333"/>
                </a:solidFill>
                <a:latin typeface="Cambria"/>
                <a:cs typeface="Cambria"/>
              </a:rPr>
              <a:t>with</a:t>
            </a:r>
            <a:r>
              <a:rPr sz="3000" spc="125" dirty="0">
                <a:solidFill>
                  <a:srgbClr val="785333"/>
                </a:solidFill>
                <a:latin typeface="Cambria"/>
                <a:cs typeface="Cambria"/>
              </a:rPr>
              <a:t> </a:t>
            </a:r>
            <a:r>
              <a:rPr sz="3000" dirty="0">
                <a:solidFill>
                  <a:srgbClr val="785333"/>
                </a:solidFill>
                <a:latin typeface="Cambria"/>
                <a:cs typeface="Cambria"/>
              </a:rPr>
              <a:t>additional</a:t>
            </a:r>
            <a:r>
              <a:rPr sz="3000" spc="120" dirty="0">
                <a:solidFill>
                  <a:srgbClr val="785333"/>
                </a:solidFill>
                <a:latin typeface="Cambria"/>
                <a:cs typeface="Cambria"/>
              </a:rPr>
              <a:t> </a:t>
            </a:r>
            <a:r>
              <a:rPr sz="3000" spc="40" dirty="0">
                <a:solidFill>
                  <a:srgbClr val="785333"/>
                </a:solidFill>
                <a:latin typeface="Cambria"/>
                <a:cs typeface="Cambria"/>
              </a:rPr>
              <a:t>activities:</a:t>
            </a:r>
            <a:endParaRPr sz="3000" dirty="0">
              <a:latin typeface="Cambria"/>
              <a:cs typeface="Cambria"/>
            </a:endParaRPr>
          </a:p>
        </p:txBody>
      </p:sp>
      <p:pic>
        <p:nvPicPr>
          <p:cNvPr id="3" name="object 3"/>
          <p:cNvPicPr/>
          <p:nvPr/>
        </p:nvPicPr>
        <p:blipFill>
          <a:blip r:embed="rId2" cstate="print"/>
          <a:stretch>
            <a:fillRect/>
          </a:stretch>
        </p:blipFill>
        <p:spPr>
          <a:xfrm>
            <a:off x="482717" y="1021080"/>
            <a:ext cx="114300" cy="114299"/>
          </a:xfrm>
          <a:prstGeom prst="rect">
            <a:avLst/>
          </a:prstGeom>
        </p:spPr>
      </p:pic>
      <p:pic>
        <p:nvPicPr>
          <p:cNvPr id="4" name="object 4"/>
          <p:cNvPicPr/>
          <p:nvPr/>
        </p:nvPicPr>
        <p:blipFill>
          <a:blip r:embed="rId2" cstate="print"/>
          <a:stretch>
            <a:fillRect/>
          </a:stretch>
        </p:blipFill>
        <p:spPr>
          <a:xfrm>
            <a:off x="482717" y="1706879"/>
            <a:ext cx="114300" cy="114299"/>
          </a:xfrm>
          <a:prstGeom prst="rect">
            <a:avLst/>
          </a:prstGeom>
        </p:spPr>
      </p:pic>
      <p:pic>
        <p:nvPicPr>
          <p:cNvPr id="5" name="object 5"/>
          <p:cNvPicPr/>
          <p:nvPr/>
        </p:nvPicPr>
        <p:blipFill>
          <a:blip r:embed="rId3" cstate="print"/>
          <a:stretch>
            <a:fillRect/>
          </a:stretch>
        </p:blipFill>
        <p:spPr>
          <a:xfrm>
            <a:off x="266699" y="3974629"/>
            <a:ext cx="104775" cy="104774"/>
          </a:xfrm>
          <a:prstGeom prst="rect">
            <a:avLst/>
          </a:prstGeom>
        </p:spPr>
      </p:pic>
      <p:pic>
        <p:nvPicPr>
          <p:cNvPr id="6" name="object 6"/>
          <p:cNvPicPr/>
          <p:nvPr/>
        </p:nvPicPr>
        <p:blipFill>
          <a:blip r:embed="rId4" cstate="print"/>
          <a:stretch>
            <a:fillRect/>
          </a:stretch>
        </p:blipFill>
        <p:spPr>
          <a:xfrm>
            <a:off x="795337" y="4293716"/>
            <a:ext cx="114300" cy="114299"/>
          </a:xfrm>
          <a:prstGeom prst="rect">
            <a:avLst/>
          </a:prstGeom>
        </p:spPr>
      </p:pic>
      <p:pic>
        <p:nvPicPr>
          <p:cNvPr id="7" name="object 7"/>
          <p:cNvPicPr/>
          <p:nvPr/>
        </p:nvPicPr>
        <p:blipFill>
          <a:blip r:embed="rId5" cstate="print"/>
          <a:stretch>
            <a:fillRect/>
          </a:stretch>
        </p:blipFill>
        <p:spPr>
          <a:xfrm>
            <a:off x="795337" y="4922366"/>
            <a:ext cx="114300" cy="114299"/>
          </a:xfrm>
          <a:prstGeom prst="rect">
            <a:avLst/>
          </a:prstGeom>
        </p:spPr>
      </p:pic>
      <p:pic>
        <p:nvPicPr>
          <p:cNvPr id="8" name="object 8"/>
          <p:cNvPicPr/>
          <p:nvPr/>
        </p:nvPicPr>
        <p:blipFill>
          <a:blip r:embed="rId5" cstate="print"/>
          <a:stretch>
            <a:fillRect/>
          </a:stretch>
        </p:blipFill>
        <p:spPr>
          <a:xfrm>
            <a:off x="795337" y="5551016"/>
            <a:ext cx="114300" cy="114299"/>
          </a:xfrm>
          <a:prstGeom prst="rect">
            <a:avLst/>
          </a:prstGeom>
        </p:spPr>
      </p:pic>
      <p:pic>
        <p:nvPicPr>
          <p:cNvPr id="9" name="object 9"/>
          <p:cNvPicPr/>
          <p:nvPr/>
        </p:nvPicPr>
        <p:blipFill>
          <a:blip r:embed="rId6" cstate="print"/>
          <a:stretch>
            <a:fillRect/>
          </a:stretch>
        </p:blipFill>
        <p:spPr>
          <a:xfrm>
            <a:off x="266699" y="6174904"/>
            <a:ext cx="104775" cy="104774"/>
          </a:xfrm>
          <a:prstGeom prst="rect">
            <a:avLst/>
          </a:prstGeom>
        </p:spPr>
      </p:pic>
      <p:pic>
        <p:nvPicPr>
          <p:cNvPr id="10" name="object 10"/>
          <p:cNvPicPr/>
          <p:nvPr/>
        </p:nvPicPr>
        <p:blipFill>
          <a:blip r:embed="rId4" cstate="print"/>
          <a:stretch>
            <a:fillRect/>
          </a:stretch>
        </p:blipFill>
        <p:spPr>
          <a:xfrm>
            <a:off x="795337" y="6493991"/>
            <a:ext cx="114300" cy="114299"/>
          </a:xfrm>
          <a:prstGeom prst="rect">
            <a:avLst/>
          </a:prstGeom>
        </p:spPr>
      </p:pic>
      <p:pic>
        <p:nvPicPr>
          <p:cNvPr id="11" name="object 11"/>
          <p:cNvPicPr/>
          <p:nvPr/>
        </p:nvPicPr>
        <p:blipFill>
          <a:blip r:embed="rId6" cstate="print"/>
          <a:stretch>
            <a:fillRect/>
          </a:stretch>
        </p:blipFill>
        <p:spPr>
          <a:xfrm>
            <a:off x="266699" y="7117879"/>
            <a:ext cx="104775" cy="104774"/>
          </a:xfrm>
          <a:prstGeom prst="rect">
            <a:avLst/>
          </a:prstGeom>
        </p:spPr>
      </p:pic>
      <p:pic>
        <p:nvPicPr>
          <p:cNvPr id="12" name="object 12"/>
          <p:cNvPicPr/>
          <p:nvPr/>
        </p:nvPicPr>
        <p:blipFill>
          <a:blip r:embed="rId7" cstate="print"/>
          <a:stretch>
            <a:fillRect/>
          </a:stretch>
        </p:blipFill>
        <p:spPr>
          <a:xfrm>
            <a:off x="795337" y="7436966"/>
            <a:ext cx="114300" cy="114299"/>
          </a:xfrm>
          <a:prstGeom prst="rect">
            <a:avLst/>
          </a:prstGeom>
        </p:spPr>
      </p:pic>
      <p:pic>
        <p:nvPicPr>
          <p:cNvPr id="13" name="object 13"/>
          <p:cNvPicPr/>
          <p:nvPr/>
        </p:nvPicPr>
        <p:blipFill>
          <a:blip r:embed="rId3" cstate="print"/>
          <a:stretch>
            <a:fillRect/>
          </a:stretch>
        </p:blipFill>
        <p:spPr>
          <a:xfrm>
            <a:off x="266699" y="8060853"/>
            <a:ext cx="104775" cy="104774"/>
          </a:xfrm>
          <a:prstGeom prst="rect">
            <a:avLst/>
          </a:prstGeom>
        </p:spPr>
      </p:pic>
      <p:pic>
        <p:nvPicPr>
          <p:cNvPr id="14" name="object 14"/>
          <p:cNvPicPr/>
          <p:nvPr/>
        </p:nvPicPr>
        <p:blipFill>
          <a:blip r:embed="rId8" cstate="print"/>
          <a:stretch>
            <a:fillRect/>
          </a:stretch>
        </p:blipFill>
        <p:spPr>
          <a:xfrm>
            <a:off x="795337" y="8379941"/>
            <a:ext cx="114300" cy="114299"/>
          </a:xfrm>
          <a:prstGeom prst="rect">
            <a:avLst/>
          </a:prstGeom>
        </p:spPr>
      </p:pic>
      <p:pic>
        <p:nvPicPr>
          <p:cNvPr id="15" name="object 15"/>
          <p:cNvPicPr/>
          <p:nvPr/>
        </p:nvPicPr>
        <p:blipFill>
          <a:blip r:embed="rId9" cstate="print"/>
          <a:stretch>
            <a:fillRect/>
          </a:stretch>
        </p:blipFill>
        <p:spPr>
          <a:xfrm>
            <a:off x="795337" y="9008591"/>
            <a:ext cx="114300" cy="114299"/>
          </a:xfrm>
          <a:prstGeom prst="rect">
            <a:avLst/>
          </a:prstGeom>
        </p:spPr>
      </p:pic>
      <p:sp>
        <p:nvSpPr>
          <p:cNvPr id="16" name="object 16"/>
          <p:cNvSpPr txBox="1"/>
          <p:nvPr/>
        </p:nvSpPr>
        <p:spPr>
          <a:xfrm>
            <a:off x="-12700" y="836930"/>
            <a:ext cx="18095595" cy="9043670"/>
          </a:xfrm>
          <a:prstGeom prst="rect">
            <a:avLst/>
          </a:prstGeom>
        </p:spPr>
        <p:txBody>
          <a:bodyPr vert="horz" wrap="square" lIns="0" tIns="12700" rIns="0" bIns="0" rtlCol="0">
            <a:spAutoFit/>
          </a:bodyPr>
          <a:lstStyle/>
          <a:p>
            <a:pPr marL="791845">
              <a:lnSpc>
                <a:spcPct val="100000"/>
              </a:lnSpc>
              <a:spcBef>
                <a:spcPts val="100"/>
              </a:spcBef>
            </a:pPr>
            <a:r>
              <a:rPr sz="2700" spc="-125" dirty="0">
                <a:latin typeface="Verdana"/>
                <a:cs typeface="Verdana"/>
              </a:rPr>
              <a:t>Every</a:t>
            </a:r>
            <a:r>
              <a:rPr sz="2700" spc="-160" dirty="0">
                <a:latin typeface="Verdana"/>
                <a:cs typeface="Verdana"/>
              </a:rPr>
              <a:t> </a:t>
            </a:r>
            <a:r>
              <a:rPr sz="2700" spc="-254" dirty="0">
                <a:latin typeface="Verdana"/>
                <a:cs typeface="Verdana"/>
              </a:rPr>
              <a:t>10</a:t>
            </a:r>
            <a:r>
              <a:rPr sz="2700" spc="-155" dirty="0">
                <a:latin typeface="Verdana"/>
                <a:cs typeface="Verdana"/>
              </a:rPr>
              <a:t> </a:t>
            </a:r>
            <a:r>
              <a:rPr sz="2700" spc="-75" dirty="0">
                <a:latin typeface="Verdana"/>
                <a:cs typeface="Verdana"/>
              </a:rPr>
              <a:t>days,</a:t>
            </a:r>
            <a:r>
              <a:rPr sz="2700" spc="-155" dirty="0">
                <a:latin typeface="Verdana"/>
                <a:cs typeface="Verdana"/>
              </a:rPr>
              <a:t> </a:t>
            </a:r>
            <a:r>
              <a:rPr sz="2700" dirty="0">
                <a:latin typeface="Verdana"/>
                <a:cs typeface="Verdana"/>
              </a:rPr>
              <a:t>we</a:t>
            </a:r>
            <a:r>
              <a:rPr sz="2700" spc="-160" dirty="0">
                <a:latin typeface="Verdana"/>
                <a:cs typeface="Verdana"/>
              </a:rPr>
              <a:t> </a:t>
            </a:r>
            <a:r>
              <a:rPr sz="2700" spc="-65" dirty="0">
                <a:latin typeface="Verdana"/>
                <a:cs typeface="Verdana"/>
              </a:rPr>
              <a:t>share</a:t>
            </a:r>
            <a:r>
              <a:rPr sz="2700" spc="-155" dirty="0">
                <a:latin typeface="Verdana"/>
                <a:cs typeface="Verdana"/>
              </a:rPr>
              <a:t> </a:t>
            </a:r>
            <a:r>
              <a:rPr sz="2700" dirty="0">
                <a:latin typeface="Verdana"/>
                <a:cs typeface="Verdana"/>
              </a:rPr>
              <a:t>sales</a:t>
            </a:r>
            <a:r>
              <a:rPr sz="2700" spc="-155" dirty="0">
                <a:latin typeface="Verdana"/>
                <a:cs typeface="Verdana"/>
              </a:rPr>
              <a:t> </a:t>
            </a:r>
            <a:r>
              <a:rPr sz="2700" spc="-85" dirty="0">
                <a:latin typeface="Verdana"/>
                <a:cs typeface="Verdana"/>
              </a:rPr>
              <a:t>numbers</a:t>
            </a:r>
            <a:r>
              <a:rPr sz="2700" spc="-160" dirty="0">
                <a:latin typeface="Verdana"/>
                <a:cs typeface="Verdana"/>
              </a:rPr>
              <a:t> </a:t>
            </a:r>
            <a:r>
              <a:rPr sz="2700" spc="-105" dirty="0">
                <a:latin typeface="Verdana"/>
                <a:cs typeface="Verdana"/>
              </a:rPr>
              <a:t>with</a:t>
            </a:r>
            <a:r>
              <a:rPr sz="2700" spc="-155" dirty="0">
                <a:latin typeface="Verdana"/>
                <a:cs typeface="Verdana"/>
              </a:rPr>
              <a:t> </a:t>
            </a:r>
            <a:r>
              <a:rPr sz="2700" spc="-70" dirty="0">
                <a:latin typeface="Verdana"/>
                <a:cs typeface="Verdana"/>
              </a:rPr>
              <a:t>the</a:t>
            </a:r>
            <a:r>
              <a:rPr sz="2700" spc="-155" dirty="0">
                <a:latin typeface="Verdana"/>
                <a:cs typeface="Verdana"/>
              </a:rPr>
              <a:t> </a:t>
            </a:r>
            <a:r>
              <a:rPr sz="2700" spc="-10" dirty="0">
                <a:latin typeface="Verdana"/>
                <a:cs typeface="Verdana"/>
              </a:rPr>
              <a:t>agents.</a:t>
            </a:r>
            <a:endParaRPr sz="2700" dirty="0">
              <a:latin typeface="Verdana"/>
              <a:cs typeface="Verdana"/>
            </a:endParaRPr>
          </a:p>
          <a:p>
            <a:pPr marL="791845">
              <a:lnSpc>
                <a:spcPct val="100000"/>
              </a:lnSpc>
              <a:spcBef>
                <a:spcPts val="2160"/>
              </a:spcBef>
            </a:pPr>
            <a:r>
              <a:rPr sz="2700" spc="-125" dirty="0">
                <a:latin typeface="Verdana"/>
                <a:cs typeface="Verdana"/>
              </a:rPr>
              <a:t>Every</a:t>
            </a:r>
            <a:r>
              <a:rPr sz="2700" spc="-170" dirty="0">
                <a:latin typeface="Verdana"/>
                <a:cs typeface="Verdana"/>
              </a:rPr>
              <a:t> </a:t>
            </a:r>
            <a:r>
              <a:rPr sz="2700" spc="-285" dirty="0">
                <a:latin typeface="Verdana"/>
                <a:cs typeface="Verdana"/>
              </a:rPr>
              <a:t>15</a:t>
            </a:r>
            <a:r>
              <a:rPr sz="2700" spc="-165" dirty="0">
                <a:latin typeface="Verdana"/>
                <a:cs typeface="Verdana"/>
              </a:rPr>
              <a:t> </a:t>
            </a:r>
            <a:r>
              <a:rPr sz="2700" spc="-75" dirty="0">
                <a:latin typeface="Verdana"/>
                <a:cs typeface="Verdana"/>
              </a:rPr>
              <a:t>days,</a:t>
            </a:r>
            <a:r>
              <a:rPr sz="2700" spc="-165" dirty="0">
                <a:latin typeface="Verdana"/>
                <a:cs typeface="Verdana"/>
              </a:rPr>
              <a:t> </a:t>
            </a:r>
            <a:r>
              <a:rPr sz="2700" dirty="0">
                <a:latin typeface="Verdana"/>
                <a:cs typeface="Verdana"/>
              </a:rPr>
              <a:t>we</a:t>
            </a:r>
            <a:r>
              <a:rPr sz="2700" spc="-165" dirty="0">
                <a:latin typeface="Verdana"/>
                <a:cs typeface="Verdana"/>
              </a:rPr>
              <a:t> </a:t>
            </a:r>
            <a:r>
              <a:rPr sz="2700" spc="-40" dirty="0">
                <a:latin typeface="Verdana"/>
                <a:cs typeface="Verdana"/>
              </a:rPr>
              <a:t>hold</a:t>
            </a:r>
            <a:r>
              <a:rPr sz="2700" spc="-165" dirty="0">
                <a:latin typeface="Verdana"/>
                <a:cs typeface="Verdana"/>
              </a:rPr>
              <a:t> </a:t>
            </a:r>
            <a:r>
              <a:rPr sz="2700" spc="-85" dirty="0">
                <a:latin typeface="Verdana"/>
                <a:cs typeface="Verdana"/>
              </a:rPr>
              <a:t>one-</a:t>
            </a:r>
            <a:r>
              <a:rPr sz="2700" spc="-140" dirty="0">
                <a:latin typeface="Verdana"/>
                <a:cs typeface="Verdana"/>
              </a:rPr>
              <a:t>on-</a:t>
            </a:r>
            <a:r>
              <a:rPr sz="2700" dirty="0">
                <a:latin typeface="Verdana"/>
                <a:cs typeface="Verdana"/>
              </a:rPr>
              <a:t>one</a:t>
            </a:r>
            <a:r>
              <a:rPr sz="2700" spc="-165" dirty="0">
                <a:latin typeface="Verdana"/>
                <a:cs typeface="Verdana"/>
              </a:rPr>
              <a:t> </a:t>
            </a:r>
            <a:r>
              <a:rPr sz="2700" spc="-50" dirty="0">
                <a:latin typeface="Verdana"/>
                <a:cs typeface="Verdana"/>
              </a:rPr>
              <a:t>meetings</a:t>
            </a:r>
            <a:r>
              <a:rPr sz="2700" spc="-165" dirty="0">
                <a:latin typeface="Verdana"/>
                <a:cs typeface="Verdana"/>
              </a:rPr>
              <a:t> </a:t>
            </a:r>
            <a:r>
              <a:rPr sz="2700" spc="-20" dirty="0">
                <a:latin typeface="Verdana"/>
                <a:cs typeface="Verdana"/>
              </a:rPr>
              <a:t>to</a:t>
            </a:r>
            <a:r>
              <a:rPr sz="2700" spc="-165" dirty="0">
                <a:latin typeface="Verdana"/>
                <a:cs typeface="Verdana"/>
              </a:rPr>
              <a:t> </a:t>
            </a:r>
            <a:r>
              <a:rPr sz="2700" spc="-75" dirty="0">
                <a:latin typeface="Verdana"/>
                <a:cs typeface="Verdana"/>
              </a:rPr>
              <a:t>review</a:t>
            </a:r>
            <a:r>
              <a:rPr sz="2700" spc="-165" dirty="0">
                <a:latin typeface="Verdana"/>
                <a:cs typeface="Verdana"/>
              </a:rPr>
              <a:t> </a:t>
            </a:r>
            <a:r>
              <a:rPr sz="2700" spc="-40" dirty="0">
                <a:latin typeface="Verdana"/>
                <a:cs typeface="Verdana"/>
              </a:rPr>
              <a:t>performance</a:t>
            </a:r>
            <a:r>
              <a:rPr sz="2700" spc="-165" dirty="0">
                <a:latin typeface="Verdana"/>
                <a:cs typeface="Verdana"/>
              </a:rPr>
              <a:t> </a:t>
            </a:r>
            <a:r>
              <a:rPr sz="2700" spc="-110" dirty="0">
                <a:latin typeface="Verdana"/>
                <a:cs typeface="Verdana"/>
              </a:rPr>
              <a:t>during</a:t>
            </a:r>
            <a:r>
              <a:rPr sz="2700" spc="-165" dirty="0">
                <a:latin typeface="Verdana"/>
                <a:cs typeface="Verdana"/>
              </a:rPr>
              <a:t> </a:t>
            </a:r>
            <a:r>
              <a:rPr sz="2700" spc="-70" dirty="0">
                <a:latin typeface="Verdana"/>
                <a:cs typeface="Verdana"/>
              </a:rPr>
              <a:t>the</a:t>
            </a:r>
            <a:r>
              <a:rPr sz="2700" spc="-165" dirty="0">
                <a:latin typeface="Verdana"/>
                <a:cs typeface="Verdana"/>
              </a:rPr>
              <a:t> </a:t>
            </a:r>
            <a:r>
              <a:rPr sz="2700" spc="-75" dirty="0">
                <a:latin typeface="Verdana"/>
                <a:cs typeface="Verdana"/>
              </a:rPr>
              <a:t>first</a:t>
            </a:r>
            <a:r>
              <a:rPr sz="2700" spc="-165" dirty="0">
                <a:latin typeface="Verdana"/>
                <a:cs typeface="Verdana"/>
              </a:rPr>
              <a:t> </a:t>
            </a:r>
            <a:r>
              <a:rPr sz="2700" spc="-85" dirty="0">
                <a:latin typeface="Verdana"/>
                <a:cs typeface="Verdana"/>
              </a:rPr>
              <a:t>half</a:t>
            </a:r>
            <a:r>
              <a:rPr sz="2700" spc="-165" dirty="0">
                <a:latin typeface="Verdana"/>
                <a:cs typeface="Verdana"/>
              </a:rPr>
              <a:t> </a:t>
            </a:r>
            <a:r>
              <a:rPr sz="2700" dirty="0">
                <a:latin typeface="Verdana"/>
                <a:cs typeface="Verdana"/>
              </a:rPr>
              <a:t>of</a:t>
            </a:r>
            <a:r>
              <a:rPr sz="2700" spc="-165" dirty="0">
                <a:latin typeface="Verdana"/>
                <a:cs typeface="Verdana"/>
              </a:rPr>
              <a:t> </a:t>
            </a:r>
            <a:r>
              <a:rPr sz="2700" spc="-70" dirty="0">
                <a:latin typeface="Verdana"/>
                <a:cs typeface="Verdana"/>
              </a:rPr>
              <a:t>the</a:t>
            </a:r>
            <a:r>
              <a:rPr sz="2700" spc="-165" dirty="0">
                <a:latin typeface="Verdana"/>
                <a:cs typeface="Verdana"/>
              </a:rPr>
              <a:t> </a:t>
            </a:r>
            <a:r>
              <a:rPr sz="2700" spc="-10" dirty="0">
                <a:latin typeface="Verdana"/>
                <a:cs typeface="Verdana"/>
              </a:rPr>
              <a:t>month.</a:t>
            </a:r>
            <a:endParaRPr sz="2700" dirty="0">
              <a:latin typeface="Verdana"/>
              <a:cs typeface="Verdana"/>
            </a:endParaRPr>
          </a:p>
          <a:p>
            <a:pPr marL="12700">
              <a:lnSpc>
                <a:spcPct val="100000"/>
              </a:lnSpc>
              <a:spcBef>
                <a:spcPts val="1714"/>
              </a:spcBef>
            </a:pPr>
            <a:r>
              <a:rPr sz="3000" dirty="0">
                <a:solidFill>
                  <a:srgbClr val="785333"/>
                </a:solidFill>
                <a:latin typeface="Cambria"/>
                <a:cs typeface="Cambria"/>
              </a:rPr>
              <a:t>Monthly</a:t>
            </a:r>
            <a:r>
              <a:rPr sz="3000" spc="90" dirty="0">
                <a:solidFill>
                  <a:srgbClr val="785333"/>
                </a:solidFill>
                <a:latin typeface="Cambria"/>
                <a:cs typeface="Cambria"/>
              </a:rPr>
              <a:t> </a:t>
            </a:r>
            <a:r>
              <a:rPr sz="3000" dirty="0">
                <a:solidFill>
                  <a:srgbClr val="785333"/>
                </a:solidFill>
                <a:latin typeface="Cambria"/>
                <a:cs typeface="Cambria"/>
              </a:rPr>
              <a:t>Task</a:t>
            </a:r>
            <a:r>
              <a:rPr sz="3000" spc="120" dirty="0">
                <a:solidFill>
                  <a:srgbClr val="785333"/>
                </a:solidFill>
                <a:latin typeface="Cambria"/>
                <a:cs typeface="Cambria"/>
              </a:rPr>
              <a:t> </a:t>
            </a:r>
            <a:r>
              <a:rPr sz="3000" spc="35" dirty="0">
                <a:solidFill>
                  <a:srgbClr val="785333"/>
                </a:solidFill>
                <a:latin typeface="Cambria"/>
                <a:cs typeface="Cambria"/>
              </a:rPr>
              <a:t>Overview:</a:t>
            </a:r>
            <a:endParaRPr sz="3000" dirty="0">
              <a:latin typeface="Cambria"/>
              <a:cs typeface="Cambria"/>
            </a:endParaRPr>
          </a:p>
          <a:p>
            <a:pPr marL="12700" marR="5080">
              <a:lnSpc>
                <a:spcPts val="2480"/>
              </a:lnSpc>
              <a:spcBef>
                <a:spcPts val="2590"/>
              </a:spcBef>
            </a:pPr>
            <a:r>
              <a:rPr sz="2500" spc="-10" dirty="0">
                <a:latin typeface="Verdana"/>
                <a:cs typeface="Verdana"/>
              </a:rPr>
              <a:t>The</a:t>
            </a:r>
            <a:r>
              <a:rPr sz="2500" spc="-165" dirty="0">
                <a:latin typeface="Verdana"/>
                <a:cs typeface="Verdana"/>
              </a:rPr>
              <a:t> </a:t>
            </a:r>
            <a:r>
              <a:rPr sz="2500" spc="-100" dirty="0">
                <a:latin typeface="Verdana"/>
                <a:cs typeface="Verdana"/>
              </a:rPr>
              <a:t>monthly</a:t>
            </a:r>
            <a:r>
              <a:rPr sz="2500" spc="-165" dirty="0">
                <a:latin typeface="Verdana"/>
                <a:cs typeface="Verdana"/>
              </a:rPr>
              <a:t> </a:t>
            </a:r>
            <a:r>
              <a:rPr sz="2500" spc="-50" dirty="0">
                <a:latin typeface="Verdana"/>
                <a:cs typeface="Verdana"/>
              </a:rPr>
              <a:t>task</a:t>
            </a:r>
            <a:r>
              <a:rPr sz="2500" spc="-165" dirty="0">
                <a:latin typeface="Verdana"/>
                <a:cs typeface="Verdana"/>
              </a:rPr>
              <a:t> </a:t>
            </a:r>
            <a:r>
              <a:rPr sz="2500" spc="-70" dirty="0">
                <a:latin typeface="Verdana"/>
                <a:cs typeface="Verdana"/>
              </a:rPr>
              <a:t>involves</a:t>
            </a:r>
            <a:r>
              <a:rPr sz="2500" spc="-165" dirty="0">
                <a:latin typeface="Verdana"/>
                <a:cs typeface="Verdana"/>
              </a:rPr>
              <a:t> </a:t>
            </a:r>
            <a:r>
              <a:rPr sz="2500" spc="-40" dirty="0">
                <a:latin typeface="Verdana"/>
                <a:cs typeface="Verdana"/>
              </a:rPr>
              <a:t>compiling</a:t>
            </a:r>
            <a:r>
              <a:rPr sz="2500" spc="-165" dirty="0">
                <a:latin typeface="Verdana"/>
                <a:cs typeface="Verdana"/>
              </a:rPr>
              <a:t> </a:t>
            </a:r>
            <a:r>
              <a:rPr sz="2500" spc="-60" dirty="0">
                <a:latin typeface="Verdana"/>
                <a:cs typeface="Verdana"/>
              </a:rPr>
              <a:t>a</a:t>
            </a:r>
            <a:r>
              <a:rPr sz="2500" spc="-160" dirty="0">
                <a:latin typeface="Verdana"/>
                <a:cs typeface="Verdana"/>
              </a:rPr>
              <a:t> </a:t>
            </a:r>
            <a:r>
              <a:rPr sz="2500" spc="-55" dirty="0">
                <a:latin typeface="Verdana"/>
                <a:cs typeface="Verdana"/>
              </a:rPr>
              <a:t>report</a:t>
            </a:r>
            <a:r>
              <a:rPr sz="2500" spc="-165" dirty="0">
                <a:latin typeface="Verdana"/>
                <a:cs typeface="Verdana"/>
              </a:rPr>
              <a:t> </a:t>
            </a:r>
            <a:r>
              <a:rPr sz="2500" spc="-110" dirty="0">
                <a:latin typeface="Verdana"/>
                <a:cs typeface="Verdana"/>
              </a:rPr>
              <a:t>that</a:t>
            </a:r>
            <a:r>
              <a:rPr sz="2500" spc="-165" dirty="0">
                <a:latin typeface="Verdana"/>
                <a:cs typeface="Verdana"/>
              </a:rPr>
              <a:t> </a:t>
            </a:r>
            <a:r>
              <a:rPr sz="2500" spc="-70" dirty="0">
                <a:latin typeface="Verdana"/>
                <a:cs typeface="Verdana"/>
              </a:rPr>
              <a:t>summarizes</a:t>
            </a:r>
            <a:r>
              <a:rPr sz="2500" spc="-165" dirty="0">
                <a:latin typeface="Verdana"/>
                <a:cs typeface="Verdana"/>
              </a:rPr>
              <a:t> </a:t>
            </a:r>
            <a:r>
              <a:rPr sz="2500" spc="-20" dirty="0">
                <a:latin typeface="Verdana"/>
                <a:cs typeface="Verdana"/>
              </a:rPr>
              <a:t>all</a:t>
            </a:r>
            <a:r>
              <a:rPr sz="2500" spc="-165" dirty="0">
                <a:latin typeface="Verdana"/>
                <a:cs typeface="Verdana"/>
              </a:rPr>
              <a:t> </a:t>
            </a:r>
            <a:r>
              <a:rPr sz="2500" spc="-65" dirty="0">
                <a:latin typeface="Verdana"/>
                <a:cs typeface="Verdana"/>
              </a:rPr>
              <a:t>daily</a:t>
            </a:r>
            <a:r>
              <a:rPr sz="2500" spc="-165" dirty="0">
                <a:latin typeface="Verdana"/>
                <a:cs typeface="Verdana"/>
              </a:rPr>
              <a:t> </a:t>
            </a:r>
            <a:r>
              <a:rPr sz="2500" spc="-25" dirty="0">
                <a:latin typeface="Verdana"/>
                <a:cs typeface="Verdana"/>
              </a:rPr>
              <a:t>tasks</a:t>
            </a:r>
            <a:r>
              <a:rPr sz="2500" spc="-160" dirty="0">
                <a:latin typeface="Verdana"/>
                <a:cs typeface="Verdana"/>
              </a:rPr>
              <a:t> </a:t>
            </a:r>
            <a:r>
              <a:rPr sz="2500" spc="-40" dirty="0">
                <a:latin typeface="Verdana"/>
                <a:cs typeface="Verdana"/>
              </a:rPr>
              <a:t>performed</a:t>
            </a:r>
            <a:r>
              <a:rPr sz="2500" spc="-165" dirty="0">
                <a:latin typeface="Verdana"/>
                <a:cs typeface="Verdana"/>
              </a:rPr>
              <a:t> </a:t>
            </a:r>
            <a:r>
              <a:rPr sz="2500" spc="-55" dirty="0">
                <a:latin typeface="Verdana"/>
                <a:cs typeface="Verdana"/>
              </a:rPr>
              <a:t>by</a:t>
            </a:r>
            <a:r>
              <a:rPr sz="2500" spc="-165" dirty="0">
                <a:latin typeface="Verdana"/>
                <a:cs typeface="Verdana"/>
              </a:rPr>
              <a:t> </a:t>
            </a:r>
            <a:r>
              <a:rPr sz="2500" spc="-35" dirty="0">
                <a:latin typeface="Verdana"/>
                <a:cs typeface="Verdana"/>
              </a:rPr>
              <a:t>agents</a:t>
            </a:r>
            <a:r>
              <a:rPr sz="2500" spc="-165" dirty="0">
                <a:latin typeface="Verdana"/>
                <a:cs typeface="Verdana"/>
              </a:rPr>
              <a:t> </a:t>
            </a:r>
            <a:r>
              <a:rPr sz="2500" spc="-20" dirty="0">
                <a:latin typeface="Verdana"/>
                <a:cs typeface="Verdana"/>
              </a:rPr>
              <a:t>to</a:t>
            </a:r>
            <a:r>
              <a:rPr sz="2500" spc="-165" dirty="0">
                <a:latin typeface="Verdana"/>
                <a:cs typeface="Verdana"/>
              </a:rPr>
              <a:t> </a:t>
            </a:r>
            <a:r>
              <a:rPr sz="2500" spc="-70" dirty="0">
                <a:latin typeface="Verdana"/>
                <a:cs typeface="Verdana"/>
              </a:rPr>
              <a:t>evaluate</a:t>
            </a:r>
            <a:r>
              <a:rPr sz="2500" spc="-160" dirty="0">
                <a:latin typeface="Verdana"/>
                <a:cs typeface="Verdana"/>
              </a:rPr>
              <a:t> </a:t>
            </a:r>
            <a:r>
              <a:rPr sz="2500" spc="-10" dirty="0">
                <a:latin typeface="Verdana"/>
                <a:cs typeface="Verdana"/>
              </a:rPr>
              <a:t>monthly </a:t>
            </a:r>
            <a:r>
              <a:rPr sz="2500" spc="-40" dirty="0">
                <a:latin typeface="Verdana"/>
                <a:cs typeface="Verdana"/>
              </a:rPr>
              <a:t>performance</a:t>
            </a:r>
            <a:r>
              <a:rPr sz="2500" spc="-155" dirty="0">
                <a:latin typeface="Verdana"/>
                <a:cs typeface="Verdana"/>
              </a:rPr>
              <a:t> </a:t>
            </a:r>
            <a:r>
              <a:rPr sz="2500" spc="-80" dirty="0">
                <a:latin typeface="Verdana"/>
                <a:cs typeface="Verdana"/>
              </a:rPr>
              <a:t>and</a:t>
            </a:r>
            <a:r>
              <a:rPr sz="2500" spc="-150" dirty="0">
                <a:latin typeface="Verdana"/>
                <a:cs typeface="Verdana"/>
              </a:rPr>
              <a:t> </a:t>
            </a:r>
            <a:r>
              <a:rPr sz="2500" spc="-85" dirty="0">
                <a:latin typeface="Verdana"/>
                <a:cs typeface="Verdana"/>
              </a:rPr>
              <a:t>identify</a:t>
            </a:r>
            <a:r>
              <a:rPr sz="2500" spc="-150" dirty="0">
                <a:latin typeface="Verdana"/>
                <a:cs typeface="Verdana"/>
              </a:rPr>
              <a:t> </a:t>
            </a:r>
            <a:r>
              <a:rPr sz="2500" spc="-120" dirty="0">
                <a:latin typeface="Verdana"/>
                <a:cs typeface="Verdana"/>
              </a:rPr>
              <a:t>any</a:t>
            </a:r>
            <a:r>
              <a:rPr sz="2500" spc="-150" dirty="0">
                <a:latin typeface="Verdana"/>
                <a:cs typeface="Verdana"/>
              </a:rPr>
              <a:t> </a:t>
            </a:r>
            <a:r>
              <a:rPr sz="2500" dirty="0">
                <a:latin typeface="Verdana"/>
                <a:cs typeface="Verdana"/>
              </a:rPr>
              <a:t>issues</a:t>
            </a:r>
            <a:r>
              <a:rPr sz="2500" spc="-155" dirty="0">
                <a:latin typeface="Verdana"/>
                <a:cs typeface="Verdana"/>
              </a:rPr>
              <a:t> </a:t>
            </a:r>
            <a:r>
              <a:rPr sz="2500" spc="-50" dirty="0">
                <a:latin typeface="Verdana"/>
                <a:cs typeface="Verdana"/>
              </a:rPr>
              <a:t>for</a:t>
            </a:r>
            <a:r>
              <a:rPr sz="2500" spc="-150" dirty="0">
                <a:latin typeface="Verdana"/>
                <a:cs typeface="Verdana"/>
              </a:rPr>
              <a:t> </a:t>
            </a:r>
            <a:r>
              <a:rPr sz="2500" spc="-75" dirty="0">
                <a:latin typeface="Verdana"/>
                <a:cs typeface="Verdana"/>
              </a:rPr>
              <a:t>resolution.</a:t>
            </a:r>
            <a:r>
              <a:rPr sz="2500" spc="-150" dirty="0">
                <a:latin typeface="Verdana"/>
                <a:cs typeface="Verdana"/>
              </a:rPr>
              <a:t> </a:t>
            </a:r>
            <a:r>
              <a:rPr sz="2500" spc="-10" dirty="0">
                <a:latin typeface="Verdana"/>
                <a:cs typeface="Verdana"/>
              </a:rPr>
              <a:t>The</a:t>
            </a:r>
            <a:r>
              <a:rPr sz="2500" spc="-150" dirty="0">
                <a:latin typeface="Verdana"/>
                <a:cs typeface="Verdana"/>
              </a:rPr>
              <a:t> </a:t>
            </a:r>
            <a:r>
              <a:rPr sz="2500" spc="-55" dirty="0">
                <a:latin typeface="Verdana"/>
                <a:cs typeface="Verdana"/>
              </a:rPr>
              <a:t>report</a:t>
            </a:r>
            <a:r>
              <a:rPr sz="2500" spc="-155" dirty="0">
                <a:latin typeface="Verdana"/>
                <a:cs typeface="Verdana"/>
              </a:rPr>
              <a:t> </a:t>
            </a:r>
            <a:r>
              <a:rPr sz="2500" spc="-10" dirty="0">
                <a:latin typeface="Verdana"/>
                <a:cs typeface="Verdana"/>
              </a:rPr>
              <a:t>includes:</a:t>
            </a:r>
            <a:endParaRPr sz="2500" dirty="0">
              <a:latin typeface="Verdana"/>
              <a:cs typeface="Verdana"/>
            </a:endParaRPr>
          </a:p>
          <a:p>
            <a:pPr marL="551815">
              <a:lnSpc>
                <a:spcPts val="2815"/>
              </a:lnSpc>
              <a:spcBef>
                <a:spcPts val="1800"/>
              </a:spcBef>
            </a:pPr>
            <a:r>
              <a:rPr sz="2500" spc="50" dirty="0">
                <a:latin typeface="Cambria"/>
                <a:cs typeface="Cambria"/>
              </a:rPr>
              <a:t>Social</a:t>
            </a:r>
            <a:r>
              <a:rPr sz="2500" spc="-10" dirty="0">
                <a:latin typeface="Cambria"/>
                <a:cs typeface="Cambria"/>
              </a:rPr>
              <a:t> </a:t>
            </a:r>
            <a:r>
              <a:rPr sz="2500" dirty="0">
                <a:latin typeface="Cambria"/>
                <a:cs typeface="Cambria"/>
              </a:rPr>
              <a:t>Media</a:t>
            </a:r>
            <a:r>
              <a:rPr sz="2500" spc="-5" dirty="0">
                <a:latin typeface="Cambria"/>
                <a:cs typeface="Cambria"/>
              </a:rPr>
              <a:t> </a:t>
            </a:r>
            <a:r>
              <a:rPr sz="2500" spc="35" dirty="0">
                <a:latin typeface="Cambria"/>
                <a:cs typeface="Cambria"/>
              </a:rPr>
              <a:t>Performance:</a:t>
            </a:r>
            <a:endParaRPr sz="2500" dirty="0">
              <a:latin typeface="Cambria"/>
              <a:cs typeface="Cambria"/>
            </a:endParaRPr>
          </a:p>
          <a:p>
            <a:pPr marL="1091565">
              <a:lnSpc>
                <a:spcPts val="2815"/>
              </a:lnSpc>
            </a:pPr>
            <a:r>
              <a:rPr sz="2500" spc="-85" dirty="0">
                <a:latin typeface="Verdana"/>
                <a:cs typeface="Verdana"/>
              </a:rPr>
              <a:t>Number</a:t>
            </a:r>
            <a:r>
              <a:rPr sz="2500" spc="-180" dirty="0">
                <a:latin typeface="Verdana"/>
                <a:cs typeface="Verdana"/>
              </a:rPr>
              <a:t> </a:t>
            </a:r>
            <a:r>
              <a:rPr sz="2500" dirty="0">
                <a:latin typeface="Verdana"/>
                <a:cs typeface="Verdana"/>
              </a:rPr>
              <a:t>of</a:t>
            </a:r>
            <a:r>
              <a:rPr sz="2500" spc="-165" dirty="0">
                <a:latin typeface="Verdana"/>
                <a:cs typeface="Verdana"/>
              </a:rPr>
              <a:t> </a:t>
            </a:r>
            <a:r>
              <a:rPr sz="2500" spc="-35" dirty="0">
                <a:latin typeface="Verdana"/>
                <a:cs typeface="Verdana"/>
              </a:rPr>
              <a:t>orders</a:t>
            </a:r>
            <a:r>
              <a:rPr sz="2500" spc="-170" dirty="0">
                <a:latin typeface="Verdana"/>
                <a:cs typeface="Verdana"/>
              </a:rPr>
              <a:t> </a:t>
            </a:r>
            <a:r>
              <a:rPr sz="2500" spc="-45" dirty="0">
                <a:latin typeface="Verdana"/>
                <a:cs typeface="Verdana"/>
              </a:rPr>
              <a:t>received,</a:t>
            </a:r>
            <a:r>
              <a:rPr sz="2500" spc="-165" dirty="0">
                <a:latin typeface="Verdana"/>
                <a:cs typeface="Verdana"/>
              </a:rPr>
              <a:t> </a:t>
            </a:r>
            <a:r>
              <a:rPr sz="2500" spc="-65" dirty="0">
                <a:latin typeface="Verdana"/>
                <a:cs typeface="Verdana"/>
              </a:rPr>
              <a:t>confirmed,</a:t>
            </a:r>
            <a:r>
              <a:rPr sz="2500" spc="-165" dirty="0">
                <a:latin typeface="Verdana"/>
                <a:cs typeface="Verdana"/>
              </a:rPr>
              <a:t> </a:t>
            </a:r>
            <a:r>
              <a:rPr sz="2500" dirty="0">
                <a:latin typeface="Verdana"/>
                <a:cs typeface="Verdana"/>
              </a:rPr>
              <a:t>canceled,</a:t>
            </a:r>
            <a:r>
              <a:rPr sz="2500" spc="-170" dirty="0">
                <a:latin typeface="Verdana"/>
                <a:cs typeface="Verdana"/>
              </a:rPr>
              <a:t> </a:t>
            </a:r>
            <a:r>
              <a:rPr sz="2500" spc="-45" dirty="0">
                <a:latin typeface="Verdana"/>
                <a:cs typeface="Verdana"/>
              </a:rPr>
              <a:t>or</a:t>
            </a:r>
            <a:r>
              <a:rPr sz="2500" spc="-165" dirty="0">
                <a:latin typeface="Verdana"/>
                <a:cs typeface="Verdana"/>
              </a:rPr>
              <a:t> </a:t>
            </a:r>
            <a:r>
              <a:rPr sz="2500" spc="-30" dirty="0">
                <a:latin typeface="Verdana"/>
                <a:cs typeface="Verdana"/>
              </a:rPr>
              <a:t>still</a:t>
            </a:r>
            <a:r>
              <a:rPr sz="2500" spc="-165" dirty="0">
                <a:latin typeface="Verdana"/>
                <a:cs typeface="Verdana"/>
              </a:rPr>
              <a:t> </a:t>
            </a:r>
            <a:r>
              <a:rPr sz="2500" spc="-10" dirty="0">
                <a:latin typeface="Verdana"/>
                <a:cs typeface="Verdana"/>
              </a:rPr>
              <a:t>pending.</a:t>
            </a:r>
            <a:endParaRPr sz="2500" dirty="0">
              <a:latin typeface="Verdana"/>
              <a:cs typeface="Verdana"/>
            </a:endParaRPr>
          </a:p>
          <a:p>
            <a:pPr marL="1091565" marR="9317355">
              <a:lnSpc>
                <a:spcPct val="165000"/>
              </a:lnSpc>
            </a:pPr>
            <a:r>
              <a:rPr sz="2500" spc="-35" dirty="0">
                <a:latin typeface="Verdana"/>
                <a:cs typeface="Verdana"/>
              </a:rPr>
              <a:t>Orders</a:t>
            </a:r>
            <a:r>
              <a:rPr sz="2500" spc="-165" dirty="0">
                <a:latin typeface="Verdana"/>
                <a:cs typeface="Verdana"/>
              </a:rPr>
              <a:t> </a:t>
            </a:r>
            <a:r>
              <a:rPr sz="2500" spc="-105" dirty="0">
                <a:latin typeface="Verdana"/>
                <a:cs typeface="Verdana"/>
              </a:rPr>
              <a:t>with</a:t>
            </a:r>
            <a:r>
              <a:rPr sz="2500" spc="-160" dirty="0">
                <a:latin typeface="Verdana"/>
                <a:cs typeface="Verdana"/>
              </a:rPr>
              <a:t> </a:t>
            </a:r>
            <a:r>
              <a:rPr sz="2500" spc="-40" dirty="0">
                <a:latin typeface="Verdana"/>
                <a:cs typeface="Verdana"/>
              </a:rPr>
              <a:t>status</a:t>
            </a:r>
            <a:r>
              <a:rPr sz="2500" spc="-165" dirty="0">
                <a:latin typeface="Verdana"/>
                <a:cs typeface="Verdana"/>
              </a:rPr>
              <a:t> </a:t>
            </a:r>
            <a:r>
              <a:rPr sz="2500" spc="55" dirty="0">
                <a:latin typeface="Verdana"/>
                <a:cs typeface="Verdana"/>
              </a:rPr>
              <a:t>“closed”</a:t>
            </a:r>
            <a:r>
              <a:rPr sz="2500" spc="-160" dirty="0">
                <a:latin typeface="Verdana"/>
                <a:cs typeface="Verdana"/>
              </a:rPr>
              <a:t> </a:t>
            </a:r>
            <a:r>
              <a:rPr sz="2500" spc="-80" dirty="0">
                <a:latin typeface="Verdana"/>
                <a:cs typeface="Verdana"/>
              </a:rPr>
              <a:t>and</a:t>
            </a:r>
            <a:r>
              <a:rPr sz="2500" spc="-160" dirty="0">
                <a:latin typeface="Verdana"/>
                <a:cs typeface="Verdana"/>
              </a:rPr>
              <a:t> </a:t>
            </a:r>
            <a:r>
              <a:rPr sz="2500" spc="-95" dirty="0">
                <a:latin typeface="Verdana"/>
                <a:cs typeface="Verdana"/>
              </a:rPr>
              <a:t>their</a:t>
            </a:r>
            <a:r>
              <a:rPr sz="2500" spc="-165" dirty="0">
                <a:latin typeface="Verdana"/>
                <a:cs typeface="Verdana"/>
              </a:rPr>
              <a:t> </a:t>
            </a:r>
            <a:r>
              <a:rPr sz="2500" spc="-10" dirty="0">
                <a:latin typeface="Verdana"/>
                <a:cs typeface="Verdana"/>
              </a:rPr>
              <a:t>amounts. </a:t>
            </a:r>
            <a:r>
              <a:rPr sz="2500" spc="-35" dirty="0">
                <a:latin typeface="Verdana"/>
                <a:cs typeface="Verdana"/>
              </a:rPr>
              <a:t>Orders</a:t>
            </a:r>
            <a:r>
              <a:rPr sz="2500" spc="-130" dirty="0">
                <a:latin typeface="Verdana"/>
                <a:cs typeface="Verdana"/>
              </a:rPr>
              <a:t> </a:t>
            </a:r>
            <a:r>
              <a:rPr sz="2500" dirty="0">
                <a:latin typeface="Verdana"/>
                <a:cs typeface="Verdana"/>
              </a:rPr>
              <a:t>canceled</a:t>
            </a:r>
            <a:r>
              <a:rPr sz="2500" spc="-125" dirty="0">
                <a:latin typeface="Verdana"/>
                <a:cs typeface="Verdana"/>
              </a:rPr>
              <a:t> </a:t>
            </a:r>
            <a:r>
              <a:rPr sz="2500" spc="-55" dirty="0">
                <a:latin typeface="Verdana"/>
                <a:cs typeface="Verdana"/>
              </a:rPr>
              <a:t>by</a:t>
            </a:r>
            <a:r>
              <a:rPr sz="2500" spc="-125" dirty="0">
                <a:latin typeface="Verdana"/>
                <a:cs typeface="Verdana"/>
              </a:rPr>
              <a:t> </a:t>
            </a:r>
            <a:r>
              <a:rPr sz="2500" spc="-20" dirty="0">
                <a:latin typeface="Verdana"/>
                <a:cs typeface="Verdana"/>
              </a:rPr>
              <a:t>customers</a:t>
            </a:r>
            <a:r>
              <a:rPr sz="2500" spc="-130" dirty="0">
                <a:latin typeface="Verdana"/>
                <a:cs typeface="Verdana"/>
              </a:rPr>
              <a:t> </a:t>
            </a:r>
            <a:r>
              <a:rPr sz="2500" spc="-80" dirty="0">
                <a:latin typeface="Verdana"/>
                <a:cs typeface="Verdana"/>
              </a:rPr>
              <a:t>and</a:t>
            </a:r>
            <a:r>
              <a:rPr sz="2500" spc="-125" dirty="0">
                <a:latin typeface="Verdana"/>
                <a:cs typeface="Verdana"/>
              </a:rPr>
              <a:t> </a:t>
            </a:r>
            <a:r>
              <a:rPr sz="2500" spc="-95" dirty="0">
                <a:latin typeface="Verdana"/>
                <a:cs typeface="Verdana"/>
              </a:rPr>
              <a:t>their</a:t>
            </a:r>
            <a:r>
              <a:rPr sz="2500" spc="-125" dirty="0">
                <a:latin typeface="Verdana"/>
                <a:cs typeface="Verdana"/>
              </a:rPr>
              <a:t> </a:t>
            </a:r>
            <a:r>
              <a:rPr sz="2500" spc="-70" dirty="0">
                <a:latin typeface="Verdana"/>
                <a:cs typeface="Verdana"/>
              </a:rPr>
              <a:t>amounts.</a:t>
            </a:r>
            <a:endParaRPr sz="2500" dirty="0">
              <a:latin typeface="Verdana"/>
              <a:cs typeface="Verdana"/>
            </a:endParaRPr>
          </a:p>
          <a:p>
            <a:pPr marL="551815">
              <a:lnSpc>
                <a:spcPts val="2815"/>
              </a:lnSpc>
              <a:spcBef>
                <a:spcPts val="1800"/>
              </a:spcBef>
            </a:pPr>
            <a:r>
              <a:rPr sz="2500" dirty="0">
                <a:latin typeface="Cambria"/>
                <a:cs typeface="Cambria"/>
              </a:rPr>
              <a:t>Field</a:t>
            </a:r>
            <a:r>
              <a:rPr sz="2500" spc="65" dirty="0">
                <a:latin typeface="Cambria"/>
                <a:cs typeface="Cambria"/>
              </a:rPr>
              <a:t> </a:t>
            </a:r>
            <a:r>
              <a:rPr sz="2500" dirty="0">
                <a:latin typeface="Cambria"/>
                <a:cs typeface="Cambria"/>
              </a:rPr>
              <a:t>Delivery</a:t>
            </a:r>
            <a:r>
              <a:rPr sz="2500" spc="70" dirty="0">
                <a:latin typeface="Cambria"/>
                <a:cs typeface="Cambria"/>
              </a:rPr>
              <a:t> </a:t>
            </a:r>
            <a:r>
              <a:rPr sz="2500" spc="-10" dirty="0">
                <a:latin typeface="Cambria"/>
                <a:cs typeface="Cambria"/>
              </a:rPr>
              <a:t>Orders:</a:t>
            </a:r>
            <a:endParaRPr sz="2500" dirty="0">
              <a:latin typeface="Cambria"/>
              <a:cs typeface="Cambria"/>
            </a:endParaRPr>
          </a:p>
          <a:p>
            <a:pPr marL="1091565">
              <a:lnSpc>
                <a:spcPts val="2815"/>
              </a:lnSpc>
            </a:pPr>
            <a:r>
              <a:rPr sz="2500" spc="-85" dirty="0">
                <a:latin typeface="Verdana"/>
                <a:cs typeface="Verdana"/>
              </a:rPr>
              <a:t>Number</a:t>
            </a:r>
            <a:r>
              <a:rPr sz="2500" spc="-155" dirty="0">
                <a:latin typeface="Verdana"/>
                <a:cs typeface="Verdana"/>
              </a:rPr>
              <a:t> </a:t>
            </a:r>
            <a:r>
              <a:rPr sz="2500" dirty="0">
                <a:latin typeface="Verdana"/>
                <a:cs typeface="Verdana"/>
              </a:rPr>
              <a:t>of</a:t>
            </a:r>
            <a:r>
              <a:rPr sz="2500" spc="-155" dirty="0">
                <a:latin typeface="Verdana"/>
                <a:cs typeface="Verdana"/>
              </a:rPr>
              <a:t> </a:t>
            </a:r>
            <a:r>
              <a:rPr sz="2500" spc="-65" dirty="0">
                <a:latin typeface="Verdana"/>
                <a:cs typeface="Verdana"/>
              </a:rPr>
              <a:t>orders,</a:t>
            </a:r>
            <a:r>
              <a:rPr sz="2500" spc="-155" dirty="0">
                <a:latin typeface="Verdana"/>
                <a:cs typeface="Verdana"/>
              </a:rPr>
              <a:t> </a:t>
            </a:r>
            <a:r>
              <a:rPr sz="2500" spc="-105" dirty="0">
                <a:latin typeface="Verdana"/>
                <a:cs typeface="Verdana"/>
              </a:rPr>
              <a:t>amounts,</a:t>
            </a:r>
            <a:r>
              <a:rPr sz="2500" spc="-155" dirty="0">
                <a:latin typeface="Verdana"/>
                <a:cs typeface="Verdana"/>
              </a:rPr>
              <a:t> </a:t>
            </a:r>
            <a:r>
              <a:rPr sz="2500" spc="-80" dirty="0">
                <a:latin typeface="Verdana"/>
                <a:cs typeface="Verdana"/>
              </a:rPr>
              <a:t>and</a:t>
            </a:r>
            <a:r>
              <a:rPr sz="2500" spc="-155" dirty="0">
                <a:latin typeface="Verdana"/>
                <a:cs typeface="Verdana"/>
              </a:rPr>
              <a:t> </a:t>
            </a:r>
            <a:r>
              <a:rPr sz="2500" spc="-20" dirty="0">
                <a:latin typeface="Verdana"/>
                <a:cs typeface="Verdana"/>
              </a:rPr>
              <a:t>recoveries</a:t>
            </a:r>
            <a:r>
              <a:rPr sz="2500" spc="-150" dirty="0">
                <a:latin typeface="Verdana"/>
                <a:cs typeface="Verdana"/>
              </a:rPr>
              <a:t> </a:t>
            </a:r>
            <a:r>
              <a:rPr sz="2500" spc="-170" dirty="0">
                <a:latin typeface="Verdana"/>
                <a:cs typeface="Verdana"/>
              </a:rPr>
              <a:t>(by</a:t>
            </a:r>
            <a:r>
              <a:rPr sz="2500" spc="-155" dirty="0">
                <a:latin typeface="Verdana"/>
                <a:cs typeface="Verdana"/>
              </a:rPr>
              <a:t> </a:t>
            </a:r>
            <a:r>
              <a:rPr sz="2500" spc="-65" dirty="0">
                <a:latin typeface="Verdana"/>
                <a:cs typeface="Verdana"/>
              </a:rPr>
              <a:t>agent</a:t>
            </a:r>
            <a:r>
              <a:rPr sz="2500" spc="-155" dirty="0">
                <a:latin typeface="Verdana"/>
                <a:cs typeface="Verdana"/>
              </a:rPr>
              <a:t> </a:t>
            </a:r>
            <a:r>
              <a:rPr sz="2500" spc="-45" dirty="0">
                <a:latin typeface="Verdana"/>
                <a:cs typeface="Verdana"/>
              </a:rPr>
              <a:t>or</a:t>
            </a:r>
            <a:r>
              <a:rPr sz="2500" spc="-155" dirty="0">
                <a:latin typeface="Verdana"/>
                <a:cs typeface="Verdana"/>
              </a:rPr>
              <a:t> </a:t>
            </a:r>
            <a:r>
              <a:rPr sz="2500" spc="-85" dirty="0">
                <a:latin typeface="Verdana"/>
                <a:cs typeface="Verdana"/>
              </a:rPr>
              <a:t>customer)</a:t>
            </a:r>
            <a:r>
              <a:rPr sz="2500" spc="-155" dirty="0">
                <a:latin typeface="Verdana"/>
                <a:cs typeface="Verdana"/>
              </a:rPr>
              <a:t> </a:t>
            </a:r>
            <a:r>
              <a:rPr sz="2500" spc="-105" dirty="0">
                <a:latin typeface="Verdana"/>
                <a:cs typeface="Verdana"/>
              </a:rPr>
              <a:t>with</a:t>
            </a:r>
            <a:r>
              <a:rPr sz="2500" spc="-150" dirty="0">
                <a:latin typeface="Verdana"/>
                <a:cs typeface="Verdana"/>
              </a:rPr>
              <a:t> </a:t>
            </a:r>
            <a:r>
              <a:rPr sz="2500" spc="-10" dirty="0">
                <a:latin typeface="Verdana"/>
                <a:cs typeface="Verdana"/>
              </a:rPr>
              <a:t>amounts.</a:t>
            </a:r>
            <a:endParaRPr sz="2500" dirty="0">
              <a:latin typeface="Verdana"/>
              <a:cs typeface="Verdana"/>
            </a:endParaRPr>
          </a:p>
          <a:p>
            <a:pPr marL="551815">
              <a:lnSpc>
                <a:spcPts val="2815"/>
              </a:lnSpc>
              <a:spcBef>
                <a:spcPts val="1800"/>
              </a:spcBef>
            </a:pPr>
            <a:r>
              <a:rPr sz="2500" dirty="0">
                <a:latin typeface="Cambria"/>
                <a:cs typeface="Cambria"/>
              </a:rPr>
              <a:t>Field</a:t>
            </a:r>
            <a:r>
              <a:rPr sz="2500" spc="110" dirty="0">
                <a:latin typeface="Cambria"/>
                <a:cs typeface="Cambria"/>
              </a:rPr>
              <a:t> </a:t>
            </a:r>
            <a:r>
              <a:rPr sz="2500" dirty="0">
                <a:latin typeface="Cambria"/>
                <a:cs typeface="Cambria"/>
              </a:rPr>
              <a:t>Payment</a:t>
            </a:r>
            <a:r>
              <a:rPr sz="2500" spc="110" dirty="0">
                <a:latin typeface="Cambria"/>
                <a:cs typeface="Cambria"/>
              </a:rPr>
              <a:t> </a:t>
            </a:r>
            <a:r>
              <a:rPr sz="2500" spc="-10" dirty="0">
                <a:latin typeface="Cambria"/>
                <a:cs typeface="Cambria"/>
              </a:rPr>
              <a:t>Orders:</a:t>
            </a:r>
            <a:endParaRPr sz="2500" dirty="0">
              <a:latin typeface="Cambria"/>
              <a:cs typeface="Cambria"/>
            </a:endParaRPr>
          </a:p>
          <a:p>
            <a:pPr marL="1091565">
              <a:lnSpc>
                <a:spcPts val="2815"/>
              </a:lnSpc>
            </a:pPr>
            <a:r>
              <a:rPr sz="2500" spc="-85" dirty="0">
                <a:latin typeface="Verdana"/>
                <a:cs typeface="Verdana"/>
              </a:rPr>
              <a:t>Number</a:t>
            </a:r>
            <a:r>
              <a:rPr sz="2500" spc="-160" dirty="0">
                <a:latin typeface="Verdana"/>
                <a:cs typeface="Verdana"/>
              </a:rPr>
              <a:t> </a:t>
            </a:r>
            <a:r>
              <a:rPr sz="2500" dirty="0">
                <a:latin typeface="Verdana"/>
                <a:cs typeface="Verdana"/>
              </a:rPr>
              <a:t>of</a:t>
            </a:r>
            <a:r>
              <a:rPr sz="2500" spc="-155" dirty="0">
                <a:latin typeface="Verdana"/>
                <a:cs typeface="Verdana"/>
              </a:rPr>
              <a:t> </a:t>
            </a:r>
            <a:r>
              <a:rPr sz="2500" spc="-65" dirty="0">
                <a:latin typeface="Verdana"/>
                <a:cs typeface="Verdana"/>
              </a:rPr>
              <a:t>orders,</a:t>
            </a:r>
            <a:r>
              <a:rPr sz="2500" spc="-155" dirty="0">
                <a:latin typeface="Verdana"/>
                <a:cs typeface="Verdana"/>
              </a:rPr>
              <a:t> </a:t>
            </a:r>
            <a:r>
              <a:rPr sz="2500" spc="-105" dirty="0">
                <a:latin typeface="Verdana"/>
                <a:cs typeface="Verdana"/>
              </a:rPr>
              <a:t>amounts,</a:t>
            </a:r>
            <a:r>
              <a:rPr sz="2500" spc="-155" dirty="0">
                <a:latin typeface="Verdana"/>
                <a:cs typeface="Verdana"/>
              </a:rPr>
              <a:t> </a:t>
            </a:r>
            <a:r>
              <a:rPr sz="2500" spc="-80" dirty="0">
                <a:latin typeface="Verdana"/>
                <a:cs typeface="Verdana"/>
              </a:rPr>
              <a:t>and</a:t>
            </a:r>
            <a:r>
              <a:rPr sz="2500" spc="-155" dirty="0">
                <a:latin typeface="Verdana"/>
                <a:cs typeface="Verdana"/>
              </a:rPr>
              <a:t> </a:t>
            </a:r>
            <a:r>
              <a:rPr sz="2500" spc="-20" dirty="0">
                <a:latin typeface="Verdana"/>
                <a:cs typeface="Verdana"/>
              </a:rPr>
              <a:t>recoveries</a:t>
            </a:r>
            <a:r>
              <a:rPr sz="2500" spc="-155" dirty="0">
                <a:latin typeface="Verdana"/>
                <a:cs typeface="Verdana"/>
              </a:rPr>
              <a:t> </a:t>
            </a:r>
            <a:r>
              <a:rPr sz="2500" spc="-105" dirty="0">
                <a:latin typeface="Verdana"/>
                <a:cs typeface="Verdana"/>
              </a:rPr>
              <a:t>with</a:t>
            </a:r>
            <a:r>
              <a:rPr sz="2500" spc="-155" dirty="0">
                <a:latin typeface="Verdana"/>
                <a:cs typeface="Verdana"/>
              </a:rPr>
              <a:t> </a:t>
            </a:r>
            <a:r>
              <a:rPr sz="2500" spc="-10" dirty="0">
                <a:latin typeface="Verdana"/>
                <a:cs typeface="Verdana"/>
              </a:rPr>
              <a:t>amounts.</a:t>
            </a:r>
            <a:endParaRPr sz="2500" dirty="0">
              <a:latin typeface="Verdana"/>
              <a:cs typeface="Verdana"/>
            </a:endParaRPr>
          </a:p>
          <a:p>
            <a:pPr marL="551815">
              <a:lnSpc>
                <a:spcPts val="2815"/>
              </a:lnSpc>
              <a:spcBef>
                <a:spcPts val="1800"/>
              </a:spcBef>
            </a:pPr>
            <a:r>
              <a:rPr sz="2500" dirty="0">
                <a:latin typeface="Cambria"/>
                <a:cs typeface="Cambria"/>
              </a:rPr>
              <a:t>Calls</a:t>
            </a:r>
            <a:r>
              <a:rPr sz="2500" spc="200" dirty="0">
                <a:latin typeface="Cambria"/>
                <a:cs typeface="Cambria"/>
              </a:rPr>
              <a:t> </a:t>
            </a:r>
            <a:r>
              <a:rPr sz="2500" spc="35" dirty="0">
                <a:latin typeface="Cambria"/>
                <a:cs typeface="Cambria"/>
              </a:rPr>
              <a:t>Performance:</a:t>
            </a:r>
            <a:endParaRPr sz="2500" dirty="0">
              <a:latin typeface="Cambria"/>
              <a:cs typeface="Cambria"/>
            </a:endParaRPr>
          </a:p>
          <a:p>
            <a:pPr marL="1091565">
              <a:lnSpc>
                <a:spcPts val="2815"/>
              </a:lnSpc>
            </a:pPr>
            <a:r>
              <a:rPr sz="2500" spc="-85" dirty="0">
                <a:latin typeface="Verdana"/>
                <a:cs typeface="Verdana"/>
              </a:rPr>
              <a:t>Number</a:t>
            </a:r>
            <a:r>
              <a:rPr sz="2500" spc="-145" dirty="0">
                <a:latin typeface="Verdana"/>
                <a:cs typeface="Verdana"/>
              </a:rPr>
              <a:t> </a:t>
            </a:r>
            <a:r>
              <a:rPr sz="2500" dirty="0">
                <a:latin typeface="Verdana"/>
                <a:cs typeface="Verdana"/>
              </a:rPr>
              <a:t>of</a:t>
            </a:r>
            <a:r>
              <a:rPr sz="2500" spc="-145" dirty="0">
                <a:latin typeface="Verdana"/>
                <a:cs typeface="Verdana"/>
              </a:rPr>
              <a:t> </a:t>
            </a:r>
            <a:r>
              <a:rPr sz="2500" dirty="0">
                <a:latin typeface="Verdana"/>
                <a:cs typeface="Verdana"/>
              </a:rPr>
              <a:t>calls</a:t>
            </a:r>
            <a:r>
              <a:rPr sz="2500" spc="-145" dirty="0">
                <a:latin typeface="Verdana"/>
                <a:cs typeface="Verdana"/>
              </a:rPr>
              <a:t> </a:t>
            </a:r>
            <a:r>
              <a:rPr sz="2500" spc="-70" dirty="0">
                <a:latin typeface="Verdana"/>
                <a:cs typeface="Verdana"/>
              </a:rPr>
              <a:t>made</a:t>
            </a:r>
            <a:r>
              <a:rPr sz="2500" spc="-145" dirty="0">
                <a:latin typeface="Verdana"/>
                <a:cs typeface="Verdana"/>
              </a:rPr>
              <a:t> </a:t>
            </a:r>
            <a:r>
              <a:rPr sz="2500" spc="-55" dirty="0">
                <a:latin typeface="Verdana"/>
                <a:cs typeface="Verdana"/>
              </a:rPr>
              <a:t>by</a:t>
            </a:r>
            <a:r>
              <a:rPr sz="2500" spc="-145" dirty="0">
                <a:latin typeface="Verdana"/>
                <a:cs typeface="Verdana"/>
              </a:rPr>
              <a:t> </a:t>
            </a:r>
            <a:r>
              <a:rPr sz="2500" dirty="0">
                <a:latin typeface="Verdana"/>
                <a:cs typeface="Verdana"/>
              </a:rPr>
              <a:t>each</a:t>
            </a:r>
            <a:r>
              <a:rPr sz="2500" spc="-140" dirty="0">
                <a:latin typeface="Verdana"/>
                <a:cs typeface="Verdana"/>
              </a:rPr>
              <a:t> </a:t>
            </a:r>
            <a:r>
              <a:rPr sz="2500" spc="-65" dirty="0">
                <a:latin typeface="Verdana"/>
                <a:cs typeface="Verdana"/>
              </a:rPr>
              <a:t>agent</a:t>
            </a:r>
            <a:r>
              <a:rPr sz="2500" spc="-145" dirty="0">
                <a:latin typeface="Verdana"/>
                <a:cs typeface="Verdana"/>
              </a:rPr>
              <a:t> </a:t>
            </a:r>
            <a:r>
              <a:rPr sz="2500" spc="-80" dirty="0">
                <a:latin typeface="Verdana"/>
                <a:cs typeface="Verdana"/>
              </a:rPr>
              <a:t>and</a:t>
            </a:r>
            <a:r>
              <a:rPr sz="2500" spc="-145" dirty="0">
                <a:latin typeface="Verdana"/>
                <a:cs typeface="Verdana"/>
              </a:rPr>
              <a:t> </a:t>
            </a:r>
            <a:r>
              <a:rPr sz="2500" spc="-95" dirty="0">
                <a:latin typeface="Verdana"/>
                <a:cs typeface="Verdana"/>
              </a:rPr>
              <a:t>their</a:t>
            </a:r>
            <a:r>
              <a:rPr sz="2500" spc="-145" dirty="0">
                <a:latin typeface="Verdana"/>
                <a:cs typeface="Verdana"/>
              </a:rPr>
              <a:t> </a:t>
            </a:r>
            <a:r>
              <a:rPr sz="2500" dirty="0">
                <a:latin typeface="Verdana"/>
                <a:cs typeface="Verdana"/>
              </a:rPr>
              <a:t>AHT</a:t>
            </a:r>
            <a:r>
              <a:rPr sz="2500" spc="-145" dirty="0">
                <a:latin typeface="Verdana"/>
                <a:cs typeface="Verdana"/>
              </a:rPr>
              <a:t> </a:t>
            </a:r>
            <a:r>
              <a:rPr sz="2500" spc="-105" dirty="0">
                <a:latin typeface="Verdana"/>
                <a:cs typeface="Verdana"/>
              </a:rPr>
              <a:t>(Average</a:t>
            </a:r>
            <a:r>
              <a:rPr sz="2500" spc="-145" dirty="0">
                <a:latin typeface="Verdana"/>
                <a:cs typeface="Verdana"/>
              </a:rPr>
              <a:t> </a:t>
            </a:r>
            <a:r>
              <a:rPr sz="2500" spc="-75" dirty="0">
                <a:latin typeface="Verdana"/>
                <a:cs typeface="Verdana"/>
              </a:rPr>
              <a:t>Handling</a:t>
            </a:r>
            <a:r>
              <a:rPr sz="2500" spc="-140" dirty="0">
                <a:latin typeface="Verdana"/>
                <a:cs typeface="Verdana"/>
              </a:rPr>
              <a:t> </a:t>
            </a:r>
            <a:r>
              <a:rPr sz="2500" spc="-10" dirty="0">
                <a:latin typeface="Verdana"/>
                <a:cs typeface="Verdana"/>
              </a:rPr>
              <a:t>Time).</a:t>
            </a:r>
            <a:endParaRPr sz="2500" dirty="0">
              <a:latin typeface="Verdana"/>
              <a:cs typeface="Verdana"/>
            </a:endParaRPr>
          </a:p>
          <a:p>
            <a:pPr marL="1091565">
              <a:lnSpc>
                <a:spcPct val="100000"/>
              </a:lnSpc>
              <a:spcBef>
                <a:spcPts val="1950"/>
              </a:spcBef>
            </a:pPr>
            <a:r>
              <a:rPr sz="2500" spc="-95" dirty="0">
                <a:latin typeface="Verdana"/>
                <a:cs typeface="Verdana"/>
              </a:rPr>
              <a:t>Total</a:t>
            </a:r>
            <a:r>
              <a:rPr sz="2500" spc="-160" dirty="0">
                <a:latin typeface="Verdana"/>
                <a:cs typeface="Verdana"/>
              </a:rPr>
              <a:t> </a:t>
            </a:r>
            <a:r>
              <a:rPr sz="2500" dirty="0">
                <a:latin typeface="Verdana"/>
                <a:cs typeface="Verdana"/>
              </a:rPr>
              <a:t>calls</a:t>
            </a:r>
            <a:r>
              <a:rPr sz="2500" spc="-160" dirty="0">
                <a:latin typeface="Verdana"/>
                <a:cs typeface="Verdana"/>
              </a:rPr>
              <a:t> </a:t>
            </a:r>
            <a:r>
              <a:rPr sz="2500" spc="-100" dirty="0">
                <a:latin typeface="Verdana"/>
                <a:cs typeface="Verdana"/>
              </a:rPr>
              <a:t>during</a:t>
            </a:r>
            <a:r>
              <a:rPr sz="2500" spc="-160" dirty="0">
                <a:latin typeface="Verdana"/>
                <a:cs typeface="Verdana"/>
              </a:rPr>
              <a:t> </a:t>
            </a:r>
            <a:r>
              <a:rPr sz="2500" spc="-70" dirty="0">
                <a:latin typeface="Verdana"/>
                <a:cs typeface="Verdana"/>
              </a:rPr>
              <a:t>the</a:t>
            </a:r>
            <a:r>
              <a:rPr sz="2500" spc="-160" dirty="0">
                <a:latin typeface="Verdana"/>
                <a:cs typeface="Verdana"/>
              </a:rPr>
              <a:t> </a:t>
            </a:r>
            <a:r>
              <a:rPr sz="2500" spc="-140" dirty="0">
                <a:latin typeface="Verdana"/>
                <a:cs typeface="Verdana"/>
              </a:rPr>
              <a:t>month,</a:t>
            </a:r>
            <a:r>
              <a:rPr sz="2500" spc="-160" dirty="0">
                <a:latin typeface="Verdana"/>
                <a:cs typeface="Verdana"/>
              </a:rPr>
              <a:t> </a:t>
            </a:r>
            <a:r>
              <a:rPr sz="2500" spc="-30" dirty="0">
                <a:latin typeface="Verdana"/>
                <a:cs typeface="Verdana"/>
              </a:rPr>
              <a:t>answered</a:t>
            </a:r>
            <a:r>
              <a:rPr sz="2500" spc="-160" dirty="0">
                <a:latin typeface="Verdana"/>
                <a:cs typeface="Verdana"/>
              </a:rPr>
              <a:t> </a:t>
            </a:r>
            <a:r>
              <a:rPr sz="2500" dirty="0">
                <a:latin typeface="Verdana"/>
                <a:cs typeface="Verdana"/>
              </a:rPr>
              <a:t>calls,</a:t>
            </a:r>
            <a:r>
              <a:rPr sz="2500" spc="-160" dirty="0">
                <a:latin typeface="Verdana"/>
                <a:cs typeface="Verdana"/>
              </a:rPr>
              <a:t> </a:t>
            </a:r>
            <a:r>
              <a:rPr sz="2500" spc="-40" dirty="0">
                <a:latin typeface="Verdana"/>
                <a:cs typeface="Verdana"/>
              </a:rPr>
              <a:t>abandoned</a:t>
            </a:r>
            <a:r>
              <a:rPr sz="2500" spc="-160" dirty="0">
                <a:latin typeface="Verdana"/>
                <a:cs typeface="Verdana"/>
              </a:rPr>
              <a:t> </a:t>
            </a:r>
            <a:r>
              <a:rPr sz="2500" dirty="0">
                <a:latin typeface="Verdana"/>
                <a:cs typeface="Verdana"/>
              </a:rPr>
              <a:t>calls,</a:t>
            </a:r>
            <a:r>
              <a:rPr sz="2500" spc="-160" dirty="0">
                <a:latin typeface="Verdana"/>
                <a:cs typeface="Verdana"/>
              </a:rPr>
              <a:t> </a:t>
            </a:r>
            <a:r>
              <a:rPr sz="2500" spc="-65" dirty="0">
                <a:latin typeface="Verdana"/>
                <a:cs typeface="Verdana"/>
              </a:rPr>
              <a:t>incoming</a:t>
            </a:r>
            <a:r>
              <a:rPr sz="2500" spc="-160" dirty="0">
                <a:latin typeface="Verdana"/>
                <a:cs typeface="Verdana"/>
              </a:rPr>
              <a:t> </a:t>
            </a:r>
            <a:r>
              <a:rPr sz="2500" dirty="0">
                <a:latin typeface="Verdana"/>
                <a:cs typeface="Verdana"/>
              </a:rPr>
              <a:t>calls,</a:t>
            </a:r>
            <a:r>
              <a:rPr sz="2500" spc="-160" dirty="0">
                <a:latin typeface="Verdana"/>
                <a:cs typeface="Verdana"/>
              </a:rPr>
              <a:t> </a:t>
            </a:r>
            <a:r>
              <a:rPr sz="2500" spc="-80" dirty="0">
                <a:latin typeface="Verdana"/>
                <a:cs typeface="Verdana"/>
              </a:rPr>
              <a:t>and</a:t>
            </a:r>
            <a:r>
              <a:rPr sz="2500" spc="-160" dirty="0">
                <a:latin typeface="Verdana"/>
                <a:cs typeface="Verdana"/>
              </a:rPr>
              <a:t> </a:t>
            </a:r>
            <a:r>
              <a:rPr sz="2500" spc="-95" dirty="0">
                <a:latin typeface="Verdana"/>
                <a:cs typeface="Verdana"/>
              </a:rPr>
              <a:t>their</a:t>
            </a:r>
            <a:r>
              <a:rPr sz="2500" spc="-160" dirty="0">
                <a:latin typeface="Verdana"/>
                <a:cs typeface="Verdana"/>
              </a:rPr>
              <a:t> </a:t>
            </a:r>
            <a:r>
              <a:rPr sz="2500" spc="-10" dirty="0">
                <a:latin typeface="Verdana"/>
                <a:cs typeface="Verdana"/>
              </a:rPr>
              <a:t>percentages.</a:t>
            </a:r>
            <a:endParaRPr sz="2500" dirty="0">
              <a:latin typeface="Verdana"/>
              <a:cs typeface="Verdana"/>
            </a:endParaRPr>
          </a:p>
          <a:p>
            <a:pPr marL="12700">
              <a:lnSpc>
                <a:spcPct val="100000"/>
              </a:lnSpc>
              <a:spcBef>
                <a:spcPts val="1950"/>
              </a:spcBef>
            </a:pPr>
            <a:r>
              <a:rPr sz="2500" dirty="0">
                <a:latin typeface="Verdana"/>
                <a:cs typeface="Verdana"/>
              </a:rPr>
              <a:t>All</a:t>
            </a:r>
            <a:r>
              <a:rPr sz="2500" spc="-165" dirty="0">
                <a:latin typeface="Verdana"/>
                <a:cs typeface="Verdana"/>
              </a:rPr>
              <a:t> </a:t>
            </a:r>
            <a:r>
              <a:rPr sz="2500" dirty="0">
                <a:latin typeface="Verdana"/>
                <a:cs typeface="Verdana"/>
              </a:rPr>
              <a:t>these</a:t>
            </a:r>
            <a:r>
              <a:rPr sz="2500" spc="-160" dirty="0">
                <a:latin typeface="Verdana"/>
                <a:cs typeface="Verdana"/>
              </a:rPr>
              <a:t> </a:t>
            </a:r>
            <a:r>
              <a:rPr sz="2500" spc="-30" dirty="0">
                <a:latin typeface="Verdana"/>
                <a:cs typeface="Verdana"/>
              </a:rPr>
              <a:t>details</a:t>
            </a:r>
            <a:r>
              <a:rPr sz="2500" spc="-160" dirty="0">
                <a:latin typeface="Verdana"/>
                <a:cs typeface="Verdana"/>
              </a:rPr>
              <a:t> </a:t>
            </a:r>
            <a:r>
              <a:rPr sz="2500" spc="-75" dirty="0">
                <a:latin typeface="Verdana"/>
                <a:cs typeface="Verdana"/>
              </a:rPr>
              <a:t>are</a:t>
            </a:r>
            <a:r>
              <a:rPr sz="2500" spc="-165" dirty="0">
                <a:latin typeface="Verdana"/>
                <a:cs typeface="Verdana"/>
              </a:rPr>
              <a:t> </a:t>
            </a:r>
            <a:r>
              <a:rPr sz="2500" spc="-10" dirty="0">
                <a:latin typeface="Verdana"/>
                <a:cs typeface="Verdana"/>
              </a:rPr>
              <a:t>recorded</a:t>
            </a:r>
            <a:r>
              <a:rPr sz="2500" spc="-160" dirty="0">
                <a:latin typeface="Verdana"/>
                <a:cs typeface="Verdana"/>
              </a:rPr>
              <a:t> </a:t>
            </a:r>
            <a:r>
              <a:rPr sz="2500" spc="-150" dirty="0">
                <a:latin typeface="Verdana"/>
                <a:cs typeface="Verdana"/>
              </a:rPr>
              <a:t>in</a:t>
            </a:r>
            <a:r>
              <a:rPr sz="2500" spc="-160" dirty="0">
                <a:latin typeface="Verdana"/>
                <a:cs typeface="Verdana"/>
              </a:rPr>
              <a:t> </a:t>
            </a:r>
            <a:r>
              <a:rPr sz="2500" spc="-70" dirty="0">
                <a:latin typeface="Verdana"/>
                <a:cs typeface="Verdana"/>
              </a:rPr>
              <a:t>the</a:t>
            </a:r>
            <a:r>
              <a:rPr sz="2500" spc="-160" dirty="0">
                <a:latin typeface="Verdana"/>
                <a:cs typeface="Verdana"/>
              </a:rPr>
              <a:t> </a:t>
            </a:r>
            <a:r>
              <a:rPr sz="2500" spc="-10" dirty="0">
                <a:latin typeface="Verdana"/>
                <a:cs typeface="Verdana"/>
              </a:rPr>
              <a:t>sheet</a:t>
            </a:r>
            <a:r>
              <a:rPr sz="2500" spc="-165" dirty="0">
                <a:latin typeface="Verdana"/>
                <a:cs typeface="Verdana"/>
              </a:rPr>
              <a:t> </a:t>
            </a:r>
            <a:r>
              <a:rPr sz="2500" spc="-55" dirty="0">
                <a:latin typeface="Verdana"/>
                <a:cs typeface="Verdana"/>
              </a:rPr>
              <a:t>for</a:t>
            </a:r>
            <a:r>
              <a:rPr sz="2500" spc="-160" dirty="0">
                <a:latin typeface="Verdana"/>
                <a:cs typeface="Verdana"/>
              </a:rPr>
              <a:t> </a:t>
            </a:r>
            <a:r>
              <a:rPr sz="2500" spc="-75" dirty="0">
                <a:latin typeface="Verdana"/>
                <a:cs typeface="Verdana"/>
              </a:rPr>
              <a:t>February</a:t>
            </a:r>
            <a:r>
              <a:rPr sz="2500" spc="-160" dirty="0">
                <a:latin typeface="Verdana"/>
                <a:cs typeface="Verdana"/>
              </a:rPr>
              <a:t> </a:t>
            </a:r>
            <a:r>
              <a:rPr sz="2500" dirty="0">
                <a:latin typeface="Verdana"/>
                <a:cs typeface="Verdana"/>
              </a:rPr>
              <a:t>as</a:t>
            </a:r>
            <a:r>
              <a:rPr sz="2500" spc="-165" dirty="0">
                <a:latin typeface="Verdana"/>
                <a:cs typeface="Verdana"/>
              </a:rPr>
              <a:t> </a:t>
            </a:r>
            <a:r>
              <a:rPr sz="2500" spc="-120" dirty="0">
                <a:latin typeface="Verdana"/>
                <a:cs typeface="Verdana"/>
              </a:rPr>
              <a:t>an</a:t>
            </a:r>
            <a:r>
              <a:rPr sz="2500" spc="-160" dirty="0">
                <a:latin typeface="Verdana"/>
                <a:cs typeface="Verdana"/>
              </a:rPr>
              <a:t> </a:t>
            </a:r>
            <a:r>
              <a:rPr sz="2500" spc="-85" dirty="0">
                <a:latin typeface="Verdana"/>
                <a:cs typeface="Verdana"/>
              </a:rPr>
              <a:t>example.</a:t>
            </a:r>
            <a:r>
              <a:rPr sz="2500" spc="-160" dirty="0">
                <a:latin typeface="Verdana"/>
                <a:cs typeface="Verdana"/>
              </a:rPr>
              <a:t> </a:t>
            </a:r>
            <a:r>
              <a:rPr sz="2500" u="heavy" dirty="0">
                <a:uFill>
                  <a:solidFill>
                    <a:srgbClr val="000000"/>
                  </a:solidFill>
                </a:uFill>
                <a:latin typeface="Verdana"/>
                <a:cs typeface="Verdana"/>
                <a:hlinkClick r:id="rId10"/>
              </a:rPr>
              <a:t>CX</a:t>
            </a:r>
            <a:r>
              <a:rPr sz="2500" u="heavy" spc="-160" dirty="0">
                <a:uFill>
                  <a:solidFill>
                    <a:srgbClr val="000000"/>
                  </a:solidFill>
                </a:uFill>
                <a:latin typeface="Verdana"/>
                <a:cs typeface="Verdana"/>
                <a:hlinkClick r:id="rId10"/>
              </a:rPr>
              <a:t> </a:t>
            </a:r>
            <a:r>
              <a:rPr sz="2500" u="heavy" dirty="0">
                <a:uFill>
                  <a:solidFill>
                    <a:srgbClr val="000000"/>
                  </a:solidFill>
                </a:uFill>
                <a:latin typeface="Verdana"/>
                <a:cs typeface="Verdana"/>
                <a:hlinkClick r:id="rId10"/>
              </a:rPr>
              <a:t>Feb</a:t>
            </a:r>
            <a:r>
              <a:rPr sz="2500" u="heavy" spc="-165" dirty="0">
                <a:uFill>
                  <a:solidFill>
                    <a:srgbClr val="000000"/>
                  </a:solidFill>
                </a:uFill>
                <a:latin typeface="Verdana"/>
                <a:cs typeface="Verdana"/>
                <a:hlinkClick r:id="rId10"/>
              </a:rPr>
              <a:t> </a:t>
            </a:r>
            <a:r>
              <a:rPr sz="2500" u="heavy" spc="-10" dirty="0">
                <a:uFill>
                  <a:solidFill>
                    <a:srgbClr val="000000"/>
                  </a:solidFill>
                </a:uFill>
                <a:latin typeface="Verdana"/>
                <a:cs typeface="Verdana"/>
                <a:hlinkClick r:id="rId10"/>
              </a:rPr>
              <a:t>Report</a:t>
            </a:r>
            <a:endParaRPr sz="2500" dirty="0">
              <a:latin typeface="Verdana"/>
              <a:cs typeface="Verdan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573713" y="1783124"/>
            <a:ext cx="3029585" cy="635000"/>
          </a:xfrm>
          <a:prstGeom prst="rect">
            <a:avLst/>
          </a:prstGeom>
        </p:spPr>
        <p:txBody>
          <a:bodyPr vert="horz" wrap="square" lIns="0" tIns="12700" rIns="0" bIns="0" rtlCol="0">
            <a:spAutoFit/>
          </a:bodyPr>
          <a:lstStyle/>
          <a:p>
            <a:pPr marL="12700">
              <a:lnSpc>
                <a:spcPct val="100000"/>
              </a:lnSpc>
              <a:spcBef>
                <a:spcPts val="100"/>
              </a:spcBef>
            </a:pPr>
            <a:r>
              <a:rPr sz="4000" dirty="0">
                <a:solidFill>
                  <a:srgbClr val="785333"/>
                </a:solidFill>
                <a:latin typeface="Cambria"/>
                <a:cs typeface="Cambria"/>
              </a:rPr>
              <a:t>FO</a:t>
            </a:r>
            <a:r>
              <a:rPr sz="4000" spc="35" dirty="0">
                <a:solidFill>
                  <a:srgbClr val="785333"/>
                </a:solidFill>
                <a:latin typeface="Cambria"/>
                <a:cs typeface="Cambria"/>
              </a:rPr>
              <a:t> </a:t>
            </a:r>
            <a:r>
              <a:rPr sz="4000" spc="75" dirty="0">
                <a:solidFill>
                  <a:srgbClr val="785333"/>
                </a:solidFill>
                <a:latin typeface="Cambria"/>
                <a:cs typeface="Cambria"/>
              </a:rPr>
              <a:t>Hierarchy</a:t>
            </a:r>
            <a:endParaRPr sz="4000" dirty="0">
              <a:latin typeface="Cambria"/>
              <a:cs typeface="Cambria"/>
            </a:endParaRPr>
          </a:p>
        </p:txBody>
      </p:sp>
      <p:pic>
        <p:nvPicPr>
          <p:cNvPr id="3" name="object 3"/>
          <p:cNvPicPr/>
          <p:nvPr/>
        </p:nvPicPr>
        <p:blipFill>
          <a:blip r:embed="rId2" cstate="print"/>
          <a:stretch>
            <a:fillRect/>
          </a:stretch>
        </p:blipFill>
        <p:spPr>
          <a:xfrm>
            <a:off x="1766638" y="3694443"/>
            <a:ext cx="114300" cy="114299"/>
          </a:xfrm>
          <a:prstGeom prst="rect">
            <a:avLst/>
          </a:prstGeom>
        </p:spPr>
      </p:pic>
      <p:pic>
        <p:nvPicPr>
          <p:cNvPr id="4" name="object 4"/>
          <p:cNvPicPr/>
          <p:nvPr/>
        </p:nvPicPr>
        <p:blipFill>
          <a:blip r:embed="rId2" cstate="print"/>
          <a:stretch>
            <a:fillRect/>
          </a:stretch>
        </p:blipFill>
        <p:spPr>
          <a:xfrm>
            <a:off x="1766638" y="4380243"/>
            <a:ext cx="114300" cy="114299"/>
          </a:xfrm>
          <a:prstGeom prst="rect">
            <a:avLst/>
          </a:prstGeom>
        </p:spPr>
      </p:pic>
      <p:pic>
        <p:nvPicPr>
          <p:cNvPr id="5" name="object 5"/>
          <p:cNvPicPr/>
          <p:nvPr/>
        </p:nvPicPr>
        <p:blipFill>
          <a:blip r:embed="rId2" cstate="print"/>
          <a:stretch>
            <a:fillRect/>
          </a:stretch>
        </p:blipFill>
        <p:spPr>
          <a:xfrm>
            <a:off x="1766638" y="5066042"/>
            <a:ext cx="114300" cy="114299"/>
          </a:xfrm>
          <a:prstGeom prst="rect">
            <a:avLst/>
          </a:prstGeom>
        </p:spPr>
      </p:pic>
      <p:sp>
        <p:nvSpPr>
          <p:cNvPr id="6" name="object 6"/>
          <p:cNvSpPr txBox="1"/>
          <p:nvPr/>
        </p:nvSpPr>
        <p:spPr>
          <a:xfrm>
            <a:off x="1468188" y="2824492"/>
            <a:ext cx="13681075" cy="3549650"/>
          </a:xfrm>
          <a:prstGeom prst="rect">
            <a:avLst/>
          </a:prstGeom>
        </p:spPr>
        <p:txBody>
          <a:bodyPr vert="horz" wrap="square" lIns="0" tIns="12700" rIns="0" bIns="0" rtlCol="0">
            <a:spAutoFit/>
          </a:bodyPr>
          <a:lstStyle/>
          <a:p>
            <a:pPr marL="12700">
              <a:lnSpc>
                <a:spcPct val="100000"/>
              </a:lnSpc>
              <a:spcBef>
                <a:spcPts val="100"/>
              </a:spcBef>
            </a:pPr>
            <a:r>
              <a:rPr sz="2700" dirty="0">
                <a:latin typeface="Verdana"/>
                <a:cs typeface="Verdana"/>
              </a:rPr>
              <a:t>The</a:t>
            </a:r>
            <a:r>
              <a:rPr sz="2700" spc="-170" dirty="0">
                <a:latin typeface="Verdana"/>
                <a:cs typeface="Verdana"/>
              </a:rPr>
              <a:t> </a:t>
            </a:r>
            <a:r>
              <a:rPr sz="2700" spc="50" dirty="0">
                <a:latin typeface="Verdana"/>
                <a:cs typeface="Verdana"/>
              </a:rPr>
              <a:t>FO</a:t>
            </a:r>
            <a:r>
              <a:rPr sz="2700" spc="-170" dirty="0">
                <a:latin typeface="Verdana"/>
                <a:cs typeface="Verdana"/>
              </a:rPr>
              <a:t> </a:t>
            </a:r>
            <a:r>
              <a:rPr sz="2700" spc="-95" dirty="0">
                <a:latin typeface="Verdana"/>
                <a:cs typeface="Verdana"/>
              </a:rPr>
              <a:t>team</a:t>
            </a:r>
            <a:r>
              <a:rPr sz="2700" spc="-170" dirty="0">
                <a:latin typeface="Verdana"/>
                <a:cs typeface="Verdana"/>
              </a:rPr>
              <a:t> </a:t>
            </a:r>
            <a:r>
              <a:rPr sz="2700" spc="-80" dirty="0">
                <a:latin typeface="Verdana"/>
                <a:cs typeface="Verdana"/>
              </a:rPr>
              <a:t>currently</a:t>
            </a:r>
            <a:r>
              <a:rPr sz="2700" spc="-170" dirty="0">
                <a:latin typeface="Verdana"/>
                <a:cs typeface="Verdana"/>
              </a:rPr>
              <a:t> </a:t>
            </a:r>
            <a:r>
              <a:rPr sz="2700" dirty="0">
                <a:latin typeface="Verdana"/>
                <a:cs typeface="Verdana"/>
              </a:rPr>
              <a:t>consists</a:t>
            </a:r>
            <a:r>
              <a:rPr sz="2700" spc="-165" dirty="0">
                <a:latin typeface="Verdana"/>
                <a:cs typeface="Verdana"/>
              </a:rPr>
              <a:t> </a:t>
            </a:r>
            <a:r>
              <a:rPr sz="2700" dirty="0">
                <a:latin typeface="Verdana"/>
                <a:cs typeface="Verdana"/>
              </a:rPr>
              <a:t>of</a:t>
            </a:r>
            <a:r>
              <a:rPr sz="2700" spc="-170" dirty="0">
                <a:latin typeface="Verdana"/>
                <a:cs typeface="Verdana"/>
              </a:rPr>
              <a:t> </a:t>
            </a:r>
            <a:r>
              <a:rPr sz="2700" spc="50" dirty="0">
                <a:latin typeface="Verdana"/>
                <a:cs typeface="Verdana"/>
              </a:rPr>
              <a:t>9</a:t>
            </a:r>
            <a:r>
              <a:rPr sz="2700" spc="-170" dirty="0">
                <a:latin typeface="Verdana"/>
                <a:cs typeface="Verdana"/>
              </a:rPr>
              <a:t> </a:t>
            </a:r>
            <a:r>
              <a:rPr sz="2700" spc="-10" dirty="0">
                <a:latin typeface="Verdana"/>
                <a:cs typeface="Verdana"/>
              </a:rPr>
              <a:t>agents,</a:t>
            </a:r>
            <a:endParaRPr sz="2700" dirty="0">
              <a:latin typeface="Verdana"/>
              <a:cs typeface="Verdana"/>
            </a:endParaRPr>
          </a:p>
          <a:p>
            <a:pPr marL="594995" marR="10190480" indent="95885">
              <a:lnSpc>
                <a:spcPts val="5400"/>
              </a:lnSpc>
              <a:spcBef>
                <a:spcPts val="540"/>
              </a:spcBef>
            </a:pPr>
            <a:r>
              <a:rPr sz="2700" spc="50" dirty="0">
                <a:latin typeface="Verdana"/>
                <a:cs typeface="Verdana"/>
              </a:rPr>
              <a:t>FO</a:t>
            </a:r>
            <a:r>
              <a:rPr sz="2700" spc="-175" dirty="0">
                <a:latin typeface="Verdana"/>
                <a:cs typeface="Verdana"/>
              </a:rPr>
              <a:t> </a:t>
            </a:r>
            <a:r>
              <a:rPr sz="2700" spc="-155" dirty="0">
                <a:latin typeface="Verdana"/>
                <a:cs typeface="Verdana"/>
              </a:rPr>
              <a:t>Team</a:t>
            </a:r>
            <a:r>
              <a:rPr sz="2700" spc="-175" dirty="0">
                <a:latin typeface="Verdana"/>
                <a:cs typeface="Verdana"/>
              </a:rPr>
              <a:t> </a:t>
            </a:r>
            <a:r>
              <a:rPr sz="2700" spc="-75" dirty="0">
                <a:latin typeface="Verdana"/>
                <a:cs typeface="Verdana"/>
              </a:rPr>
              <a:t>Leader, </a:t>
            </a:r>
            <a:r>
              <a:rPr sz="2700" dirty="0">
                <a:latin typeface="Verdana"/>
                <a:cs typeface="Verdana"/>
              </a:rPr>
              <a:t>CX</a:t>
            </a:r>
            <a:r>
              <a:rPr sz="2700" spc="-150" dirty="0">
                <a:latin typeface="Verdana"/>
                <a:cs typeface="Verdana"/>
              </a:rPr>
              <a:t> </a:t>
            </a:r>
            <a:r>
              <a:rPr sz="2700" spc="-10" dirty="0">
                <a:latin typeface="Verdana"/>
                <a:cs typeface="Verdana"/>
              </a:rPr>
              <a:t>supervisor, </a:t>
            </a:r>
            <a:r>
              <a:rPr sz="2700" dirty="0">
                <a:latin typeface="Verdana"/>
                <a:cs typeface="Verdana"/>
              </a:rPr>
              <a:t>CX</a:t>
            </a:r>
            <a:r>
              <a:rPr sz="2700" spc="-150" dirty="0">
                <a:latin typeface="Verdana"/>
                <a:cs typeface="Verdana"/>
              </a:rPr>
              <a:t> </a:t>
            </a:r>
            <a:r>
              <a:rPr sz="2700" spc="-10" dirty="0">
                <a:latin typeface="Verdana"/>
                <a:cs typeface="Verdana"/>
              </a:rPr>
              <a:t>Manger</a:t>
            </a:r>
            <a:endParaRPr sz="2700" dirty="0">
              <a:latin typeface="Verdana"/>
              <a:cs typeface="Verdana"/>
            </a:endParaRPr>
          </a:p>
          <a:p>
            <a:pPr>
              <a:lnSpc>
                <a:spcPct val="100000"/>
              </a:lnSpc>
              <a:spcBef>
                <a:spcPts val="885"/>
              </a:spcBef>
            </a:pPr>
            <a:endParaRPr sz="2700" dirty="0">
              <a:latin typeface="Verdana"/>
              <a:cs typeface="Verdana"/>
            </a:endParaRPr>
          </a:p>
          <a:p>
            <a:pPr marL="1683385">
              <a:lnSpc>
                <a:spcPct val="100000"/>
              </a:lnSpc>
            </a:pPr>
            <a:r>
              <a:rPr sz="2050" spc="940" dirty="0">
                <a:latin typeface="MS PGothic"/>
                <a:cs typeface="MS PGothic"/>
              </a:rPr>
              <a:t>➡</a:t>
            </a:r>
            <a:r>
              <a:rPr sz="2050" spc="90" dirty="0">
                <a:latin typeface="MS PGothic"/>
                <a:cs typeface="MS PGothic"/>
              </a:rPr>
              <a:t> </a:t>
            </a:r>
            <a:r>
              <a:rPr sz="3000" dirty="0">
                <a:latin typeface="Cambria"/>
                <a:cs typeface="Cambria"/>
              </a:rPr>
              <a:t>Following</a:t>
            </a:r>
            <a:r>
              <a:rPr sz="3000" spc="55" dirty="0">
                <a:latin typeface="Cambria"/>
                <a:cs typeface="Cambria"/>
              </a:rPr>
              <a:t> </a:t>
            </a:r>
            <a:r>
              <a:rPr sz="3000" dirty="0">
                <a:latin typeface="Cambria"/>
                <a:cs typeface="Cambria"/>
              </a:rPr>
              <a:t>this</a:t>
            </a:r>
            <a:r>
              <a:rPr sz="3000" spc="55" dirty="0">
                <a:latin typeface="Cambria"/>
                <a:cs typeface="Cambria"/>
              </a:rPr>
              <a:t> </a:t>
            </a:r>
            <a:r>
              <a:rPr sz="3000" spc="45" dirty="0">
                <a:latin typeface="Cambria"/>
                <a:cs typeface="Cambria"/>
              </a:rPr>
              <a:t>hierarchy</a:t>
            </a:r>
            <a:r>
              <a:rPr sz="3000" spc="55" dirty="0">
                <a:latin typeface="Cambria"/>
                <a:cs typeface="Cambria"/>
              </a:rPr>
              <a:t> </a:t>
            </a:r>
            <a:r>
              <a:rPr sz="3000" dirty="0">
                <a:latin typeface="Cambria"/>
                <a:cs typeface="Cambria"/>
              </a:rPr>
              <a:t>is</a:t>
            </a:r>
            <a:r>
              <a:rPr sz="3000" spc="60" dirty="0">
                <a:latin typeface="Cambria"/>
                <a:cs typeface="Cambria"/>
              </a:rPr>
              <a:t> </a:t>
            </a:r>
            <a:r>
              <a:rPr sz="3000" spc="55" dirty="0">
                <a:latin typeface="Cambria"/>
                <a:cs typeface="Cambria"/>
              </a:rPr>
              <a:t>mandatory. Skipping </a:t>
            </a:r>
            <a:r>
              <a:rPr sz="3000" dirty="0">
                <a:latin typeface="Cambria"/>
                <a:cs typeface="Cambria"/>
              </a:rPr>
              <a:t>steps</a:t>
            </a:r>
            <a:r>
              <a:rPr sz="3000" spc="55" dirty="0">
                <a:latin typeface="Cambria"/>
                <a:cs typeface="Cambria"/>
              </a:rPr>
              <a:t> </a:t>
            </a:r>
            <a:r>
              <a:rPr sz="3000" dirty="0">
                <a:latin typeface="Cambria"/>
                <a:cs typeface="Cambria"/>
              </a:rPr>
              <a:t>is</a:t>
            </a:r>
            <a:r>
              <a:rPr sz="3000" spc="55" dirty="0">
                <a:latin typeface="Cambria"/>
                <a:cs typeface="Cambria"/>
              </a:rPr>
              <a:t> </a:t>
            </a:r>
            <a:r>
              <a:rPr sz="3000" dirty="0">
                <a:latin typeface="Cambria"/>
                <a:cs typeface="Cambria"/>
              </a:rPr>
              <a:t>not</a:t>
            </a:r>
            <a:r>
              <a:rPr sz="3000" spc="60" dirty="0">
                <a:latin typeface="Cambria"/>
                <a:cs typeface="Cambria"/>
              </a:rPr>
              <a:t> </a:t>
            </a:r>
            <a:r>
              <a:rPr sz="3000" spc="45" dirty="0">
                <a:latin typeface="Cambria"/>
                <a:cs typeface="Cambria"/>
              </a:rPr>
              <a:t>allowed.</a:t>
            </a:r>
            <a:endParaRPr sz="3000" dirty="0">
              <a:latin typeface="Cambria"/>
              <a:cs typeface="Cambri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33340" y="1779247"/>
            <a:ext cx="6250305" cy="1610360"/>
          </a:xfrm>
          <a:prstGeom prst="rect">
            <a:avLst/>
          </a:prstGeom>
        </p:spPr>
        <p:txBody>
          <a:bodyPr vert="horz" wrap="square" lIns="0" tIns="12700" rIns="0" bIns="0" rtlCol="0">
            <a:spAutoFit/>
          </a:bodyPr>
          <a:lstStyle/>
          <a:p>
            <a:pPr marL="12700">
              <a:lnSpc>
                <a:spcPct val="100000"/>
              </a:lnSpc>
              <a:spcBef>
                <a:spcPts val="100"/>
              </a:spcBef>
            </a:pPr>
            <a:r>
              <a:rPr sz="10400" spc="310" dirty="0">
                <a:solidFill>
                  <a:srgbClr val="0D0D0D"/>
                </a:solidFill>
                <a:latin typeface="Cambria"/>
                <a:cs typeface="Cambria"/>
              </a:rPr>
              <a:t>Thank</a:t>
            </a:r>
            <a:r>
              <a:rPr sz="10400" spc="-5" dirty="0">
                <a:solidFill>
                  <a:srgbClr val="0D0D0D"/>
                </a:solidFill>
                <a:latin typeface="Cambria"/>
                <a:cs typeface="Cambria"/>
              </a:rPr>
              <a:t> </a:t>
            </a:r>
            <a:r>
              <a:rPr sz="10400" spc="45" dirty="0">
                <a:solidFill>
                  <a:srgbClr val="0D0D0D"/>
                </a:solidFill>
                <a:latin typeface="Cambria"/>
                <a:cs typeface="Cambria"/>
              </a:rPr>
              <a:t>you</a:t>
            </a:r>
            <a:endParaRPr sz="10400" dirty="0">
              <a:latin typeface="Cambria"/>
              <a:cs typeface="Cambria"/>
            </a:endParaRPr>
          </a:p>
        </p:txBody>
      </p:sp>
      <p:sp>
        <p:nvSpPr>
          <p:cNvPr id="3" name="object 3"/>
          <p:cNvSpPr txBox="1"/>
          <p:nvPr/>
        </p:nvSpPr>
        <p:spPr>
          <a:xfrm>
            <a:off x="1833340" y="7544621"/>
            <a:ext cx="3949700" cy="391160"/>
          </a:xfrm>
          <a:prstGeom prst="rect">
            <a:avLst/>
          </a:prstGeom>
        </p:spPr>
        <p:txBody>
          <a:bodyPr vert="horz" wrap="square" lIns="0" tIns="12700" rIns="0" bIns="0" rtlCol="0">
            <a:spAutoFit/>
          </a:bodyPr>
          <a:lstStyle/>
          <a:p>
            <a:pPr marL="12700">
              <a:lnSpc>
                <a:spcPct val="100000"/>
              </a:lnSpc>
              <a:spcBef>
                <a:spcPts val="100"/>
              </a:spcBef>
            </a:pPr>
            <a:r>
              <a:rPr sz="2400" spc="145" dirty="0">
                <a:solidFill>
                  <a:srgbClr val="0D0D0D"/>
                </a:solidFill>
                <a:latin typeface="Verdana"/>
                <a:cs typeface="Verdana"/>
              </a:rPr>
              <a:t>THANKS</a:t>
            </a:r>
            <a:r>
              <a:rPr sz="2400" spc="305" dirty="0">
                <a:solidFill>
                  <a:srgbClr val="0D0D0D"/>
                </a:solidFill>
                <a:latin typeface="Verdana"/>
                <a:cs typeface="Verdana"/>
              </a:rPr>
              <a:t> </a:t>
            </a:r>
            <a:r>
              <a:rPr sz="2400" spc="155" dirty="0">
                <a:solidFill>
                  <a:srgbClr val="0D0D0D"/>
                </a:solidFill>
                <a:latin typeface="Verdana"/>
                <a:cs typeface="Verdana"/>
              </a:rPr>
              <a:t>FOR</a:t>
            </a:r>
            <a:r>
              <a:rPr sz="2400" spc="310" dirty="0">
                <a:solidFill>
                  <a:srgbClr val="0D0D0D"/>
                </a:solidFill>
                <a:latin typeface="Verdana"/>
                <a:cs typeface="Verdana"/>
              </a:rPr>
              <a:t> </a:t>
            </a:r>
            <a:r>
              <a:rPr sz="2400" spc="95" dirty="0">
                <a:solidFill>
                  <a:srgbClr val="0D0D0D"/>
                </a:solidFill>
                <a:latin typeface="Verdana"/>
                <a:cs typeface="Verdana"/>
              </a:rPr>
              <a:t>READING</a:t>
            </a:r>
            <a:endParaRPr sz="2400" dirty="0">
              <a:latin typeface="Verdana"/>
              <a:cs typeface="Verdana"/>
            </a:endParaRPr>
          </a:p>
        </p:txBody>
      </p:sp>
      <p:grpSp>
        <p:nvGrpSpPr>
          <p:cNvPr id="4" name="object 4"/>
          <p:cNvGrpSpPr/>
          <p:nvPr/>
        </p:nvGrpSpPr>
        <p:grpSpPr>
          <a:xfrm>
            <a:off x="0" y="6669591"/>
            <a:ext cx="18288000" cy="3617595"/>
            <a:chOff x="0" y="6669591"/>
            <a:chExt cx="18288000" cy="3617595"/>
          </a:xfrm>
        </p:grpSpPr>
        <p:sp>
          <p:nvSpPr>
            <p:cNvPr id="5" name="object 5"/>
            <p:cNvSpPr/>
            <p:nvPr/>
          </p:nvSpPr>
          <p:spPr>
            <a:xfrm>
              <a:off x="0" y="6688641"/>
              <a:ext cx="18288000" cy="0"/>
            </a:xfrm>
            <a:custGeom>
              <a:avLst/>
              <a:gdLst/>
              <a:ahLst/>
              <a:cxnLst/>
              <a:rect l="l" t="t" r="r" b="b"/>
              <a:pathLst>
                <a:path w="18288000">
                  <a:moveTo>
                    <a:pt x="0" y="0"/>
                  </a:moveTo>
                  <a:lnTo>
                    <a:pt x="18287998" y="0"/>
                  </a:lnTo>
                </a:path>
              </a:pathLst>
            </a:custGeom>
            <a:ln w="38099">
              <a:solidFill>
                <a:srgbClr val="0D0D0D"/>
              </a:solidFill>
            </a:ln>
          </p:spPr>
          <p:txBody>
            <a:bodyPr wrap="square" lIns="0" tIns="0" rIns="0" bIns="0" rtlCol="0"/>
            <a:lstStyle/>
            <a:p>
              <a:endParaRPr dirty="0"/>
            </a:p>
          </p:txBody>
        </p:sp>
        <p:sp>
          <p:nvSpPr>
            <p:cNvPr id="6" name="object 6"/>
            <p:cNvSpPr/>
            <p:nvPr/>
          </p:nvSpPr>
          <p:spPr>
            <a:xfrm>
              <a:off x="12079092" y="6688711"/>
              <a:ext cx="0" cy="3598545"/>
            </a:xfrm>
            <a:custGeom>
              <a:avLst/>
              <a:gdLst/>
              <a:ahLst/>
              <a:cxnLst/>
              <a:rect l="l" t="t" r="r" b="b"/>
              <a:pathLst>
                <a:path h="3598545">
                  <a:moveTo>
                    <a:pt x="0" y="0"/>
                  </a:moveTo>
                  <a:lnTo>
                    <a:pt x="0" y="3598357"/>
                  </a:lnTo>
                </a:path>
              </a:pathLst>
            </a:custGeom>
            <a:ln w="9524">
              <a:solidFill>
                <a:srgbClr val="0D0D0D"/>
              </a:solidFill>
            </a:ln>
          </p:spPr>
          <p:txBody>
            <a:bodyPr wrap="square" lIns="0" tIns="0" rIns="0" bIns="0" rtlCol="0"/>
            <a:lstStyle/>
            <a:p>
              <a:endParaRPr dirty="0"/>
            </a:p>
          </p:txBody>
        </p:sp>
      </p:grpSp>
      <p:sp>
        <p:nvSpPr>
          <p:cNvPr id="7" name="object 7"/>
          <p:cNvSpPr txBox="1"/>
          <p:nvPr/>
        </p:nvSpPr>
        <p:spPr>
          <a:xfrm>
            <a:off x="15817147" y="644525"/>
            <a:ext cx="636270" cy="299720"/>
          </a:xfrm>
          <a:prstGeom prst="rect">
            <a:avLst/>
          </a:prstGeom>
        </p:spPr>
        <p:txBody>
          <a:bodyPr vert="horz" wrap="square" lIns="0" tIns="12700" rIns="0" bIns="0" rtlCol="0">
            <a:spAutoFit/>
          </a:bodyPr>
          <a:lstStyle/>
          <a:p>
            <a:pPr marL="12700">
              <a:lnSpc>
                <a:spcPct val="100000"/>
              </a:lnSpc>
              <a:spcBef>
                <a:spcPts val="100"/>
              </a:spcBef>
            </a:pPr>
            <a:r>
              <a:rPr sz="1800" b="1" spc="-20" dirty="0">
                <a:solidFill>
                  <a:srgbClr val="0D0D0D"/>
                </a:solidFill>
                <a:latin typeface="Tahoma"/>
                <a:cs typeface="Tahoma"/>
              </a:rPr>
              <a:t>2026</a:t>
            </a:r>
            <a:endParaRPr sz="1800" dirty="0">
              <a:latin typeface="Tahoma"/>
              <a:cs typeface="Tahoma"/>
            </a:endParaRPr>
          </a:p>
        </p:txBody>
      </p:sp>
      <p:sp>
        <p:nvSpPr>
          <p:cNvPr id="8" name="object 8"/>
          <p:cNvSpPr txBox="1"/>
          <p:nvPr/>
        </p:nvSpPr>
        <p:spPr>
          <a:xfrm>
            <a:off x="14473414" y="7600564"/>
            <a:ext cx="2444115" cy="330200"/>
          </a:xfrm>
          <a:prstGeom prst="rect">
            <a:avLst/>
          </a:prstGeom>
        </p:spPr>
        <p:txBody>
          <a:bodyPr vert="horz" wrap="square" lIns="0" tIns="12700" rIns="0" bIns="0" rtlCol="0">
            <a:spAutoFit/>
          </a:bodyPr>
          <a:lstStyle/>
          <a:p>
            <a:pPr marL="12700">
              <a:lnSpc>
                <a:spcPct val="100000"/>
              </a:lnSpc>
              <a:spcBef>
                <a:spcPts val="100"/>
              </a:spcBef>
            </a:pPr>
            <a:r>
              <a:rPr sz="2000" dirty="0">
                <a:solidFill>
                  <a:srgbClr val="0D0D0D"/>
                </a:solidFill>
                <a:latin typeface="Verdana"/>
                <a:cs typeface="Verdana"/>
              </a:rPr>
              <a:t>Made</a:t>
            </a:r>
            <a:r>
              <a:rPr sz="2000" spc="-110" dirty="0">
                <a:solidFill>
                  <a:srgbClr val="0D0D0D"/>
                </a:solidFill>
                <a:latin typeface="Verdana"/>
                <a:cs typeface="Verdana"/>
              </a:rPr>
              <a:t> </a:t>
            </a:r>
            <a:r>
              <a:rPr sz="2000" spc="-75" dirty="0">
                <a:solidFill>
                  <a:srgbClr val="0D0D0D"/>
                </a:solidFill>
                <a:latin typeface="Verdana"/>
                <a:cs typeface="Verdana"/>
              </a:rPr>
              <a:t>with</a:t>
            </a:r>
            <a:r>
              <a:rPr sz="2000" spc="-105" dirty="0">
                <a:solidFill>
                  <a:srgbClr val="0D0D0D"/>
                </a:solidFill>
                <a:latin typeface="Verdana"/>
                <a:cs typeface="Verdana"/>
              </a:rPr>
              <a:t> </a:t>
            </a:r>
            <a:r>
              <a:rPr sz="2000" dirty="0">
                <a:solidFill>
                  <a:srgbClr val="0D0D0D"/>
                </a:solidFill>
                <a:latin typeface="Verdana"/>
                <a:cs typeface="Verdana"/>
              </a:rPr>
              <a:t>FO</a:t>
            </a:r>
            <a:r>
              <a:rPr sz="2000" spc="-105" dirty="0">
                <a:solidFill>
                  <a:srgbClr val="0D0D0D"/>
                </a:solidFill>
                <a:latin typeface="Verdana"/>
                <a:cs typeface="Verdana"/>
              </a:rPr>
              <a:t> </a:t>
            </a:r>
            <a:r>
              <a:rPr sz="2000" spc="-70" dirty="0">
                <a:solidFill>
                  <a:srgbClr val="0D0D0D"/>
                </a:solidFill>
                <a:latin typeface="Verdana"/>
                <a:cs typeface="Verdana"/>
              </a:rPr>
              <a:t>Team</a:t>
            </a:r>
            <a:endParaRPr sz="2000" dirty="0">
              <a:latin typeface="Verdana"/>
              <a:cs typeface="Verdan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814</TotalTime>
  <Words>4510</Words>
  <Application>Microsoft Office PowerPoint</Application>
  <PresentationFormat>Custom</PresentationFormat>
  <Paragraphs>379</Paragraphs>
  <Slides>54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54</vt:i4>
      </vt:variant>
    </vt:vector>
  </HeadingPairs>
  <TitlesOfParts>
    <vt:vector size="63" baseType="lpstr">
      <vt:lpstr>MS PGothic</vt:lpstr>
      <vt:lpstr>Arial</vt:lpstr>
      <vt:lpstr>Cambria</vt:lpstr>
      <vt:lpstr>Lucida Sans Unicode</vt:lpstr>
      <vt:lpstr>Sylfaen</vt:lpstr>
      <vt:lpstr>Tahoma</vt:lpstr>
      <vt:lpstr>Verdana</vt:lpstr>
      <vt:lpstr>Wingdings</vt:lpstr>
      <vt:lpstr>Office Theme</vt:lpstr>
      <vt:lpstr>Standard Operating Procedure For FO Team</vt:lpstr>
      <vt:lpstr>Fo Team</vt:lpstr>
      <vt:lpstr>Order Status Flow:</vt:lpstr>
      <vt:lpstr>Order Confirmation Process Overview</vt:lpstr>
      <vt:lpstr>Order Confirmation Process by CX</vt:lpstr>
      <vt:lpstr>1. Preparation:</vt:lpstr>
      <vt:lpstr>1. Preparation:</vt:lpstr>
      <vt:lpstr>2-Order Confirmation Call Procedure</vt:lpstr>
      <vt:lpstr>Tools and system used</vt:lpstr>
      <vt:lpstr>3-Action Taken after call</vt:lpstr>
      <vt:lpstr> 3-Action Taken after call  2-If the customer edited the order  </vt:lpstr>
      <vt:lpstr>Order cancellation actions</vt:lpstr>
      <vt:lpstr>Cancellation Reasons</vt:lpstr>
      <vt:lpstr>For Processing order that we need to cancel, we select Credit Memo, then choose Credit Memo Offline.</vt:lpstr>
      <vt:lpstr>For Pending orders , we select Cancel from the options, then a dropdown menu will appear where we choose the cancellation reason.</vt:lpstr>
      <vt:lpstr>No answer process</vt:lpstr>
      <vt:lpstr>Email action and wrong number</vt:lpstr>
      <vt:lpstr>No answer &amp; Wrong number E-mail</vt:lpstr>
      <vt:lpstr>4-Documentation</vt:lpstr>
      <vt:lpstr>Customer Feedback Collection</vt:lpstr>
      <vt:lpstr>You can place the order from magento system</vt:lpstr>
      <vt:lpstr>- You select the products you want to place the order with by clicking Add Product, then fill in the customer’s details and assign the order under your name, including the date and the channel it was made from.</vt:lpstr>
      <vt:lpstr>1-Preparation </vt:lpstr>
      <vt:lpstr>PowerPoint Presentation</vt:lpstr>
      <vt:lpstr>- You choose the payment method: Cash on Delivery or Online Payment (Don’t select this option if you’re the ones placing the order), and then you select the shipping fees.</vt:lpstr>
      <vt:lpstr>- After clicking Submit Order, the order is registered in the system and its status becomes Pending.</vt:lpstr>
      <vt:lpstr>2-The Call Script </vt:lpstr>
      <vt:lpstr>Record the selected feedback in the ‘Feedback’ field</vt:lpstr>
      <vt:lpstr>Record the selected feedback in the ‘Feedback’ column</vt:lpstr>
      <vt:lpstr>Failed Delivery calls</vt:lpstr>
      <vt:lpstr>1-Preparation </vt:lpstr>
      <vt:lpstr>2-The Call Script </vt:lpstr>
      <vt:lpstr>Failed Delivery Reasons</vt:lpstr>
      <vt:lpstr>Failed Delivery Outcome</vt:lpstr>
      <vt:lpstr>Platform Management: Manage all Favelin social media platforms and communication channels to ensure seamless customer interaction. This includes: </vt:lpstr>
      <vt:lpstr>How to reply the messages</vt:lpstr>
      <vt:lpstr>PowerPoint Presentation</vt:lpstr>
      <vt:lpstr>PowerPoint Presentation</vt:lpstr>
      <vt:lpstr>Additional Sheets we use:</vt:lpstr>
      <vt:lpstr>2-B to B Sheet &amp; Form Usage</vt:lpstr>
      <vt:lpstr>Online Payment Form: https://docs.google.com/forms/d/e/1FAIpQLSfYy7ET2PnCEPUi87aOS64oiVbz8RmVMs1_J3NLqb5H2pjNFA/ iewform</vt:lpstr>
      <vt:lpstr>In summary the agent’s tasks include:</vt:lpstr>
      <vt:lpstr>Sales Achievement &amp; Tools </vt:lpstr>
      <vt:lpstr>Performance Evaluation &amp; KPI Weighting</vt:lpstr>
      <vt:lpstr>Team Leader Tasks</vt:lpstr>
      <vt:lpstr>Team Leader Tasks</vt:lpstr>
      <vt:lpstr>From Meta:</vt:lpstr>
      <vt:lpstr>From Delight:</vt:lpstr>
      <vt:lpstr>Field Delivery:</vt:lpstr>
      <vt:lpstr>Failed Payment overview  </vt:lpstr>
      <vt:lpstr>Overview Feedback</vt:lpstr>
      <vt:lpstr>The weekly tasks are similar to the daily tasks, with additional activities:</vt:lpstr>
      <vt:lpstr>FO Hierarchy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 for FO team</dc:title>
  <dc:creator>Hanin Mohamed</dc:creator>
  <cp:keywords>DAHAwpTfaw8,BAG_JR4QoPg,0</cp:keywords>
  <cp:lastModifiedBy>M.HEPTON</cp:lastModifiedBy>
  <cp:revision>6</cp:revision>
  <dcterms:created xsi:type="dcterms:W3CDTF">2026-03-17T11:56:48Z</dcterms:created>
  <dcterms:modified xsi:type="dcterms:W3CDTF">2026-03-18T08:45:03Z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2026-03-11T00:00:00Z</vt:filetime>
  </property>
  <property fmtid="{D5CDD505-2E9C-101B-9397-08002B2CF9AE}" pid="3" name="Creator">
    <vt:lpwstr>Canva</vt:lpwstr>
  </property>
  <property fmtid="{D5CDD505-2E9C-101B-9397-08002B2CF9AE}" pid="4" name="LastSaved">
    <vt:filetime>2026-03-17T00:00:00Z</vt:filetime>
  </property>
  <property fmtid="{D5CDD505-2E9C-101B-9397-08002B2CF9AE}" pid="5" name="Producer">
    <vt:lpwstr>Canva</vt:lpwstr>
  </property>
</Properties>
</file>